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2" r:id="rId3"/>
    <p:sldId id="299" r:id="rId4"/>
    <p:sldId id="300" r:id="rId5"/>
    <p:sldId id="304" r:id="rId6"/>
    <p:sldId id="305" r:id="rId7"/>
    <p:sldId id="302" r:id="rId8"/>
    <p:sldId id="301" r:id="rId9"/>
    <p:sldId id="307" r:id="rId10"/>
    <p:sldId id="308" r:id="rId11"/>
    <p:sldId id="309" r:id="rId12"/>
    <p:sldId id="273" r:id="rId13"/>
    <p:sldId id="274" r:id="rId14"/>
    <p:sldId id="271" r:id="rId15"/>
    <p:sldId id="276" r:id="rId16"/>
    <p:sldId id="275" r:id="rId17"/>
    <p:sldId id="277" r:id="rId18"/>
    <p:sldId id="278" r:id="rId19"/>
    <p:sldId id="282" r:id="rId20"/>
    <p:sldId id="281" r:id="rId21"/>
    <p:sldId id="280" r:id="rId22"/>
    <p:sldId id="279" r:id="rId23"/>
    <p:sldId id="283" r:id="rId24"/>
    <p:sldId id="285" r:id="rId25"/>
    <p:sldId id="286" r:id="rId26"/>
    <p:sldId id="287" r:id="rId27"/>
    <p:sldId id="288" r:id="rId28"/>
    <p:sldId id="289" r:id="rId29"/>
    <p:sldId id="290" r:id="rId30"/>
    <p:sldId id="291" r:id="rId31"/>
    <p:sldId id="292" r:id="rId32"/>
    <p:sldId id="293" r:id="rId33"/>
    <p:sldId id="284" r:id="rId34"/>
    <p:sldId id="294" r:id="rId35"/>
    <p:sldId id="295" r:id="rId36"/>
    <p:sldId id="296" r:id="rId37"/>
    <p:sldId id="310" r:id="rId38"/>
    <p:sldId id="311" r:id="rId39"/>
    <p:sldId id="312" r:id="rId40"/>
    <p:sldId id="313" r:id="rId41"/>
    <p:sldId id="315" r:id="rId42"/>
    <p:sldId id="316" r:id="rId43"/>
    <p:sldId id="314" r:id="rId4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68" d="100"/>
          <a:sy n="68" d="100"/>
        </p:scale>
        <p:origin x="14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13.03.2018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13.03.2018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khanovaskola.cz/video/13/103/1929-uvod-do-tisku"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is.muni.cz/el/1441/podzim2008/VV_TECH/um/kurz/za_technologii.html"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1938992"/>
          </a:xfrm>
          <a:prstGeom prst="rect">
            <a:avLst/>
          </a:prstGeom>
          <a:noFill/>
        </p:spPr>
        <p:txBody>
          <a:bodyPr wrap="square" rtlCol="0">
            <a:spAutoFit/>
          </a:bodyPr>
          <a:lstStyle/>
          <a:p>
            <a:r>
              <a:rPr lang="cs-CZ" sz="2400" b="1" dirty="0">
                <a:solidFill>
                  <a:srgbClr val="FF5050"/>
                </a:solidFill>
                <a:latin typeface="Miriam Fixed" panose="020B0509050101010101" pitchFamily="49" charset="-79"/>
                <a:cs typeface="Miriam Fixed" panose="020B0509050101010101" pitchFamily="49" charset="-79"/>
              </a:rPr>
              <a:t>2. Dvourozměrný výtvarný projev v historických proměnách - specifika malby, kresby.</a:t>
            </a:r>
          </a:p>
          <a:p>
            <a:endParaRPr lang="cs-CZ" sz="2400" b="1" dirty="0">
              <a:solidFill>
                <a:srgbClr val="FF5050"/>
              </a:solidFill>
              <a:latin typeface="Miriam Fixed" panose="020B0509050101010101" pitchFamily="49" charset="-79"/>
              <a:cs typeface="Miriam Fixed" panose="020B0509050101010101" pitchFamily="49" charset="-79"/>
            </a:endParaRPr>
          </a:p>
          <a:p>
            <a:r>
              <a:rPr lang="cs-CZ" sz="2400" b="1" dirty="0">
                <a:solidFill>
                  <a:srgbClr val="FF5050"/>
                </a:solidFill>
                <a:latin typeface="Miriam Fixed" panose="020B0509050101010101" pitchFamily="49" charset="-79"/>
                <a:cs typeface="Miriam Fixed" panose="020B0509050101010101" pitchFamily="49" charset="-79"/>
              </a:rPr>
              <a:t>3. Dvourozměrný výtvarný projev v historických proměnách- grafické techniky.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4401205"/>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SPECIFIKA MALBY</a:t>
            </a:r>
          </a:p>
          <a:p>
            <a:r>
              <a:rPr lang="cs-CZ" sz="2400" b="1" dirty="0">
                <a:solidFill>
                  <a:srgbClr val="FF5050"/>
                </a:solidFill>
                <a:latin typeface="Miriam Fixed" panose="020B0509050101010101" pitchFamily="49" charset="-79"/>
                <a:cs typeface="Miriam Fixed" panose="020B0509050101010101" pitchFamily="49" charset="-79"/>
              </a:rPr>
              <a:t>Možnosti jak se dívat na obraz:</a:t>
            </a:r>
          </a:p>
          <a:p>
            <a:r>
              <a:rPr lang="cs-CZ" sz="2400" b="1" dirty="0">
                <a:solidFill>
                  <a:schemeClr val="bg1"/>
                </a:solidFill>
                <a:latin typeface="Miriam Fixed" panose="020B0509050101010101" pitchFamily="49" charset="-79"/>
                <a:cs typeface="Miriam Fixed" panose="020B0509050101010101" pitchFamily="49" charset="-79"/>
              </a:rPr>
              <a:t>Rozměr, tvar, měřítko</a:t>
            </a:r>
          </a:p>
          <a:p>
            <a:r>
              <a:rPr lang="cs-CZ" sz="2400" b="1" dirty="0">
                <a:solidFill>
                  <a:schemeClr val="bg1"/>
                </a:solidFill>
                <a:latin typeface="Miriam Fixed" panose="020B0509050101010101" pitchFamily="49" charset="-79"/>
                <a:cs typeface="Miriam Fixed" panose="020B0509050101010101" pitchFamily="49" charset="-79"/>
              </a:rPr>
              <a:t>Kompozice</a:t>
            </a:r>
          </a:p>
          <a:p>
            <a:r>
              <a:rPr lang="cs-CZ" sz="2400" b="1" dirty="0">
                <a:solidFill>
                  <a:schemeClr val="bg1"/>
                </a:solidFill>
                <a:latin typeface="Miriam Fixed" panose="020B0509050101010101" pitchFamily="49" charset="-79"/>
                <a:cs typeface="Miriam Fixed" panose="020B0509050101010101" pitchFamily="49" charset="-79"/>
              </a:rPr>
              <a:t>Výběr barev</a:t>
            </a:r>
          </a:p>
          <a:p>
            <a:r>
              <a:rPr lang="cs-CZ" sz="2400" b="1" dirty="0">
                <a:solidFill>
                  <a:schemeClr val="bg1"/>
                </a:solidFill>
                <a:latin typeface="Miriam Fixed" panose="020B0509050101010101" pitchFamily="49" charset="-79"/>
                <a:cs typeface="Miriam Fixed" panose="020B0509050101010101" pitchFamily="49" charset="-79"/>
              </a:rPr>
              <a:t>Linie a barvy</a:t>
            </a:r>
          </a:p>
          <a:p>
            <a:r>
              <a:rPr lang="cs-CZ" sz="2400" b="1" dirty="0">
                <a:solidFill>
                  <a:schemeClr val="bg1"/>
                </a:solidFill>
                <a:latin typeface="Miriam Fixed" panose="020B0509050101010101" pitchFamily="49" charset="-79"/>
                <a:cs typeface="Miriam Fixed" panose="020B0509050101010101" pitchFamily="49" charset="-79"/>
              </a:rPr>
              <a:t>Světlo, stín a prostor</a:t>
            </a:r>
          </a:p>
          <a:p>
            <a:r>
              <a:rPr lang="cs-CZ" sz="2400" b="1" dirty="0">
                <a:solidFill>
                  <a:schemeClr val="bg1"/>
                </a:solidFill>
                <a:latin typeface="Miriam Fixed" panose="020B0509050101010101" pitchFamily="49" charset="-79"/>
                <a:cs typeface="Miriam Fixed" panose="020B0509050101010101" pitchFamily="49" charset="-79"/>
              </a:rPr>
              <a:t>Iluze a realita</a:t>
            </a:r>
          </a:p>
          <a:p>
            <a:r>
              <a:rPr lang="cs-CZ" sz="2400" b="1" dirty="0">
                <a:solidFill>
                  <a:schemeClr val="bg1"/>
                </a:solidFill>
                <a:latin typeface="Miriam Fixed" panose="020B0509050101010101" pitchFamily="49" charset="-79"/>
                <a:cs typeface="Miriam Fixed" panose="020B0509050101010101" pitchFamily="49" charset="-79"/>
              </a:rPr>
              <a:t>Technika (freska, tempera, olej, pastel, akvarel)</a:t>
            </a:r>
          </a:p>
          <a:p>
            <a:r>
              <a:rPr lang="cs-CZ" sz="2400" b="1" dirty="0">
                <a:solidFill>
                  <a:schemeClr val="bg1"/>
                </a:solidFill>
                <a:latin typeface="Miriam Fixed" panose="020B0509050101010101" pitchFamily="49" charset="-79"/>
                <a:cs typeface="Miriam Fixed" panose="020B0509050101010101" pitchFamily="49" charset="-79"/>
              </a:rPr>
              <a:t>Povrch obrazu</a:t>
            </a:r>
          </a:p>
          <a:p>
            <a:endParaRPr lang="cs-CZ" sz="2400" b="1" dirty="0">
              <a:solidFill>
                <a:srgbClr val="FF5050"/>
              </a:solidFill>
              <a:latin typeface="Miriam Fixed" panose="020B0509050101010101" pitchFamily="49" charset="-79"/>
              <a:cs typeface="Miriam Fixed" panose="020B0509050101010101" pitchFamily="49" charset="-79"/>
            </a:endParaRPr>
          </a:p>
          <a:p>
            <a:endParaRPr lang="cs-CZ" sz="2000" b="1" dirty="0">
              <a:solidFill>
                <a:schemeClr val="bg1"/>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412467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4031873"/>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SPECIFIKA MALBY</a:t>
            </a:r>
          </a:p>
          <a:p>
            <a:r>
              <a:rPr lang="cs-CZ" sz="2400" b="1" dirty="0">
                <a:solidFill>
                  <a:srgbClr val="FF5050"/>
                </a:solidFill>
                <a:latin typeface="Miriam Fixed" panose="020B0509050101010101" pitchFamily="49" charset="-79"/>
                <a:cs typeface="Miriam Fixed" panose="020B0509050101010101" pitchFamily="49" charset="-79"/>
              </a:rPr>
              <a:t>Možnosti jak se dívat na obraz:</a:t>
            </a:r>
          </a:p>
          <a:p>
            <a:r>
              <a:rPr lang="cs-CZ" sz="2400" b="1" dirty="0">
                <a:solidFill>
                  <a:schemeClr val="bg1"/>
                </a:solidFill>
                <a:latin typeface="Miriam Fixed" panose="020B0509050101010101" pitchFamily="49" charset="-79"/>
                <a:cs typeface="Miriam Fixed" panose="020B0509050101010101" pitchFamily="49" charset="-79"/>
              </a:rPr>
              <a:t>Vyprávění příběhu</a:t>
            </a:r>
          </a:p>
          <a:p>
            <a:r>
              <a:rPr lang="cs-CZ" sz="2400" b="1" dirty="0">
                <a:solidFill>
                  <a:schemeClr val="bg1"/>
                </a:solidFill>
                <a:latin typeface="Miriam Fixed" panose="020B0509050101010101" pitchFamily="49" charset="-79"/>
                <a:cs typeface="Miriam Fixed" panose="020B0509050101010101" pitchFamily="49" charset="-79"/>
              </a:rPr>
              <a:t>Zvýraznění dramatických prvků</a:t>
            </a:r>
          </a:p>
          <a:p>
            <a:r>
              <a:rPr lang="cs-CZ" sz="2400" b="1" dirty="0">
                <a:solidFill>
                  <a:schemeClr val="bg1"/>
                </a:solidFill>
                <a:latin typeface="Miriam Fixed" panose="020B0509050101010101" pitchFamily="49" charset="-79"/>
                <a:cs typeface="Miriam Fixed" panose="020B0509050101010101" pitchFamily="49" charset="-79"/>
              </a:rPr>
              <a:t>Variace na téma</a:t>
            </a:r>
          </a:p>
          <a:p>
            <a:r>
              <a:rPr lang="cs-CZ" sz="2400" b="1" dirty="0">
                <a:solidFill>
                  <a:schemeClr val="bg1"/>
                </a:solidFill>
                <a:latin typeface="Miriam Fixed" panose="020B0509050101010101" pitchFamily="49" charset="-79"/>
                <a:cs typeface="Miriam Fixed" panose="020B0509050101010101" pitchFamily="49" charset="-79"/>
              </a:rPr>
              <a:t>Světci a symboly</a:t>
            </a:r>
          </a:p>
          <a:p>
            <a:r>
              <a:rPr lang="cs-CZ" sz="2400" b="1" dirty="0">
                <a:solidFill>
                  <a:schemeClr val="bg1"/>
                </a:solidFill>
                <a:latin typeface="Miriam Fixed" panose="020B0509050101010101" pitchFamily="49" charset="-79"/>
                <a:cs typeface="Miriam Fixed" panose="020B0509050101010101" pitchFamily="49" charset="-79"/>
              </a:rPr>
              <a:t>Alegorické obrazy</a:t>
            </a:r>
          </a:p>
          <a:p>
            <a:r>
              <a:rPr lang="cs-CZ" sz="2400" b="1" dirty="0">
                <a:solidFill>
                  <a:schemeClr val="bg1"/>
                </a:solidFill>
                <a:latin typeface="Miriam Fixed" panose="020B0509050101010101" pitchFamily="49" charset="-79"/>
                <a:cs typeface="Miriam Fixed" panose="020B0509050101010101" pitchFamily="49" charset="-79"/>
              </a:rPr>
              <a:t>Malíř a mecenáš</a:t>
            </a:r>
          </a:p>
          <a:p>
            <a:r>
              <a:rPr lang="cs-CZ" sz="2400" b="1" dirty="0">
                <a:solidFill>
                  <a:schemeClr val="bg1"/>
                </a:solidFill>
                <a:latin typeface="Miriam Fixed" panose="020B0509050101010101" pitchFamily="49" charset="-79"/>
                <a:cs typeface="Miriam Fixed" panose="020B0509050101010101" pitchFamily="49" charset="-79"/>
              </a:rPr>
              <a:t>Obraz a kontext doby</a:t>
            </a:r>
          </a:p>
          <a:p>
            <a:endParaRPr lang="cs-CZ" sz="2400" b="1" dirty="0">
              <a:solidFill>
                <a:srgbClr val="FF5050"/>
              </a:solidFill>
              <a:latin typeface="Miriam Fixed" panose="020B0509050101010101" pitchFamily="49" charset="-79"/>
              <a:cs typeface="Miriam Fixed" panose="020B0509050101010101" pitchFamily="49" charset="-79"/>
            </a:endParaRPr>
          </a:p>
          <a:p>
            <a:endParaRPr lang="cs-CZ" sz="2000" b="1" dirty="0">
              <a:solidFill>
                <a:schemeClr val="bg1"/>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370719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4031873"/>
          </a:xfrm>
          <a:prstGeom prst="rect">
            <a:avLst/>
          </a:prstGeom>
          <a:noFill/>
        </p:spPr>
        <p:txBody>
          <a:bodyPr wrap="square" rtlCol="0">
            <a:spAutoFit/>
          </a:bodyPr>
          <a:lstStyle/>
          <a:p>
            <a:r>
              <a:rPr lang="cs-CZ" sz="2400" b="1" dirty="0">
                <a:solidFill>
                  <a:srgbClr val="FF5050"/>
                </a:solidFill>
                <a:latin typeface="Miriam Fixed" panose="020B0509050101010101" pitchFamily="49" charset="-79"/>
                <a:cs typeface="Miriam Fixed" panose="020B0509050101010101" pitchFamily="49" charset="-79"/>
              </a:rPr>
              <a:t>3. Dvourozměrný výtvarný projev v historických proměnách - grafické techniky. </a:t>
            </a:r>
          </a:p>
          <a:p>
            <a:endParaRPr lang="cs-CZ" sz="2400" b="1" dirty="0">
              <a:solidFill>
                <a:srgbClr val="FF5050"/>
              </a:solidFill>
              <a:latin typeface="Miriam Fixed" panose="020B0509050101010101" pitchFamily="49" charset="-79"/>
              <a:cs typeface="Miriam Fixed" panose="020B0509050101010101" pitchFamily="49" charset="-79"/>
            </a:endParaRPr>
          </a:p>
          <a:p>
            <a:r>
              <a:rPr lang="cs-CZ" sz="2400" b="1" dirty="0">
                <a:solidFill>
                  <a:srgbClr val="FF5050"/>
                </a:solidFill>
                <a:latin typeface="Miriam Fixed" panose="020B0509050101010101" pitchFamily="49" charset="-79"/>
                <a:cs typeface="Miriam Fixed" panose="020B0509050101010101" pitchFamily="49" charset="-79"/>
              </a:rPr>
              <a:t>GRAFIKA </a:t>
            </a:r>
          </a:p>
          <a:p>
            <a:r>
              <a:rPr lang="cs-CZ" sz="2000" b="1" dirty="0">
                <a:solidFill>
                  <a:schemeClr val="bg1"/>
                </a:solidFill>
                <a:latin typeface="Miriam Fixed" panose="020B0509050101010101" pitchFamily="49" charset="-79"/>
                <a:cs typeface="Miriam Fixed" panose="020B0509050101010101" pitchFamily="49" charset="-79"/>
              </a:rPr>
              <a:t>Grafika je dílo rozmnožitelné ručním uměleckořemeslným způsobem na evidovaný počet exemplářů. Počet výtisků tvoří náklad, za který umělec odpovídá, a proto jej podepisuje. Podpis (signatura) je záruka, že se jedná o původní grafický list.</a:t>
            </a:r>
          </a:p>
          <a:p>
            <a:endParaRPr lang="cs-CZ" sz="2000" b="1" dirty="0">
              <a:solidFill>
                <a:schemeClr val="bg1"/>
              </a:solidFill>
              <a:latin typeface="Miriam Fixed" panose="020B0509050101010101" pitchFamily="49" charset="-79"/>
              <a:cs typeface="Miriam Fixed" panose="020B0509050101010101" pitchFamily="49" charset="-79"/>
            </a:endParaRPr>
          </a:p>
          <a:p>
            <a:r>
              <a:rPr lang="cs-CZ" sz="2000" b="1" dirty="0">
                <a:solidFill>
                  <a:srgbClr val="FF5050"/>
                </a:solidFill>
                <a:latin typeface="Miriam Fixed" panose="020B0509050101010101" pitchFamily="49" charset="-79"/>
                <a:cs typeface="Miriam Fixed" panose="020B0509050101010101" pitchFamily="49" charset="-79"/>
              </a:rPr>
              <a:t>Původní umělecká grafika</a:t>
            </a:r>
          </a:p>
          <a:p>
            <a:r>
              <a:rPr lang="cs-CZ" sz="2000" b="1" dirty="0">
                <a:solidFill>
                  <a:schemeClr val="bg1"/>
                </a:solidFill>
                <a:latin typeface="Miriam Fixed" panose="020B0509050101010101" pitchFamily="49" charset="-79"/>
                <a:cs typeface="Miriam Fixed" panose="020B0509050101010101" pitchFamily="49" charset="-79"/>
              </a:rPr>
              <a:t>Vzniká spontánně, podle autorovy představy. Zabývají se jí grafici, ale často i malíři a sochaři. </a:t>
            </a:r>
          </a:p>
        </p:txBody>
      </p:sp>
    </p:spTree>
    <p:extLst>
      <p:ext uri="{BB962C8B-B14F-4D97-AF65-F5344CB8AC3E}">
        <p14:creationId xmlns:p14="http://schemas.microsoft.com/office/powerpoint/2010/main" val="418567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5693866"/>
          </a:xfrm>
          <a:prstGeom prst="rect">
            <a:avLst/>
          </a:prstGeom>
          <a:noFill/>
        </p:spPr>
        <p:txBody>
          <a:bodyPr wrap="square" rtlCol="0">
            <a:spAutoFit/>
          </a:bodyPr>
          <a:lstStyle/>
          <a:p>
            <a:r>
              <a:rPr lang="cs-CZ" sz="2400" b="1" dirty="0">
                <a:solidFill>
                  <a:srgbClr val="FF5050"/>
                </a:solidFill>
                <a:latin typeface="Miriam Fixed" panose="020B0509050101010101" pitchFamily="49" charset="-79"/>
                <a:cs typeface="Miriam Fixed" panose="020B0509050101010101" pitchFamily="49" charset="-79"/>
              </a:rPr>
              <a:t>GRAFIKA </a:t>
            </a:r>
          </a:p>
          <a:p>
            <a:r>
              <a:rPr lang="cs-CZ" sz="2000" b="1" dirty="0">
                <a:solidFill>
                  <a:srgbClr val="FF5050"/>
                </a:solidFill>
                <a:latin typeface="Miriam Fixed" panose="020B0509050101010101" pitchFamily="49" charset="-79"/>
                <a:cs typeface="Miriam Fixed" panose="020B0509050101010101" pitchFamily="49" charset="-79"/>
              </a:rPr>
              <a:t>Reprodukční grafika</a:t>
            </a:r>
          </a:p>
          <a:p>
            <a:r>
              <a:rPr lang="cs-CZ" sz="2000" b="1" dirty="0">
                <a:solidFill>
                  <a:schemeClr val="bg1"/>
                </a:solidFill>
                <a:latin typeface="Miriam Fixed" panose="020B0509050101010101" pitchFamily="49" charset="-79"/>
                <a:cs typeface="Miriam Fixed" panose="020B0509050101010101" pitchFamily="49" charset="-79"/>
              </a:rPr>
              <a:t>Je grafikou podle cizí předlohy. Bývala doménou specialistů. Odtud se vyskytuje pohrdavý, povýšenecký názor, že je méně hodnotná. Přesto řemeslo bylo a je spolehlivým základem tzv. vysokého umění. Převážná část Hollarova díla vznikla podle cizích předloh, přesto je považován za velkého umělce. </a:t>
            </a:r>
          </a:p>
          <a:p>
            <a:endParaRPr lang="cs-CZ" sz="2000" b="1" dirty="0">
              <a:solidFill>
                <a:schemeClr val="bg1"/>
              </a:solidFill>
              <a:latin typeface="Miriam Fixed" panose="020B0509050101010101" pitchFamily="49" charset="-79"/>
              <a:cs typeface="Miriam Fixed" panose="020B0509050101010101" pitchFamily="49" charset="-79"/>
            </a:endParaRPr>
          </a:p>
          <a:p>
            <a:r>
              <a:rPr lang="cs-CZ" sz="2000" b="1" dirty="0">
                <a:solidFill>
                  <a:srgbClr val="FF5050"/>
                </a:solidFill>
                <a:latin typeface="Miriam Fixed" panose="020B0509050101010101" pitchFamily="49" charset="-79"/>
                <a:cs typeface="Miriam Fixed" panose="020B0509050101010101" pitchFamily="49" charset="-79"/>
              </a:rPr>
              <a:t>Užitá grafika</a:t>
            </a:r>
          </a:p>
          <a:p>
            <a:r>
              <a:rPr lang="cs-CZ" sz="2000" b="1" dirty="0">
                <a:solidFill>
                  <a:schemeClr val="bg1"/>
                </a:solidFill>
                <a:latin typeface="Miriam Fixed" panose="020B0509050101010101" pitchFamily="49" charset="-79"/>
                <a:cs typeface="Miriam Fixed" panose="020B0509050101010101" pitchFamily="49" charset="-79"/>
              </a:rPr>
              <a:t>Slouží praktickým účelům. Patří sem ex libris, novoročenky, pozvánky, diplomy, ale i plakáty, knižní obálky, prospekty apod., reprodukované průmyslově ve velkých nákladech. Umělecká ex libris, novoročenky a další drobná grafika se tisknou vždy jen v omezeném nákladu za předpokladu, že jsou to malé grafické listy tištěné některou čistě grafickou technikou (lept, rytina, litografie atd.), a jsou tvůrcem podepsány. </a:t>
            </a:r>
          </a:p>
        </p:txBody>
      </p:sp>
    </p:spTree>
    <p:extLst>
      <p:ext uri="{BB962C8B-B14F-4D97-AF65-F5344CB8AC3E}">
        <p14:creationId xmlns:p14="http://schemas.microsoft.com/office/powerpoint/2010/main" val="5860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539552" y="620688"/>
            <a:ext cx="7766870" cy="3508653"/>
          </a:xfrm>
          <a:prstGeom prst="rect">
            <a:avLst/>
          </a:prstGeom>
          <a:noFill/>
        </p:spPr>
        <p:txBody>
          <a:bodyPr wrap="none" rtlCol="0">
            <a:spAutoFit/>
          </a:bodyPr>
          <a:lstStyle/>
          <a:p>
            <a:r>
              <a:rPr lang="cs-CZ" sz="2400" b="1" dirty="0">
                <a:solidFill>
                  <a:srgbClr val="FF5050"/>
                </a:solidFill>
                <a:latin typeface="Miriam Fixed" panose="020B0509050101010101" pitchFamily="49" charset="-79"/>
                <a:cs typeface="Miriam Fixed" panose="020B0509050101010101" pitchFamily="49" charset="-79"/>
              </a:rPr>
              <a:t>Tři základní typy tisku</a:t>
            </a:r>
          </a:p>
          <a:p>
            <a:r>
              <a:rPr lang="cs-CZ" dirty="0">
                <a:solidFill>
                  <a:schemeClr val="bg1"/>
                </a:solidFill>
                <a:latin typeface="Miriam Fixed" panose="020B0509050101010101" pitchFamily="49" charset="-79"/>
                <a:cs typeface="Miriam Fixed" panose="020B0509050101010101" pitchFamily="49" charset="-79"/>
                <a:hlinkClick r:id="rId3"/>
              </a:rPr>
              <a:t>https://khanovaskola.cz/video/13/103/1929-uvod-do-tisku</a:t>
            </a:r>
            <a:endParaRPr lang="cs-CZ" dirty="0">
              <a:solidFill>
                <a:schemeClr val="bg1"/>
              </a:solidFill>
              <a:latin typeface="Miriam Fixed" panose="020B0509050101010101" pitchFamily="49" charset="-79"/>
              <a:cs typeface="Miriam Fixed" panose="020B0509050101010101" pitchFamily="49" charset="-79"/>
            </a:endParaRPr>
          </a:p>
          <a:p>
            <a:endParaRPr lang="cs-CZ" dirty="0">
              <a:solidFill>
                <a:schemeClr val="bg1"/>
              </a:solidFill>
              <a:latin typeface="Miriam Fixed" panose="020B0509050101010101" pitchFamily="49" charset="-79"/>
              <a:cs typeface="Miriam Fixed" panose="020B0509050101010101" pitchFamily="49" charset="-79"/>
            </a:endParaRPr>
          </a:p>
          <a:p>
            <a:endParaRPr lang="cs-CZ" dirty="0">
              <a:solidFill>
                <a:schemeClr val="bg1"/>
              </a:solidFill>
              <a:latin typeface="Miriam Fixed" panose="020B0509050101010101" pitchFamily="49" charset="-79"/>
              <a:cs typeface="Miriam Fixed" panose="020B0509050101010101" pitchFamily="49" charset="-79"/>
            </a:endParaRPr>
          </a:p>
          <a:p>
            <a:r>
              <a:rPr lang="cs-CZ" sz="2400" dirty="0">
                <a:solidFill>
                  <a:srgbClr val="FF5050"/>
                </a:solidFill>
                <a:latin typeface="Miriam Fixed" panose="020B0509050101010101" pitchFamily="49" charset="-79"/>
                <a:cs typeface="Miriam Fixed" panose="020B0509050101010101" pitchFamily="49" charset="-79"/>
              </a:rPr>
              <a:t>TISK Z VÝŠKY</a:t>
            </a:r>
          </a:p>
          <a:p>
            <a:r>
              <a:rPr lang="cs-CZ" sz="2400" dirty="0">
                <a:solidFill>
                  <a:srgbClr val="FF5050"/>
                </a:solidFill>
                <a:latin typeface="Miriam Fixed" panose="020B0509050101010101" pitchFamily="49" charset="-79"/>
                <a:cs typeface="Miriam Fixed" panose="020B0509050101010101" pitchFamily="49" charset="-79"/>
              </a:rPr>
              <a:t>TISK Z HLOUBKY </a:t>
            </a:r>
          </a:p>
          <a:p>
            <a:r>
              <a:rPr lang="cs-CZ" sz="2400" dirty="0">
                <a:solidFill>
                  <a:srgbClr val="FF5050"/>
                </a:solidFill>
                <a:latin typeface="Miriam Fixed" panose="020B0509050101010101" pitchFamily="49" charset="-79"/>
                <a:cs typeface="Miriam Fixed" panose="020B0509050101010101" pitchFamily="49" charset="-79"/>
              </a:rPr>
              <a:t>TISK Z PLOCHY</a:t>
            </a:r>
          </a:p>
          <a:p>
            <a:endParaRPr lang="cs-CZ" sz="2400" dirty="0">
              <a:solidFill>
                <a:srgbClr val="FF5050"/>
              </a:solidFill>
              <a:latin typeface="Miriam Fixed" panose="020B0509050101010101" pitchFamily="49" charset="-79"/>
              <a:cs typeface="Miriam Fixed" panose="020B0509050101010101" pitchFamily="49" charset="-79"/>
            </a:endParaRPr>
          </a:p>
          <a:p>
            <a:r>
              <a:rPr lang="cs-CZ" sz="2400" dirty="0">
                <a:solidFill>
                  <a:srgbClr val="FF5050"/>
                </a:solidFill>
                <a:latin typeface="Miriam Fixed" panose="020B0509050101010101" pitchFamily="49" charset="-79"/>
                <a:cs typeface="Miriam Fixed" panose="020B0509050101010101" pitchFamily="49" charset="-79"/>
              </a:rPr>
              <a:t>Úkol: napište ke každému min. 3 grafické </a:t>
            </a:r>
          </a:p>
          <a:p>
            <a:r>
              <a:rPr lang="cs-CZ" sz="2400" dirty="0">
                <a:solidFill>
                  <a:srgbClr val="FF5050"/>
                </a:solidFill>
                <a:latin typeface="Miriam Fixed" panose="020B0509050101010101" pitchFamily="49" charset="-79"/>
                <a:cs typeface="Miriam Fixed" panose="020B0509050101010101" pitchFamily="49" charset="-79"/>
              </a:rPr>
              <a:t>techniky</a:t>
            </a:r>
          </a:p>
        </p:txBody>
      </p:sp>
    </p:spTree>
    <p:extLst>
      <p:ext uri="{BB962C8B-B14F-4D97-AF65-F5344CB8AC3E}">
        <p14:creationId xmlns:p14="http://schemas.microsoft.com/office/powerpoint/2010/main" val="241234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539553" y="620688"/>
            <a:ext cx="8424936" cy="3600986"/>
          </a:xfrm>
          <a:prstGeom prst="rect">
            <a:avLst/>
          </a:prstGeom>
          <a:noFill/>
        </p:spPr>
        <p:txBody>
          <a:bodyPr wrap="square" rtlCol="0">
            <a:spAutoFit/>
          </a:bodyPr>
          <a:lstStyle/>
          <a:p>
            <a:r>
              <a:rPr lang="cs-CZ" sz="2400" dirty="0">
                <a:solidFill>
                  <a:srgbClr val="FF5050"/>
                </a:solidFill>
                <a:latin typeface="Miriam Fixed" panose="020B0509050101010101" pitchFamily="49" charset="-79"/>
                <a:cs typeface="Miriam Fixed" panose="020B0509050101010101" pitchFamily="49" charset="-79"/>
              </a:rPr>
              <a:t>TISK Z VÝŠKY</a:t>
            </a:r>
          </a:p>
          <a:p>
            <a:r>
              <a:rPr lang="cs-CZ" sz="2000" dirty="0">
                <a:solidFill>
                  <a:schemeClr val="bg1"/>
                </a:solidFill>
                <a:latin typeface="Miriam Fixed" panose="020B0509050101010101" pitchFamily="49" charset="-79"/>
                <a:cs typeface="Miriam Fixed" panose="020B0509050101010101" pitchFamily="49" charset="-79"/>
              </a:rPr>
              <a:t>Pro tisk z výšky je typické ostře ohraničené (nereliéfní) přilnutí barvy na papíře. Tlakem při tisku se papír poněkud protlačuje, což je viditelné zejména na rubu. Podle míry protlačení formy regulujeme nastavení tlaku. Tisky z jedné formy neobsahují polotóny, množství barvy je po celé ploše matrice konstantní. Polotónů se dosahuje šrafováním či soutiskem z více desek (např. šerosvitový dřevořez).</a:t>
            </a:r>
          </a:p>
          <a:p>
            <a:r>
              <a:rPr lang="cs-CZ" sz="2000" dirty="0">
                <a:solidFill>
                  <a:schemeClr val="bg1"/>
                </a:solidFill>
                <a:latin typeface="Miriam Fixed" panose="020B0509050101010101" pitchFamily="49" charset="-79"/>
                <a:cs typeface="Miriam Fixed" panose="020B0509050101010101" pitchFamily="49" charset="-79"/>
              </a:rPr>
              <a:t>Limit u technik z výšky je 200 kusů</a:t>
            </a:r>
          </a:p>
          <a:p>
            <a:endParaRPr lang="cs-CZ" sz="2400" dirty="0">
              <a:solidFill>
                <a:srgbClr val="FF5050"/>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357032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4401205"/>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VÝŠKY</a:t>
            </a:r>
          </a:p>
          <a:p>
            <a:r>
              <a:rPr lang="cs-CZ" sz="2000" b="1" dirty="0">
                <a:solidFill>
                  <a:srgbClr val="FF5050"/>
                </a:solidFill>
                <a:latin typeface="Miriam Fixed" panose="020B0509050101010101" pitchFamily="49" charset="-79"/>
                <a:cs typeface="Miriam Fixed" panose="020B0509050101010101" pitchFamily="49" charset="-79"/>
              </a:rPr>
              <a:t>DŘEVOŘEZ</a:t>
            </a:r>
          </a:p>
          <a:p>
            <a:r>
              <a:rPr lang="cs-CZ" sz="2000" dirty="0">
                <a:solidFill>
                  <a:schemeClr val="bg1"/>
                </a:solidFill>
                <a:latin typeface="Miriam Fixed" panose="020B0509050101010101" pitchFamily="49" charset="-79"/>
                <a:cs typeface="Miriam Fixed" panose="020B0509050101010101" pitchFamily="49" charset="-79"/>
              </a:rPr>
              <a:t>V dřevořezu se do dřevěné desky řeže nožíky (oproti dřevorytu je to technika pracnější) a výsledkem je tmavá linie na světlém podkladu. Dřevořez znali již Babyloňané a Egypťané. Do Evropy byl přenesen při křížových výpravách. Byly to z počátku tisky z destiček řezaných jako konturové kresby, které byly potom kolorovány. První evropské dřevořezy pochází z rozhraní 14. a 15. stol. a byly nalezeny ve Francii. Byly to malé obrázky, které nahrazovaly lidem náboženské tabulové obrazy. Dřevořezy byly často doplňovány textem vyrytým společně s kresbou do jedné desky. Nazývaly se deskotisky. </a:t>
            </a:r>
          </a:p>
          <a:p>
            <a:r>
              <a:rPr lang="cs-CZ" sz="2000" dirty="0">
                <a:solidFill>
                  <a:schemeClr val="bg1"/>
                </a:solidFill>
                <a:latin typeface="Miriam Fixed" panose="020B0509050101010101" pitchFamily="49" charset="-79"/>
                <a:cs typeface="Miriam Fixed" panose="020B0509050101010101" pitchFamily="49" charset="-79"/>
              </a:rPr>
              <a:t>Techniku dřevořezu zdokonalil malíř a vynikající grafik Albrecht </a:t>
            </a:r>
            <a:r>
              <a:rPr lang="cs-CZ" sz="2000" dirty="0" err="1">
                <a:solidFill>
                  <a:schemeClr val="bg1"/>
                </a:solidFill>
                <a:latin typeface="Miriam Fixed" panose="020B0509050101010101" pitchFamily="49" charset="-79"/>
                <a:cs typeface="Miriam Fixed" panose="020B0509050101010101" pitchFamily="49" charset="-79"/>
              </a:rPr>
              <a:t>Dürer</a:t>
            </a:r>
            <a:r>
              <a:rPr lang="cs-CZ" sz="2000" dirty="0">
                <a:solidFill>
                  <a:schemeClr val="bg1"/>
                </a:solidFill>
                <a:latin typeface="Miriam Fixed" panose="020B0509050101010101" pitchFamily="49" charset="-79"/>
                <a:cs typeface="Miriam Fixed" panose="020B0509050101010101" pitchFamily="49" charset="-79"/>
              </a:rPr>
              <a:t>, který se zasloužil o to, že grafika přestala být závislá na knize a stala se samostatným uměleckým oborem.</a:t>
            </a:r>
          </a:p>
        </p:txBody>
      </p:sp>
    </p:spTree>
    <p:extLst>
      <p:ext uri="{BB962C8B-B14F-4D97-AF65-F5344CB8AC3E}">
        <p14:creationId xmlns:p14="http://schemas.microsoft.com/office/powerpoint/2010/main" val="336400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4708981"/>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VÝŠKY</a:t>
            </a:r>
          </a:p>
          <a:p>
            <a:r>
              <a:rPr lang="cs-CZ" sz="2000" b="1" dirty="0">
                <a:solidFill>
                  <a:srgbClr val="FF5050"/>
                </a:solidFill>
                <a:latin typeface="Miriam Fixed" panose="020B0509050101010101" pitchFamily="49" charset="-79"/>
                <a:cs typeface="Miriam Fixed" panose="020B0509050101010101" pitchFamily="49" charset="-79"/>
              </a:rPr>
              <a:t>DŘEVOŘEZ</a:t>
            </a:r>
          </a:p>
          <a:p>
            <a:r>
              <a:rPr lang="cs-CZ" sz="2000" dirty="0">
                <a:solidFill>
                  <a:schemeClr val="bg1"/>
                </a:solidFill>
                <a:latin typeface="Miriam Fixed" panose="020B0509050101010101" pitchFamily="49" charset="-79"/>
                <a:cs typeface="Miriam Fixed" panose="020B0509050101010101" pitchFamily="49" charset="-79"/>
              </a:rPr>
              <a:t>Největšího rozkvětu dosáhl dřevořez v 15. a v 16 stol. Z pérové kresby se postupně vyvinula technika ¾ šerosvitová (polotónová). Šerosvitový dřevořez je založen na soutisku více desek, z</a:t>
            </a:r>
          </a:p>
          <a:p>
            <a:r>
              <a:rPr lang="cs-CZ" sz="2000" dirty="0">
                <a:solidFill>
                  <a:schemeClr val="bg1"/>
                </a:solidFill>
                <a:latin typeface="Miriam Fixed" panose="020B0509050101010101" pitchFamily="49" charset="-79"/>
                <a:cs typeface="Miriam Fixed" panose="020B0509050101010101" pitchFamily="49" charset="-79"/>
              </a:rPr>
              <a:t>nichž na jedné je konturová kresba, ostatní tvoří bohatou škálu odstupňovaných šedých tónů.</a:t>
            </a:r>
          </a:p>
          <a:p>
            <a:r>
              <a:rPr lang="cs-CZ" sz="2000" dirty="0">
                <a:solidFill>
                  <a:schemeClr val="bg1"/>
                </a:solidFill>
                <a:latin typeface="Miriam Fixed" panose="020B0509050101010101" pitchFamily="49" charset="-79"/>
                <a:cs typeface="Miriam Fixed" panose="020B0509050101010101" pitchFamily="49" charset="-79"/>
              </a:rPr>
              <a:t>Z šerosvitového dřevořezu se vyvinul dřevořez barevný, kde jde opět o soutisk více desek, každá deska je vyryta pro jinou barvu.</a:t>
            </a:r>
          </a:p>
          <a:p>
            <a:r>
              <a:rPr lang="cs-CZ" sz="2000" dirty="0">
                <a:solidFill>
                  <a:schemeClr val="bg1"/>
                </a:solidFill>
                <a:latin typeface="Miriam Fixed" panose="020B0509050101010101" pitchFamily="49" charset="-79"/>
                <a:cs typeface="Miriam Fixed" panose="020B0509050101010101" pitchFamily="49" charset="-79"/>
              </a:rPr>
              <a:t>Osobitým charakterem se vyznačuje dřevořez čínský a hlavně japonský. Dobou klasického japonského dřevořezu jsou léta 1615-1867. Nejvýznačnějšími představiteli jsou např. </a:t>
            </a:r>
            <a:r>
              <a:rPr lang="cs-CZ" sz="2000" dirty="0" err="1">
                <a:solidFill>
                  <a:schemeClr val="bg1"/>
                </a:solidFill>
                <a:latin typeface="Miriam Fixed" panose="020B0509050101010101" pitchFamily="49" charset="-79"/>
                <a:cs typeface="Miriam Fixed" panose="020B0509050101010101" pitchFamily="49" charset="-79"/>
              </a:rPr>
              <a:t>Nišikava</a:t>
            </a:r>
            <a:r>
              <a:rPr lang="cs-CZ" sz="2000" dirty="0">
                <a:solidFill>
                  <a:schemeClr val="bg1"/>
                </a:solidFill>
                <a:latin typeface="Miriam Fixed" panose="020B0509050101010101" pitchFamily="49" charset="-79"/>
                <a:cs typeface="Miriam Fixed" panose="020B0509050101010101" pitchFamily="49" charset="-79"/>
              </a:rPr>
              <a:t> </a:t>
            </a:r>
            <a:r>
              <a:rPr lang="cs-CZ" sz="2000" dirty="0" err="1">
                <a:solidFill>
                  <a:schemeClr val="bg1"/>
                </a:solidFill>
                <a:latin typeface="Miriam Fixed" panose="020B0509050101010101" pitchFamily="49" charset="-79"/>
                <a:cs typeface="Miriam Fixed" panose="020B0509050101010101" pitchFamily="49" charset="-79"/>
              </a:rPr>
              <a:t>Sukonebu</a:t>
            </a:r>
            <a:r>
              <a:rPr lang="cs-CZ" sz="2000" dirty="0">
                <a:solidFill>
                  <a:schemeClr val="bg1"/>
                </a:solidFill>
                <a:latin typeface="Miriam Fixed" panose="020B0509050101010101" pitchFamily="49" charset="-79"/>
                <a:cs typeface="Miriam Fixed" panose="020B0509050101010101" pitchFamily="49" charset="-79"/>
              </a:rPr>
              <a:t>, Suzuki </a:t>
            </a:r>
            <a:r>
              <a:rPr lang="cs-CZ" sz="2000" dirty="0" err="1">
                <a:solidFill>
                  <a:schemeClr val="bg1"/>
                </a:solidFill>
                <a:latin typeface="Miriam Fixed" panose="020B0509050101010101" pitchFamily="49" charset="-79"/>
                <a:cs typeface="Miriam Fixed" panose="020B0509050101010101" pitchFamily="49" charset="-79"/>
              </a:rPr>
              <a:t>Hanorubu</a:t>
            </a:r>
            <a:r>
              <a:rPr lang="cs-CZ" sz="2000" dirty="0">
                <a:solidFill>
                  <a:schemeClr val="bg1"/>
                </a:solidFill>
                <a:latin typeface="Miriam Fixed" panose="020B0509050101010101" pitchFamily="49" charset="-79"/>
                <a:cs typeface="Miriam Fixed" panose="020B0509050101010101" pitchFamily="49" charset="-79"/>
              </a:rPr>
              <a:t>, </a:t>
            </a:r>
            <a:r>
              <a:rPr lang="cs-CZ" sz="2000" dirty="0" err="1">
                <a:solidFill>
                  <a:schemeClr val="bg1"/>
                </a:solidFill>
                <a:latin typeface="Miriam Fixed" panose="020B0509050101010101" pitchFamily="49" charset="-79"/>
                <a:cs typeface="Miriam Fixed" panose="020B0509050101010101" pitchFamily="49" charset="-79"/>
              </a:rPr>
              <a:t>Kikgawa</a:t>
            </a:r>
            <a:r>
              <a:rPr lang="cs-CZ" sz="2000" dirty="0">
                <a:solidFill>
                  <a:schemeClr val="bg1"/>
                </a:solidFill>
                <a:latin typeface="Miriam Fixed" panose="020B0509050101010101" pitchFamily="49" charset="-79"/>
                <a:cs typeface="Miriam Fixed" panose="020B0509050101010101" pitchFamily="49" charset="-79"/>
              </a:rPr>
              <a:t> </a:t>
            </a:r>
            <a:r>
              <a:rPr lang="cs-CZ" sz="2000" dirty="0" err="1">
                <a:solidFill>
                  <a:schemeClr val="bg1"/>
                </a:solidFill>
                <a:latin typeface="Miriam Fixed" panose="020B0509050101010101" pitchFamily="49" charset="-79"/>
                <a:cs typeface="Miriam Fixed" panose="020B0509050101010101" pitchFamily="49" charset="-79"/>
              </a:rPr>
              <a:t>Utamaro</a:t>
            </a:r>
            <a:r>
              <a:rPr lang="cs-CZ" sz="2000" dirty="0">
                <a:solidFill>
                  <a:schemeClr val="bg1"/>
                </a:solidFill>
                <a:latin typeface="Miriam Fixed" panose="020B0509050101010101" pitchFamily="49" charset="-79"/>
                <a:cs typeface="Miriam Fixed" panose="020B0509050101010101" pitchFamily="49" charset="-79"/>
              </a:rPr>
              <a:t> (zakladatel barevného tisku), a zejména velký dovršitel této tradice </a:t>
            </a:r>
            <a:r>
              <a:rPr lang="cs-CZ" sz="2000" dirty="0" err="1">
                <a:solidFill>
                  <a:schemeClr val="bg1"/>
                </a:solidFill>
                <a:latin typeface="Miriam Fixed" panose="020B0509050101010101" pitchFamily="49" charset="-79"/>
                <a:cs typeface="Miriam Fixed" panose="020B0509050101010101" pitchFamily="49" charset="-79"/>
              </a:rPr>
              <a:t>Kacušika</a:t>
            </a:r>
            <a:r>
              <a:rPr lang="cs-CZ" sz="2000" dirty="0">
                <a:solidFill>
                  <a:schemeClr val="bg1"/>
                </a:solidFill>
                <a:latin typeface="Miriam Fixed" panose="020B0509050101010101" pitchFamily="49" charset="-79"/>
                <a:cs typeface="Miriam Fixed" panose="020B0509050101010101" pitchFamily="49" charset="-79"/>
              </a:rPr>
              <a:t> </a:t>
            </a:r>
            <a:r>
              <a:rPr lang="cs-CZ" sz="2000" dirty="0" err="1">
                <a:solidFill>
                  <a:schemeClr val="bg1"/>
                </a:solidFill>
                <a:latin typeface="Miriam Fixed" panose="020B0509050101010101" pitchFamily="49" charset="-79"/>
                <a:cs typeface="Miriam Fixed" panose="020B0509050101010101" pitchFamily="49" charset="-79"/>
              </a:rPr>
              <a:t>Hokusai</a:t>
            </a:r>
            <a:r>
              <a:rPr lang="cs-CZ" sz="2000" dirty="0">
                <a:solidFill>
                  <a:schemeClr val="bg1"/>
                </a:solidFill>
                <a:latin typeface="Miriam Fixed" panose="020B0509050101010101" pitchFamily="49" charset="-79"/>
                <a:cs typeface="Miriam Fixed" panose="020B0509050101010101" pitchFamily="49" charset="-79"/>
              </a:rPr>
              <a:t>. Jejich práce ovlivnila např. Paula </a:t>
            </a:r>
            <a:r>
              <a:rPr lang="cs-CZ" sz="2000" dirty="0" err="1">
                <a:solidFill>
                  <a:schemeClr val="bg1"/>
                </a:solidFill>
                <a:latin typeface="Miriam Fixed" panose="020B0509050101010101" pitchFamily="49" charset="-79"/>
                <a:cs typeface="Miriam Fixed" panose="020B0509050101010101" pitchFamily="49" charset="-79"/>
              </a:rPr>
              <a:t>Gaugina</a:t>
            </a:r>
            <a:r>
              <a:rPr lang="cs-CZ" sz="2000" dirty="0">
                <a:solidFill>
                  <a:schemeClr val="bg1"/>
                </a:solidFill>
                <a:latin typeface="Miriam Fixed" panose="020B0509050101010101" pitchFamily="49" charset="-79"/>
                <a:cs typeface="Miriam Fixed" panose="020B0509050101010101" pitchFamily="49" charset="-79"/>
              </a:rPr>
              <a:t>. </a:t>
            </a:r>
          </a:p>
        </p:txBody>
      </p:sp>
    </p:spTree>
    <p:extLst>
      <p:ext uri="{BB962C8B-B14F-4D97-AF65-F5344CB8AC3E}">
        <p14:creationId xmlns:p14="http://schemas.microsoft.com/office/powerpoint/2010/main" val="1075102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4708981"/>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VÝŠKY</a:t>
            </a:r>
          </a:p>
          <a:p>
            <a:r>
              <a:rPr lang="cs-CZ" sz="2000" b="1" dirty="0">
                <a:solidFill>
                  <a:srgbClr val="FF5050"/>
                </a:solidFill>
                <a:latin typeface="Miriam Fixed" panose="020B0509050101010101" pitchFamily="49" charset="-79"/>
                <a:cs typeface="Miriam Fixed" panose="020B0509050101010101" pitchFamily="49" charset="-79"/>
              </a:rPr>
              <a:t>DŘEVORYT</a:t>
            </a:r>
          </a:p>
          <a:p>
            <a:r>
              <a:rPr lang="cs-CZ" sz="2000" dirty="0">
                <a:solidFill>
                  <a:schemeClr val="bg1"/>
                </a:solidFill>
                <a:latin typeface="Miriam Fixed" panose="020B0509050101010101" pitchFamily="49" charset="-79"/>
                <a:cs typeface="Miriam Fixed" panose="020B0509050101010101" pitchFamily="49" charset="-79"/>
              </a:rPr>
              <a:t>Objevitelem dřevorytu je Angličan Thomas </a:t>
            </a:r>
            <a:r>
              <a:rPr lang="cs-CZ" sz="2000" dirty="0" err="1">
                <a:solidFill>
                  <a:schemeClr val="bg1"/>
                </a:solidFill>
                <a:latin typeface="Miriam Fixed" panose="020B0509050101010101" pitchFamily="49" charset="-79"/>
                <a:cs typeface="Miriam Fixed" panose="020B0509050101010101" pitchFamily="49" charset="-79"/>
              </a:rPr>
              <a:t>Bewick</a:t>
            </a:r>
            <a:r>
              <a:rPr lang="cs-CZ" sz="2000" dirty="0">
                <a:solidFill>
                  <a:schemeClr val="bg1"/>
                </a:solidFill>
                <a:latin typeface="Miriam Fixed" panose="020B0509050101010101" pitchFamily="49" charset="-79"/>
                <a:cs typeface="Miriam Fixed" panose="020B0509050101010101" pitchFamily="49" charset="-79"/>
              </a:rPr>
              <a:t> (1753-1828), který poprvé použil pro zpracování dřevěné matrice místo nožíků mědirytecká rydla. Bylo </a:t>
            </a:r>
            <a:r>
              <a:rPr lang="cs-CZ" sz="2000">
                <a:solidFill>
                  <a:schemeClr val="bg1"/>
                </a:solidFill>
                <a:latin typeface="Miriam Fixed" panose="020B0509050101010101" pitchFamily="49" charset="-79"/>
                <a:cs typeface="Miriam Fixed" panose="020B0509050101010101" pitchFamily="49" charset="-79"/>
              </a:rPr>
              <a:t>to v roce </a:t>
            </a:r>
            <a:r>
              <a:rPr lang="cs-CZ" sz="2000" dirty="0">
                <a:solidFill>
                  <a:schemeClr val="bg1"/>
                </a:solidFill>
                <a:latin typeface="Miriam Fixed" panose="020B0509050101010101" pitchFamily="49" charset="-79"/>
                <a:cs typeface="Miriam Fixed" panose="020B0509050101010101" pitchFamily="49" charset="-79"/>
              </a:rPr>
              <a:t>1771, kdy Umělecká společnost v Londýně vypsala soutěž o nejlepší dřevořez. </a:t>
            </a:r>
            <a:r>
              <a:rPr lang="cs-CZ" sz="2000" dirty="0" err="1">
                <a:solidFill>
                  <a:schemeClr val="bg1"/>
                </a:solidFill>
                <a:latin typeface="Miriam Fixed" panose="020B0509050101010101" pitchFamily="49" charset="-79"/>
                <a:cs typeface="Miriam Fixed" panose="020B0509050101010101" pitchFamily="49" charset="-79"/>
              </a:rPr>
              <a:t>Bewick</a:t>
            </a:r>
            <a:r>
              <a:rPr lang="cs-CZ" sz="2000" dirty="0">
                <a:solidFill>
                  <a:schemeClr val="bg1"/>
                </a:solidFill>
                <a:latin typeface="Miriam Fixed" panose="020B0509050101010101" pitchFamily="49" charset="-79"/>
                <a:cs typeface="Miriam Fixed" panose="020B0509050101010101" pitchFamily="49" charset="-79"/>
              </a:rPr>
              <a:t> získal cenu právě za svůj první tisk zpracovaný pomocí rydel.</a:t>
            </a:r>
          </a:p>
          <a:p>
            <a:r>
              <a:rPr lang="cs-CZ" sz="2000" dirty="0">
                <a:solidFill>
                  <a:schemeClr val="bg1"/>
                </a:solidFill>
                <a:latin typeface="Miriam Fixed" panose="020B0509050101010101" pitchFamily="49" charset="-79"/>
                <a:cs typeface="Miriam Fixed" panose="020B0509050101010101" pitchFamily="49" charset="-79"/>
              </a:rPr>
              <a:t>Technika dřevorytu se také nazývá xylografie.</a:t>
            </a:r>
          </a:p>
          <a:p>
            <a:r>
              <a:rPr lang="cs-CZ" sz="2000" dirty="0">
                <a:solidFill>
                  <a:schemeClr val="bg1"/>
                </a:solidFill>
                <a:latin typeface="Miriam Fixed" panose="020B0509050101010101" pitchFamily="49" charset="-79"/>
                <a:cs typeface="Miriam Fixed" panose="020B0509050101010101" pitchFamily="49" charset="-79"/>
              </a:rPr>
              <a:t>Základem pro dřevoryt je destička z tvrdého dřeva, která musí být příčně řezaná z kmenové části stromu. Nejlepší pro dřevoryt jsou destičky skládané z menších hranolků, lepených k sobě léty do kříže.</a:t>
            </a:r>
          </a:p>
          <a:p>
            <a:endParaRPr lang="cs-CZ" sz="2000" dirty="0">
              <a:solidFill>
                <a:schemeClr val="bg1"/>
              </a:solidFill>
              <a:latin typeface="Miriam Fixed" panose="020B0509050101010101" pitchFamily="49" charset="-79"/>
              <a:cs typeface="Miriam Fixed" panose="020B0509050101010101" pitchFamily="49" charset="-79"/>
            </a:endParaRPr>
          </a:p>
          <a:p>
            <a:endParaRPr lang="cs-CZ" sz="2000" b="1" dirty="0">
              <a:solidFill>
                <a:srgbClr val="FF5050"/>
              </a:solidFill>
              <a:latin typeface="Miriam Fixed" panose="020B0509050101010101" pitchFamily="49" charset="-79"/>
              <a:cs typeface="Miriam Fixed" panose="020B0509050101010101" pitchFamily="49" charset="-79"/>
            </a:endParaRPr>
          </a:p>
          <a:p>
            <a:endParaRPr lang="cs-CZ" sz="2000" dirty="0">
              <a:solidFill>
                <a:schemeClr val="bg1"/>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308046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1015663"/>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VÝŠKY</a:t>
            </a:r>
          </a:p>
          <a:p>
            <a:r>
              <a:rPr lang="cs-CZ" sz="2000" b="1" dirty="0">
                <a:solidFill>
                  <a:srgbClr val="FF5050"/>
                </a:solidFill>
                <a:latin typeface="Miriam Fixed" panose="020B0509050101010101" pitchFamily="49" charset="-79"/>
                <a:cs typeface="Miriam Fixed" panose="020B0509050101010101" pitchFamily="49" charset="-79"/>
              </a:rPr>
              <a:t>DŘEVORYT</a:t>
            </a:r>
          </a:p>
          <a:p>
            <a:r>
              <a:rPr lang="cs-CZ" sz="2000" dirty="0">
                <a:solidFill>
                  <a:schemeClr val="bg1"/>
                </a:solidFill>
                <a:latin typeface="Miriam Fixed" panose="020B0509050101010101" pitchFamily="49" charset="-79"/>
                <a:cs typeface="Miriam Fixed" panose="020B0509050101010101" pitchFamily="49" charset="-79"/>
              </a:rPr>
              <a:t> </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5" y="-15281"/>
            <a:ext cx="3635896" cy="6879781"/>
          </a:xfrm>
          <a:prstGeom prst="rect">
            <a:avLst/>
          </a:prstGeom>
        </p:spPr>
      </p:pic>
      <p:sp>
        <p:nvSpPr>
          <p:cNvPr id="6" name="TextovéPole 5"/>
          <p:cNvSpPr txBox="1"/>
          <p:nvPr/>
        </p:nvSpPr>
        <p:spPr>
          <a:xfrm>
            <a:off x="323528" y="4869160"/>
            <a:ext cx="4248472" cy="646331"/>
          </a:xfrm>
          <a:prstGeom prst="rect">
            <a:avLst/>
          </a:prstGeom>
          <a:noFill/>
        </p:spPr>
        <p:txBody>
          <a:bodyPr wrap="square" rtlCol="0">
            <a:spAutoFit/>
          </a:bodyPr>
          <a:lstStyle/>
          <a:p>
            <a:r>
              <a:rPr lang="pl-PL" dirty="0">
                <a:solidFill>
                  <a:schemeClr val="bg1"/>
                </a:solidFill>
                <a:latin typeface="Miriam Fixed" panose="020B0509050101010101" pitchFamily="49" charset="-79"/>
                <a:cs typeface="Miriam Fixed" panose="020B0509050101010101" pitchFamily="49" charset="-79"/>
              </a:rPr>
              <a:t>Dřevořezem provedený manifest </a:t>
            </a:r>
          </a:p>
          <a:p>
            <a:r>
              <a:rPr lang="pl-PL" dirty="0">
                <a:solidFill>
                  <a:schemeClr val="bg1"/>
                </a:solidFill>
                <a:latin typeface="Miriam Fixed" panose="020B0509050101010101" pitchFamily="49" charset="-79"/>
                <a:cs typeface="Miriam Fixed" panose="020B0509050101010101" pitchFamily="49" charset="-79"/>
              </a:rPr>
              <a:t>z roku 1906</a:t>
            </a:r>
            <a:endParaRPr lang="cs-CZ" dirty="0">
              <a:solidFill>
                <a:schemeClr val="bg1"/>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49593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4647426"/>
          </a:xfrm>
          <a:prstGeom prst="rect">
            <a:avLst/>
          </a:prstGeom>
          <a:noFill/>
        </p:spPr>
        <p:txBody>
          <a:bodyPr wrap="square" rtlCol="0">
            <a:spAutoFit/>
          </a:bodyPr>
          <a:lstStyle/>
          <a:p>
            <a:r>
              <a:rPr lang="cs-CZ" sz="2400" b="1" dirty="0">
                <a:solidFill>
                  <a:srgbClr val="FF5050"/>
                </a:solidFill>
                <a:latin typeface="Miriam Fixed" panose="020B0509050101010101" pitchFamily="49" charset="-79"/>
                <a:cs typeface="Miriam Fixed" panose="020B0509050101010101" pitchFamily="49" charset="-79"/>
              </a:rPr>
              <a:t>2. Dvourozměrný výtvarný projev v historických proměnách- specifika malby, kresby.</a:t>
            </a:r>
          </a:p>
          <a:p>
            <a:endParaRPr lang="cs-CZ" sz="2400" b="1" dirty="0">
              <a:solidFill>
                <a:srgbClr val="FF5050"/>
              </a:solidFill>
              <a:latin typeface="Miriam Fixed" panose="020B0509050101010101" pitchFamily="49" charset="-79"/>
              <a:cs typeface="Miriam Fixed" panose="020B0509050101010101" pitchFamily="49" charset="-79"/>
            </a:endParaRPr>
          </a:p>
          <a:p>
            <a:r>
              <a:rPr lang="cs-CZ" sz="2000" b="1" dirty="0">
                <a:solidFill>
                  <a:srgbClr val="FF5050"/>
                </a:solidFill>
                <a:latin typeface="Miriam Fixed" panose="020B0509050101010101" pitchFamily="49" charset="-79"/>
                <a:cs typeface="Miriam Fixed" panose="020B0509050101010101" pitchFamily="49" charset="-79"/>
              </a:rPr>
              <a:t>Pigmenty</a:t>
            </a:r>
            <a:r>
              <a:rPr lang="cs-CZ" sz="2000" b="1" dirty="0">
                <a:solidFill>
                  <a:schemeClr val="bg1"/>
                </a:solidFill>
                <a:latin typeface="Miriam Fixed" panose="020B0509050101010101" pitchFamily="49" charset="-79"/>
                <a:cs typeface="Miriam Fixed" panose="020B0509050101010101" pitchFamily="49" charset="-79"/>
              </a:rPr>
              <a:t> (práškové barvy) jsou barevné částice nerozpustné v pojidlech. Dávají barevné vrstvě odstín a kryvost. Rozlišujeme tyto druhy pigmentů:</a:t>
            </a:r>
          </a:p>
          <a:p>
            <a:r>
              <a:rPr lang="cs-CZ" sz="2000" b="1" dirty="0">
                <a:solidFill>
                  <a:schemeClr val="bg1"/>
                </a:solidFill>
                <a:latin typeface="Miriam Fixed" panose="020B0509050101010101" pitchFamily="49" charset="-79"/>
                <a:cs typeface="Miriam Fixed" panose="020B0509050101010101" pitchFamily="49" charset="-79"/>
              </a:rPr>
              <a:t>ANORGANICKÉ – přírodní (minerální nebo zemité) a umělé</a:t>
            </a:r>
          </a:p>
          <a:p>
            <a:r>
              <a:rPr lang="cs-CZ" sz="2000" b="1" dirty="0">
                <a:solidFill>
                  <a:schemeClr val="bg1"/>
                </a:solidFill>
                <a:latin typeface="Miriam Fixed" panose="020B0509050101010101" pitchFamily="49" charset="-79"/>
                <a:cs typeface="Miriam Fixed" panose="020B0509050101010101" pitchFamily="49" charset="-79"/>
              </a:rPr>
              <a:t>ORGANICKÉ – bez substrátu (čisté) a na substrátu</a:t>
            </a:r>
          </a:p>
          <a:p>
            <a:r>
              <a:rPr lang="cs-CZ" sz="2000" b="1" dirty="0">
                <a:solidFill>
                  <a:schemeClr val="bg1"/>
                </a:solidFill>
                <a:latin typeface="Miriam Fixed" panose="020B0509050101010101" pitchFamily="49" charset="-79"/>
                <a:cs typeface="Miriam Fixed" panose="020B0509050101010101" pitchFamily="49" charset="-79"/>
              </a:rPr>
              <a:t>KOVOVÉ – čili bronze, jemně rozmělněné kovy v práškovém stavu</a:t>
            </a:r>
          </a:p>
          <a:p>
            <a:endParaRPr lang="cs-CZ" sz="2000" b="1" dirty="0">
              <a:solidFill>
                <a:schemeClr val="bg1"/>
              </a:solidFill>
              <a:latin typeface="Miriam Fixed" panose="020B0509050101010101" pitchFamily="49" charset="-79"/>
              <a:cs typeface="Miriam Fixed" panose="020B0509050101010101" pitchFamily="49" charset="-79"/>
            </a:endParaRPr>
          </a:p>
          <a:p>
            <a:endParaRPr lang="cs-CZ" sz="2000" b="1" dirty="0">
              <a:solidFill>
                <a:schemeClr val="bg1"/>
              </a:solidFill>
              <a:latin typeface="Miriam Fixed" panose="020B0509050101010101" pitchFamily="49" charset="-79"/>
              <a:cs typeface="Miriam Fixed" panose="020B0509050101010101" pitchFamily="49" charset="-79"/>
            </a:endParaRPr>
          </a:p>
          <a:p>
            <a:r>
              <a:rPr lang="cs-CZ" sz="2000" b="1" dirty="0">
                <a:solidFill>
                  <a:srgbClr val="FF5050"/>
                </a:solidFill>
                <a:latin typeface="Miriam Fixed" panose="020B0509050101010101" pitchFamily="49" charset="-79"/>
                <a:cs typeface="Miriam Fixed" panose="020B0509050101010101" pitchFamily="49" charset="-79"/>
              </a:rPr>
              <a:t>Pojidla</a:t>
            </a:r>
            <a:r>
              <a:rPr lang="cs-CZ" sz="2000" b="1" dirty="0">
                <a:solidFill>
                  <a:schemeClr val="bg1"/>
                </a:solidFill>
                <a:latin typeface="Miriam Fixed" panose="020B0509050101010101" pitchFamily="49" charset="-79"/>
                <a:cs typeface="Miriam Fixed" panose="020B0509050101010101" pitchFamily="49" charset="-79"/>
              </a:rPr>
              <a:t> jsou látky, které vytvářejí s pigmenty suspenzi.</a:t>
            </a:r>
          </a:p>
          <a:p>
            <a:endParaRPr lang="cs-CZ" sz="2400" b="1" dirty="0">
              <a:solidFill>
                <a:srgbClr val="FF5050"/>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2909512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20352"/>
            <a:ext cx="9311953"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1015663"/>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VÝŠKY</a:t>
            </a:r>
          </a:p>
          <a:p>
            <a:r>
              <a:rPr lang="cs-CZ" sz="2000" b="1" dirty="0">
                <a:solidFill>
                  <a:srgbClr val="FF5050"/>
                </a:solidFill>
                <a:latin typeface="Miriam Fixed" panose="020B0509050101010101" pitchFamily="49" charset="-79"/>
                <a:cs typeface="Miriam Fixed" panose="020B0509050101010101" pitchFamily="49" charset="-79"/>
              </a:rPr>
              <a:t>DŘEVORYT</a:t>
            </a:r>
          </a:p>
          <a:p>
            <a:r>
              <a:rPr lang="cs-CZ" sz="2000" dirty="0">
                <a:solidFill>
                  <a:schemeClr val="bg1"/>
                </a:solidFill>
                <a:latin typeface="Miriam Fixed" panose="020B0509050101010101" pitchFamily="49" charset="-79"/>
                <a:cs typeface="Miriam Fixed" panose="020B0509050101010101" pitchFamily="49" charset="-79"/>
              </a:rPr>
              <a:t> </a:t>
            </a:r>
          </a:p>
        </p:txBody>
      </p:sp>
      <p:pic>
        <p:nvPicPr>
          <p:cNvPr id="2050" name="Picture 2" descr="http://www.galerieart.cz/bilek_v_nem_byla_trnim_korunovana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
            <a:ext cx="4730554" cy="677945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23529" y="4509120"/>
            <a:ext cx="3816424" cy="923330"/>
          </a:xfrm>
          <a:prstGeom prst="rect">
            <a:avLst/>
          </a:prstGeom>
          <a:noFill/>
        </p:spPr>
        <p:txBody>
          <a:bodyPr wrap="square" rtlCol="0">
            <a:spAutoFit/>
          </a:bodyPr>
          <a:lstStyle/>
          <a:p>
            <a:r>
              <a:rPr lang="cs-CZ" b="1" dirty="0">
                <a:solidFill>
                  <a:schemeClr val="bg1"/>
                </a:solidFill>
                <a:latin typeface="Miriam Fixed" panose="020B0509050101010101" pitchFamily="49" charset="-79"/>
                <a:cs typeface="Miriam Fixed" panose="020B0509050101010101" pitchFamily="49" charset="-79"/>
              </a:rPr>
              <a:t>František Bílek</a:t>
            </a:r>
            <a:br>
              <a:rPr lang="cs-CZ" b="1" dirty="0">
                <a:solidFill>
                  <a:schemeClr val="bg1"/>
                </a:solidFill>
                <a:latin typeface="Miriam Fixed" panose="020B0509050101010101" pitchFamily="49" charset="-79"/>
                <a:cs typeface="Miriam Fixed" panose="020B0509050101010101" pitchFamily="49" charset="-79"/>
              </a:rPr>
            </a:br>
            <a:r>
              <a:rPr lang="cs-CZ" b="1" dirty="0">
                <a:solidFill>
                  <a:schemeClr val="bg1"/>
                </a:solidFill>
                <a:latin typeface="Miriam Fixed" panose="020B0509050101010101" pitchFamily="49" charset="-79"/>
                <a:cs typeface="Miriam Fixed" panose="020B0509050101010101" pitchFamily="49" charset="-79"/>
              </a:rPr>
              <a:t>A v něm byla trním korunována</a:t>
            </a:r>
            <a:br>
              <a:rPr lang="cs-CZ" dirty="0">
                <a:solidFill>
                  <a:schemeClr val="bg1"/>
                </a:solidFill>
                <a:latin typeface="Miriam Fixed" panose="020B0509050101010101" pitchFamily="49" charset="-79"/>
                <a:cs typeface="Miriam Fixed" panose="020B0509050101010101" pitchFamily="49" charset="-79"/>
              </a:rPr>
            </a:br>
            <a:r>
              <a:rPr lang="cs-CZ" dirty="0">
                <a:solidFill>
                  <a:schemeClr val="bg1"/>
                </a:solidFill>
                <a:latin typeface="Miriam Fixed" panose="020B0509050101010101" pitchFamily="49" charset="-79"/>
                <a:cs typeface="Miriam Fixed" panose="020B0509050101010101" pitchFamily="49" charset="-79"/>
              </a:rPr>
              <a:t>dřevoryt 50,5 x 35 cm, 1941</a:t>
            </a:r>
          </a:p>
        </p:txBody>
      </p:sp>
    </p:spTree>
    <p:extLst>
      <p:ext uri="{BB962C8B-B14F-4D97-AF65-F5344CB8AC3E}">
        <p14:creationId xmlns:p14="http://schemas.microsoft.com/office/powerpoint/2010/main" val="332130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24611" y="-101006"/>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1938992"/>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VÝŠKY</a:t>
            </a:r>
          </a:p>
          <a:p>
            <a:r>
              <a:rPr lang="cs-CZ" sz="2000" b="1" dirty="0">
                <a:solidFill>
                  <a:srgbClr val="FF5050"/>
                </a:solidFill>
                <a:latin typeface="Miriam Fixed" panose="020B0509050101010101" pitchFamily="49" charset="-79"/>
                <a:cs typeface="Miriam Fixed" panose="020B0509050101010101" pitchFamily="49" charset="-79"/>
              </a:rPr>
              <a:t>LINORYT-LINOŘEZ</a:t>
            </a:r>
          </a:p>
          <a:p>
            <a:r>
              <a:rPr lang="cs-CZ" sz="2000" dirty="0">
                <a:solidFill>
                  <a:schemeClr val="bg1"/>
                </a:solidFill>
                <a:latin typeface="Miriam Fixed" panose="020B0509050101010101" pitchFamily="49" charset="-79"/>
                <a:cs typeface="Miriam Fixed" panose="020B0509050101010101" pitchFamily="49" charset="-79"/>
              </a:rPr>
              <a:t>Používá se jako levná náhražka dřevořezu a dřevorytu. Linoryt byl oblíbenou technikou Karla Čapka.</a:t>
            </a:r>
          </a:p>
          <a:p>
            <a:endParaRPr lang="cs-CZ" sz="2000" b="1" dirty="0">
              <a:solidFill>
                <a:srgbClr val="FF5050"/>
              </a:solidFill>
              <a:latin typeface="Miriam Fixed" panose="020B0509050101010101" pitchFamily="49" charset="-79"/>
              <a:cs typeface="Miriam Fixed" panose="020B0509050101010101" pitchFamily="49" charset="-79"/>
            </a:endParaRPr>
          </a:p>
          <a:p>
            <a:r>
              <a:rPr lang="cs-CZ" sz="2000" dirty="0">
                <a:solidFill>
                  <a:schemeClr val="bg1"/>
                </a:solidFill>
                <a:latin typeface="Miriam Fixed" panose="020B0509050101010101" pitchFamily="49" charset="-79"/>
                <a:cs typeface="Miriam Fixed" panose="020B0509050101010101" pitchFamily="49" charset="-79"/>
              </a:rPr>
              <a:t>. </a:t>
            </a:r>
          </a:p>
        </p:txBody>
      </p:sp>
      <p:pic>
        <p:nvPicPr>
          <p:cNvPr id="1026" name="Picture 2" descr="http://www.galerieart.cz/capek_muz_z_biografu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32729"/>
            <a:ext cx="2714625"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635896" y="5373216"/>
            <a:ext cx="2954655" cy="923330"/>
          </a:xfrm>
          <a:prstGeom prst="rect">
            <a:avLst/>
          </a:prstGeom>
          <a:noFill/>
        </p:spPr>
        <p:txBody>
          <a:bodyPr wrap="none" rtlCol="0">
            <a:spAutoFit/>
          </a:bodyPr>
          <a:lstStyle/>
          <a:p>
            <a:r>
              <a:rPr lang="cs-CZ" b="1" dirty="0">
                <a:solidFill>
                  <a:schemeClr val="bg1"/>
                </a:solidFill>
                <a:latin typeface="Miriam Fixed" panose="020B0509050101010101" pitchFamily="49" charset="-79"/>
                <a:cs typeface="Miriam Fixed" panose="020B0509050101010101" pitchFamily="49" charset="-79"/>
              </a:rPr>
              <a:t>Josef Čapek</a:t>
            </a:r>
            <a:br>
              <a:rPr lang="cs-CZ" b="1" dirty="0">
                <a:solidFill>
                  <a:schemeClr val="bg1"/>
                </a:solidFill>
                <a:latin typeface="Miriam Fixed" panose="020B0509050101010101" pitchFamily="49" charset="-79"/>
                <a:cs typeface="Miriam Fixed" panose="020B0509050101010101" pitchFamily="49" charset="-79"/>
              </a:rPr>
            </a:br>
            <a:r>
              <a:rPr lang="cs-CZ" b="1" dirty="0">
                <a:solidFill>
                  <a:schemeClr val="bg1"/>
                </a:solidFill>
                <a:latin typeface="Miriam Fixed" panose="020B0509050101010101" pitchFamily="49" charset="-79"/>
                <a:cs typeface="Miriam Fixed" panose="020B0509050101010101" pitchFamily="49" charset="-79"/>
              </a:rPr>
              <a:t>Muž z biografu</a:t>
            </a:r>
            <a:br>
              <a:rPr lang="cs-CZ" dirty="0">
                <a:solidFill>
                  <a:schemeClr val="bg1"/>
                </a:solidFill>
                <a:latin typeface="Miriam Fixed" panose="020B0509050101010101" pitchFamily="49" charset="-79"/>
                <a:cs typeface="Miriam Fixed" panose="020B0509050101010101" pitchFamily="49" charset="-79"/>
              </a:rPr>
            </a:br>
            <a:r>
              <a:rPr lang="cs-CZ" dirty="0">
                <a:solidFill>
                  <a:schemeClr val="bg1"/>
                </a:solidFill>
                <a:latin typeface="Miriam Fixed" panose="020B0509050101010101" pitchFamily="49" charset="-79"/>
                <a:cs typeface="Miriam Fixed" panose="020B0509050101010101" pitchFamily="49" charset="-79"/>
              </a:rPr>
              <a:t>linoryt,  25,5 x 16 cm, 1918</a:t>
            </a:r>
          </a:p>
        </p:txBody>
      </p:sp>
    </p:spTree>
    <p:extLst>
      <p:ext uri="{BB962C8B-B14F-4D97-AF65-F5344CB8AC3E}">
        <p14:creationId xmlns:p14="http://schemas.microsoft.com/office/powerpoint/2010/main" val="84987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1938992"/>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VÝŠKY</a:t>
            </a:r>
          </a:p>
          <a:p>
            <a:r>
              <a:rPr lang="cs-CZ" sz="2000" dirty="0">
                <a:solidFill>
                  <a:schemeClr val="bg1"/>
                </a:solidFill>
                <a:latin typeface="Miriam Fixed" panose="020B0509050101010101" pitchFamily="49" charset="-79"/>
                <a:cs typeface="Miriam Fixed" panose="020B0509050101010101" pitchFamily="49" charset="-79"/>
              </a:rPr>
              <a:t>OLOVORYT</a:t>
            </a:r>
          </a:p>
          <a:p>
            <a:r>
              <a:rPr lang="cs-CZ" sz="2000" dirty="0">
                <a:solidFill>
                  <a:schemeClr val="bg1"/>
                </a:solidFill>
                <a:latin typeface="Miriam Fixed" panose="020B0509050101010101" pitchFamily="49" charset="-79"/>
                <a:cs typeface="Miriam Fixed" panose="020B0509050101010101" pitchFamily="49" charset="-79"/>
              </a:rPr>
              <a:t>OTISK PŘÍRODNIN</a:t>
            </a:r>
          </a:p>
          <a:p>
            <a:r>
              <a:rPr lang="cs-CZ" sz="2000" dirty="0">
                <a:solidFill>
                  <a:schemeClr val="bg1"/>
                </a:solidFill>
                <a:latin typeface="Miriam Fixed" panose="020B0509050101010101" pitchFamily="49" charset="-79"/>
                <a:cs typeface="Miriam Fixed" panose="020B0509050101010101" pitchFamily="49" charset="-79"/>
              </a:rPr>
              <a:t>LEPENKOŘEZ</a:t>
            </a:r>
          </a:p>
          <a:p>
            <a:endParaRPr lang="cs-CZ" sz="2000" b="1" dirty="0">
              <a:solidFill>
                <a:srgbClr val="FF5050"/>
              </a:solidFill>
              <a:latin typeface="Miriam Fixed" panose="020B0509050101010101" pitchFamily="49" charset="-79"/>
              <a:cs typeface="Miriam Fixed" panose="020B0509050101010101" pitchFamily="49" charset="-79"/>
            </a:endParaRPr>
          </a:p>
          <a:p>
            <a:endParaRPr lang="cs-CZ" sz="2000" dirty="0">
              <a:solidFill>
                <a:schemeClr val="bg1"/>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128919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539553" y="620688"/>
            <a:ext cx="8424936" cy="5139869"/>
          </a:xfrm>
          <a:prstGeom prst="rect">
            <a:avLst/>
          </a:prstGeom>
          <a:noFill/>
        </p:spPr>
        <p:txBody>
          <a:bodyPr wrap="square" rtlCol="0">
            <a:spAutoFit/>
          </a:bodyPr>
          <a:lstStyle/>
          <a:p>
            <a:r>
              <a:rPr lang="cs-CZ" sz="2400" dirty="0">
                <a:solidFill>
                  <a:srgbClr val="FF5050"/>
                </a:solidFill>
                <a:latin typeface="Miriam Fixed" panose="020B0509050101010101" pitchFamily="49" charset="-79"/>
                <a:cs typeface="Miriam Fixed" panose="020B0509050101010101" pitchFamily="49" charset="-79"/>
              </a:rPr>
              <a:t>TISK Z HLOUBKY</a:t>
            </a:r>
          </a:p>
          <a:p>
            <a:r>
              <a:rPr lang="cs-CZ" sz="2000" dirty="0">
                <a:solidFill>
                  <a:schemeClr val="bg1"/>
                </a:solidFill>
                <a:latin typeface="Miriam Fixed" panose="020B0509050101010101" pitchFamily="49" charset="-79"/>
                <a:cs typeface="Miriam Fixed" panose="020B0509050101010101" pitchFamily="49" charset="-79"/>
              </a:rPr>
              <a:t>Techniky z hloubky jsou jen o málo mladší, než techniky tisku z výšky. Princip tisku z hloubky spočívá v tom, že linie či body se mechanicky nebo chemickou cestou vyhloubí, do nich se pak vtírá hlubotisková barva, která se pak z ostatního povrchu stírá. Velkým tlakem tiskařského stroje se papír při tisku vtlačuje do rýh v desce, odkud přebírá barvu. Na výrobu tiskové formy se nejčastěji používají měděné nebo zinkové desky, popř. jiné kovy (ocel, železo, mosaz, hliník). Lze použít i plastové desky nebo fólie</a:t>
            </a:r>
          </a:p>
          <a:p>
            <a:endParaRPr lang="cs-CZ" sz="2000" dirty="0">
              <a:solidFill>
                <a:schemeClr val="bg1"/>
              </a:solidFill>
              <a:latin typeface="Miriam Fixed" panose="020B0509050101010101" pitchFamily="49" charset="-79"/>
              <a:cs typeface="Miriam Fixed" panose="020B0509050101010101" pitchFamily="49" charset="-79"/>
            </a:endParaRPr>
          </a:p>
          <a:p>
            <a:r>
              <a:rPr lang="cs-CZ" sz="2000" dirty="0">
                <a:solidFill>
                  <a:schemeClr val="bg1"/>
                </a:solidFill>
                <a:latin typeface="Miriam Fixed" panose="020B0509050101010101" pitchFamily="49" charset="-79"/>
                <a:cs typeface="Miriam Fixed" panose="020B0509050101010101" pitchFamily="49" charset="-79"/>
              </a:rPr>
              <a:t>Charakteristické znaky:</a:t>
            </a:r>
          </a:p>
          <a:p>
            <a:r>
              <a:rPr lang="cs-CZ" sz="2000" dirty="0">
                <a:solidFill>
                  <a:schemeClr val="bg1"/>
                </a:solidFill>
                <a:latin typeface="Miriam Fixed" panose="020B0509050101010101" pitchFamily="49" charset="-79"/>
                <a:cs typeface="Miriam Fixed" panose="020B0509050101010101" pitchFamily="49" charset="-79"/>
              </a:rPr>
              <a:t>Barva přilne na papíře v mírném reliéfu. Faseta (opracovaný okraj desky) se vtlačí do povrchu papíru, </a:t>
            </a:r>
          </a:p>
          <a:p>
            <a:r>
              <a:rPr lang="cs-CZ" sz="2000" dirty="0">
                <a:solidFill>
                  <a:schemeClr val="bg1"/>
                </a:solidFill>
                <a:latin typeface="Miriam Fixed" panose="020B0509050101010101" pitchFamily="49" charset="-79"/>
                <a:cs typeface="Miriam Fixed" panose="020B0509050101010101" pitchFamily="49" charset="-79"/>
              </a:rPr>
              <a:t>takže okolo obrazu vzniká reliéfní rámeček. Pozadí je lehce zatónované, vzniká tzv. „závoj“.</a:t>
            </a:r>
          </a:p>
          <a:p>
            <a:endParaRPr lang="cs-CZ" sz="2400" dirty="0">
              <a:solidFill>
                <a:srgbClr val="FF5050"/>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254528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3477875"/>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HLOUBKY</a:t>
            </a:r>
          </a:p>
          <a:p>
            <a:r>
              <a:rPr lang="cs-CZ" sz="2000" dirty="0">
                <a:solidFill>
                  <a:schemeClr val="bg1"/>
                </a:solidFill>
                <a:latin typeface="Miriam Fixed" panose="020B0509050101010101" pitchFamily="49" charset="-79"/>
                <a:cs typeface="Miriam Fixed" panose="020B0509050101010101" pitchFamily="49" charset="-79"/>
              </a:rPr>
              <a:t>Mezi mechanické techniky tisku z</a:t>
            </a:r>
          </a:p>
          <a:p>
            <a:r>
              <a:rPr lang="cs-CZ" sz="2000" dirty="0">
                <a:solidFill>
                  <a:schemeClr val="bg1"/>
                </a:solidFill>
                <a:latin typeface="Miriam Fixed" panose="020B0509050101010101" pitchFamily="49" charset="-79"/>
                <a:cs typeface="Miriam Fixed" panose="020B0509050101010101" pitchFamily="49" charset="-79"/>
              </a:rPr>
              <a:t>hloubky patří:</a:t>
            </a:r>
          </a:p>
          <a:p>
            <a:endParaRPr lang="cs-CZ" sz="2000" dirty="0">
              <a:solidFill>
                <a:schemeClr val="bg1"/>
              </a:solidFill>
              <a:latin typeface="Miriam Fixed" panose="020B0509050101010101" pitchFamily="49" charset="-79"/>
              <a:cs typeface="Miriam Fixed" panose="020B0509050101010101" pitchFamily="49" charset="-79"/>
            </a:endParaRPr>
          </a:p>
          <a:p>
            <a:r>
              <a:rPr lang="cs-CZ" sz="2000" dirty="0">
                <a:solidFill>
                  <a:schemeClr val="bg1"/>
                </a:solidFill>
                <a:latin typeface="Miriam Fixed" panose="020B0509050101010101" pitchFamily="49" charset="-79"/>
                <a:cs typeface="Miriam Fixed" panose="020B0509050101010101" pitchFamily="49" charset="-79"/>
              </a:rPr>
              <a:t>mědirytina</a:t>
            </a:r>
          </a:p>
          <a:p>
            <a:r>
              <a:rPr lang="cs-CZ" sz="2000" dirty="0">
                <a:solidFill>
                  <a:schemeClr val="bg1"/>
                </a:solidFill>
                <a:latin typeface="Miriam Fixed" panose="020B0509050101010101" pitchFamily="49" charset="-79"/>
                <a:cs typeface="Miriam Fixed" panose="020B0509050101010101" pitchFamily="49" charset="-79"/>
              </a:rPr>
              <a:t>oceloryt</a:t>
            </a:r>
          </a:p>
          <a:p>
            <a:r>
              <a:rPr lang="cs-CZ" sz="2000" dirty="0">
                <a:solidFill>
                  <a:schemeClr val="bg1"/>
                </a:solidFill>
                <a:latin typeface="Miriam Fixed" panose="020B0509050101010101" pitchFamily="49" charset="-79"/>
                <a:cs typeface="Miriam Fixed" panose="020B0509050101010101" pitchFamily="49" charset="-79"/>
              </a:rPr>
              <a:t>suchá jehla</a:t>
            </a:r>
          </a:p>
          <a:p>
            <a:r>
              <a:rPr lang="cs-CZ" sz="2000" dirty="0">
                <a:solidFill>
                  <a:schemeClr val="bg1"/>
                </a:solidFill>
                <a:latin typeface="Miriam Fixed" panose="020B0509050101010101" pitchFamily="49" charset="-79"/>
                <a:cs typeface="Miriam Fixed" panose="020B0509050101010101" pitchFamily="49" charset="-79"/>
              </a:rPr>
              <a:t>tečkovaná rytina </a:t>
            </a:r>
          </a:p>
          <a:p>
            <a:r>
              <a:rPr lang="cs-CZ" sz="2000" dirty="0">
                <a:solidFill>
                  <a:schemeClr val="bg1"/>
                </a:solidFill>
                <a:latin typeface="Miriam Fixed" panose="020B0509050101010101" pitchFamily="49" charset="-79"/>
                <a:cs typeface="Miriam Fixed" panose="020B0509050101010101" pitchFamily="49" charset="-79"/>
              </a:rPr>
              <a:t>mezzotinta</a:t>
            </a:r>
          </a:p>
          <a:p>
            <a:endParaRPr lang="cs-CZ" sz="2000" b="1" dirty="0">
              <a:solidFill>
                <a:schemeClr val="bg1"/>
              </a:solidFill>
              <a:latin typeface="Miriam Fixed" panose="020B0509050101010101" pitchFamily="49" charset="-79"/>
              <a:cs typeface="Miriam Fixed" panose="020B0509050101010101" pitchFamily="49" charset="-79"/>
            </a:endParaRPr>
          </a:p>
          <a:p>
            <a:endParaRPr lang="cs-CZ" sz="2000" dirty="0">
              <a:solidFill>
                <a:schemeClr val="bg1"/>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1944840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3170099"/>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HLOUBKY</a:t>
            </a:r>
          </a:p>
          <a:p>
            <a:r>
              <a:rPr lang="cs-CZ" sz="2000" dirty="0">
                <a:solidFill>
                  <a:schemeClr val="bg1"/>
                </a:solidFill>
                <a:latin typeface="Miriam Fixed" panose="020B0509050101010101" pitchFamily="49" charset="-79"/>
                <a:cs typeface="Miriam Fixed" panose="020B0509050101010101" pitchFamily="49" charset="-79"/>
              </a:rPr>
              <a:t>Mezi chemické techniky tisku z hloubky patří:</a:t>
            </a:r>
          </a:p>
          <a:p>
            <a:endParaRPr lang="cs-CZ" sz="2000" dirty="0">
              <a:solidFill>
                <a:schemeClr val="bg1"/>
              </a:solidFill>
              <a:latin typeface="Miriam Fixed" panose="020B0509050101010101" pitchFamily="49" charset="-79"/>
              <a:cs typeface="Miriam Fixed" panose="020B0509050101010101" pitchFamily="49" charset="-79"/>
            </a:endParaRPr>
          </a:p>
          <a:p>
            <a:r>
              <a:rPr lang="cs-CZ" sz="2000" dirty="0">
                <a:solidFill>
                  <a:schemeClr val="bg1"/>
                </a:solidFill>
                <a:latin typeface="Miriam Fixed" panose="020B0509050101010101" pitchFamily="49" charset="-79"/>
                <a:cs typeface="Miriam Fixed" panose="020B0509050101010101" pitchFamily="49" charset="-79"/>
              </a:rPr>
              <a:t>čárový lept (do pevného krytu)</a:t>
            </a:r>
          </a:p>
          <a:p>
            <a:r>
              <a:rPr lang="cs-CZ" sz="2000" dirty="0">
                <a:solidFill>
                  <a:schemeClr val="bg1"/>
                </a:solidFill>
                <a:latin typeface="Miriam Fixed" panose="020B0509050101010101" pitchFamily="49" charset="-79"/>
                <a:cs typeface="Miriam Fixed" panose="020B0509050101010101" pitchFamily="49" charset="-79"/>
              </a:rPr>
              <a:t>akvatinta (zrnkový lept)</a:t>
            </a:r>
          </a:p>
          <a:p>
            <a:r>
              <a:rPr lang="cs-CZ" sz="2000" dirty="0" err="1">
                <a:solidFill>
                  <a:schemeClr val="bg1"/>
                </a:solidFill>
                <a:latin typeface="Miriam Fixed" panose="020B0509050101010101" pitchFamily="49" charset="-79"/>
                <a:cs typeface="Miriam Fixed" panose="020B0509050101010101" pitchFamily="49" charset="-79"/>
              </a:rPr>
              <a:t>prýskavý</a:t>
            </a:r>
            <a:r>
              <a:rPr lang="cs-CZ" sz="2000" dirty="0">
                <a:solidFill>
                  <a:schemeClr val="bg1"/>
                </a:solidFill>
                <a:latin typeface="Miriam Fixed" panose="020B0509050101010101" pitchFamily="49" charset="-79"/>
                <a:cs typeface="Miriam Fixed" panose="020B0509050101010101" pitchFamily="49" charset="-79"/>
              </a:rPr>
              <a:t> (křehký) kryt</a:t>
            </a:r>
          </a:p>
          <a:p>
            <a:r>
              <a:rPr lang="cs-CZ" sz="2000" dirty="0">
                <a:solidFill>
                  <a:schemeClr val="bg1"/>
                </a:solidFill>
                <a:latin typeface="Miriam Fixed" panose="020B0509050101010101" pitchFamily="49" charset="-79"/>
                <a:cs typeface="Miriam Fixed" panose="020B0509050101010101" pitchFamily="49" charset="-79"/>
              </a:rPr>
              <a:t>měkký kryt</a:t>
            </a:r>
          </a:p>
          <a:p>
            <a:r>
              <a:rPr lang="cs-CZ" sz="2000" dirty="0">
                <a:solidFill>
                  <a:schemeClr val="bg1"/>
                </a:solidFill>
                <a:latin typeface="Miriam Fixed" panose="020B0509050101010101" pitchFamily="49" charset="-79"/>
                <a:cs typeface="Miriam Fixed" panose="020B0509050101010101" pitchFamily="49" charset="-79"/>
              </a:rPr>
              <a:t>tečkovaný lept</a:t>
            </a:r>
          </a:p>
          <a:p>
            <a:r>
              <a:rPr lang="cs-CZ" sz="2000" dirty="0" err="1">
                <a:solidFill>
                  <a:schemeClr val="bg1"/>
                </a:solidFill>
                <a:latin typeface="Miriam Fixed" panose="020B0509050101010101" pitchFamily="49" charset="-79"/>
                <a:cs typeface="Miriam Fixed" panose="020B0509050101010101" pitchFamily="49" charset="-79"/>
              </a:rPr>
              <a:t>rezerváž</a:t>
            </a:r>
            <a:r>
              <a:rPr lang="cs-CZ" sz="2000" dirty="0">
                <a:solidFill>
                  <a:schemeClr val="bg1"/>
                </a:solidFill>
                <a:latin typeface="Miriam Fixed" panose="020B0509050101010101" pitchFamily="49" charset="-79"/>
                <a:cs typeface="Miriam Fixed" panose="020B0509050101010101" pitchFamily="49" charset="-79"/>
              </a:rPr>
              <a:t> (vykrývaný lept)</a:t>
            </a:r>
          </a:p>
          <a:p>
            <a:r>
              <a:rPr lang="cs-CZ" sz="2000" dirty="0">
                <a:solidFill>
                  <a:schemeClr val="bg1"/>
                </a:solidFill>
                <a:latin typeface="Miriam Fixed" panose="020B0509050101010101" pitchFamily="49" charset="-79"/>
                <a:cs typeface="Miriam Fixed" panose="020B0509050101010101" pitchFamily="49" charset="-79"/>
              </a:rPr>
              <a:t> </a:t>
            </a:r>
          </a:p>
        </p:txBody>
      </p:sp>
    </p:spTree>
    <p:extLst>
      <p:ext uri="{BB962C8B-B14F-4D97-AF65-F5344CB8AC3E}">
        <p14:creationId xmlns:p14="http://schemas.microsoft.com/office/powerpoint/2010/main" val="373253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3170099"/>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HLOUBKY</a:t>
            </a:r>
          </a:p>
          <a:p>
            <a:r>
              <a:rPr lang="cs-CZ" sz="2000" dirty="0">
                <a:solidFill>
                  <a:srgbClr val="FF5050"/>
                </a:solidFill>
                <a:latin typeface="Miriam Fixed" panose="020B0509050101010101" pitchFamily="49" charset="-79"/>
                <a:cs typeface="Miriam Fixed" panose="020B0509050101010101" pitchFamily="49" charset="-79"/>
              </a:rPr>
              <a:t>SUCHÁ JEHLA</a:t>
            </a:r>
          </a:p>
          <a:p>
            <a:r>
              <a:rPr lang="cs-CZ" sz="2000" dirty="0">
                <a:solidFill>
                  <a:schemeClr val="bg1"/>
                </a:solidFill>
                <a:latin typeface="Miriam Fixed" panose="020B0509050101010101" pitchFamily="49" charset="-79"/>
                <a:cs typeface="Miriam Fixed" panose="020B0509050101010101" pitchFamily="49" charset="-79"/>
              </a:rPr>
              <a:t>Poprvé se s technikou setkáváme v 15. století, ale několikrát ji použil i A. </a:t>
            </a:r>
            <a:r>
              <a:rPr lang="cs-CZ" sz="2000" dirty="0" err="1">
                <a:solidFill>
                  <a:schemeClr val="bg1"/>
                </a:solidFill>
                <a:latin typeface="Miriam Fixed" panose="020B0509050101010101" pitchFamily="49" charset="-79"/>
                <a:cs typeface="Miriam Fixed" panose="020B0509050101010101" pitchFamily="49" charset="-79"/>
              </a:rPr>
              <a:t>Dürer</a:t>
            </a:r>
            <a:r>
              <a:rPr lang="cs-CZ" sz="2000" dirty="0">
                <a:solidFill>
                  <a:schemeClr val="bg1"/>
                </a:solidFill>
                <a:latin typeface="Miriam Fixed" panose="020B0509050101010101" pitchFamily="49" charset="-79"/>
                <a:cs typeface="Miriam Fixed" panose="020B0509050101010101" pitchFamily="49" charset="-79"/>
              </a:rPr>
              <a:t> a Rembrandt. Oblíbená v 19. století (A. Rodin, E. </a:t>
            </a:r>
            <a:r>
              <a:rPr lang="cs-CZ" sz="2000" dirty="0" err="1">
                <a:solidFill>
                  <a:schemeClr val="bg1"/>
                </a:solidFill>
                <a:latin typeface="Miriam Fixed" panose="020B0509050101010101" pitchFamily="49" charset="-79"/>
                <a:cs typeface="Miriam Fixed" panose="020B0509050101010101" pitchFamily="49" charset="-79"/>
              </a:rPr>
              <a:t>Munch</a:t>
            </a:r>
            <a:r>
              <a:rPr lang="cs-CZ" sz="2000" dirty="0">
                <a:solidFill>
                  <a:schemeClr val="bg1"/>
                </a:solidFill>
                <a:latin typeface="Miriam Fixed" panose="020B0509050101010101" pitchFamily="49" charset="-79"/>
                <a:cs typeface="Miriam Fixed" panose="020B0509050101010101" pitchFamily="49" charset="-79"/>
              </a:rPr>
              <a:t>, M. </a:t>
            </a:r>
            <a:r>
              <a:rPr lang="cs-CZ" sz="2000" dirty="0" err="1">
                <a:solidFill>
                  <a:schemeClr val="bg1"/>
                </a:solidFill>
                <a:latin typeface="Miriam Fixed" panose="020B0509050101010101" pitchFamily="49" charset="-79"/>
                <a:cs typeface="Miriam Fixed" panose="020B0509050101010101" pitchFamily="49" charset="-79"/>
              </a:rPr>
              <a:t>Švabincký</a:t>
            </a:r>
            <a:r>
              <a:rPr lang="cs-CZ" sz="2000" dirty="0">
                <a:solidFill>
                  <a:schemeClr val="bg1"/>
                </a:solidFill>
                <a:latin typeface="Miriam Fixed" panose="020B0509050101010101" pitchFamily="49" charset="-79"/>
                <a:cs typeface="Miriam Fixed" panose="020B0509050101010101" pitchFamily="49" charset="-79"/>
              </a:rPr>
              <a:t>…)</a:t>
            </a:r>
          </a:p>
          <a:p>
            <a:r>
              <a:rPr lang="cs-CZ" sz="2000" dirty="0">
                <a:solidFill>
                  <a:schemeClr val="bg1"/>
                </a:solidFill>
                <a:latin typeface="Miriam Fixed" panose="020B0509050101010101" pitchFamily="49" charset="-79"/>
                <a:cs typeface="Miriam Fixed" panose="020B0509050101010101" pitchFamily="49" charset="-79"/>
              </a:rPr>
              <a:t>Materiálem je plech, nejlépe vyhovuje měď, ale dá se použít zinek a slitiny hliníku. Ryje se jehlou za značného tlaku tak, aby po stranách vrypu vznikal vystouplý hřebínek. Suchá jehla je typická rozpitými čarami.</a:t>
            </a:r>
          </a:p>
          <a:p>
            <a:r>
              <a:rPr lang="cs-CZ" sz="2000" dirty="0">
                <a:solidFill>
                  <a:schemeClr val="bg1"/>
                </a:solidFill>
                <a:latin typeface="Miriam Fixed" panose="020B0509050101010101" pitchFamily="49" charset="-79"/>
                <a:cs typeface="Miriam Fixed" panose="020B0509050101010101" pitchFamily="49" charset="-79"/>
              </a:rPr>
              <a:t> </a:t>
            </a:r>
          </a:p>
        </p:txBody>
      </p:sp>
    </p:spTree>
    <p:extLst>
      <p:ext uri="{BB962C8B-B14F-4D97-AF65-F5344CB8AC3E}">
        <p14:creationId xmlns:p14="http://schemas.microsoft.com/office/powerpoint/2010/main" val="219857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1015663"/>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HLOUBKY</a:t>
            </a:r>
          </a:p>
          <a:p>
            <a:r>
              <a:rPr lang="cs-CZ" sz="2000" dirty="0">
                <a:solidFill>
                  <a:srgbClr val="FF5050"/>
                </a:solidFill>
                <a:latin typeface="Miriam Fixed" panose="020B0509050101010101" pitchFamily="49" charset="-79"/>
                <a:cs typeface="Miriam Fixed" panose="020B0509050101010101" pitchFamily="49" charset="-79"/>
              </a:rPr>
              <a:t>SUCHÁ JEHLA</a:t>
            </a:r>
          </a:p>
          <a:p>
            <a:endParaRPr lang="cs-CZ" sz="2000" dirty="0">
              <a:solidFill>
                <a:schemeClr val="bg1"/>
              </a:solidFill>
              <a:latin typeface="Miriam Fixed" panose="020B0509050101010101" pitchFamily="49" charset="-79"/>
              <a:cs typeface="Miriam Fixed" panose="020B0509050101010101" pitchFamily="49" charset="-79"/>
            </a:endParaRPr>
          </a:p>
        </p:txBody>
      </p:sp>
      <p:pic>
        <p:nvPicPr>
          <p:cNvPr id="3074" name="Picture 2" descr="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10614"/>
            <a:ext cx="4788024" cy="6833683"/>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23528" y="5301208"/>
            <a:ext cx="1915909" cy="1200329"/>
          </a:xfrm>
          <a:prstGeom prst="rect">
            <a:avLst/>
          </a:prstGeom>
          <a:noFill/>
        </p:spPr>
        <p:txBody>
          <a:bodyPr wrap="none" rtlCol="0">
            <a:spAutoFit/>
          </a:bodyPr>
          <a:lstStyle/>
          <a:p>
            <a:r>
              <a:rPr lang="cs-CZ" dirty="0">
                <a:solidFill>
                  <a:schemeClr val="bg1"/>
                </a:solidFill>
                <a:latin typeface="Miriam Fixed" panose="020B0509050101010101" pitchFamily="49" charset="-79"/>
                <a:cs typeface="Miriam Fixed" panose="020B0509050101010101" pitchFamily="49" charset="-79"/>
              </a:rPr>
              <a:t>Antonín Odehnal</a:t>
            </a:r>
          </a:p>
          <a:p>
            <a:r>
              <a:rPr lang="cs-CZ" dirty="0">
                <a:solidFill>
                  <a:schemeClr val="bg1"/>
                </a:solidFill>
                <a:latin typeface="Miriam Fixed" panose="020B0509050101010101" pitchFamily="49" charset="-79"/>
                <a:cs typeface="Miriam Fixed" panose="020B0509050101010101" pitchFamily="49" charset="-79"/>
              </a:rPr>
              <a:t>Boxer III</a:t>
            </a:r>
          </a:p>
          <a:p>
            <a:r>
              <a:rPr lang="cs-CZ" b="1" dirty="0">
                <a:solidFill>
                  <a:schemeClr val="bg1"/>
                </a:solidFill>
                <a:latin typeface="Miriam Fixed" panose="020B0509050101010101" pitchFamily="49" charset="-79"/>
                <a:cs typeface="Miriam Fixed" panose="020B0509050101010101" pitchFamily="49" charset="-79"/>
              </a:rPr>
              <a:t>443 x 385 mm</a:t>
            </a:r>
            <a:endParaRPr lang="cs-CZ" dirty="0">
              <a:solidFill>
                <a:schemeClr val="bg1"/>
              </a:solidFill>
              <a:latin typeface="Miriam Fixed" panose="020B0509050101010101" pitchFamily="49" charset="-79"/>
              <a:cs typeface="Miriam Fixed" panose="020B0509050101010101" pitchFamily="49" charset="-79"/>
            </a:endParaRPr>
          </a:p>
          <a:p>
            <a:r>
              <a:rPr lang="cs-CZ" dirty="0">
                <a:solidFill>
                  <a:schemeClr val="bg1"/>
                </a:solidFill>
                <a:latin typeface="Miriam Fixed" panose="020B0509050101010101" pitchFamily="49" charset="-79"/>
                <a:cs typeface="Miriam Fixed" panose="020B0509050101010101" pitchFamily="49" charset="-79"/>
              </a:rPr>
              <a:t>Suchá jehla</a:t>
            </a:r>
          </a:p>
        </p:txBody>
      </p:sp>
    </p:spTree>
    <p:extLst>
      <p:ext uri="{BB962C8B-B14F-4D97-AF65-F5344CB8AC3E}">
        <p14:creationId xmlns:p14="http://schemas.microsoft.com/office/powerpoint/2010/main" val="2897525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2554545"/>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HLOUBKY</a:t>
            </a:r>
          </a:p>
          <a:p>
            <a:r>
              <a:rPr lang="cs-CZ" sz="2000" dirty="0">
                <a:solidFill>
                  <a:srgbClr val="FF5050"/>
                </a:solidFill>
                <a:latin typeface="Miriam Fixed" panose="020B0509050101010101" pitchFamily="49" charset="-79"/>
                <a:cs typeface="Miriam Fixed" panose="020B0509050101010101" pitchFamily="49" charset="-79"/>
              </a:rPr>
              <a:t>MEZZOTINTA</a:t>
            </a:r>
          </a:p>
          <a:p>
            <a:r>
              <a:rPr lang="cs-CZ" sz="2000" dirty="0">
                <a:solidFill>
                  <a:schemeClr val="bg1"/>
                </a:solidFill>
                <a:latin typeface="Miriam Fixed" panose="020B0509050101010101" pitchFamily="49" charset="-79"/>
                <a:cs typeface="Miriam Fixed" panose="020B0509050101010101" pitchFamily="49" charset="-79"/>
              </a:rPr>
              <a:t>Vynálezcem byl hessenský důstojník Ludwig von </a:t>
            </a:r>
            <a:r>
              <a:rPr lang="cs-CZ" sz="2000" dirty="0" err="1">
                <a:solidFill>
                  <a:schemeClr val="bg1"/>
                </a:solidFill>
                <a:latin typeface="Miriam Fixed" panose="020B0509050101010101" pitchFamily="49" charset="-79"/>
                <a:cs typeface="Miriam Fixed" panose="020B0509050101010101" pitchFamily="49" charset="-79"/>
              </a:rPr>
              <a:t>Siegen</a:t>
            </a:r>
            <a:r>
              <a:rPr lang="cs-CZ" sz="2000" dirty="0">
                <a:solidFill>
                  <a:schemeClr val="bg1"/>
                </a:solidFill>
                <a:latin typeface="Miriam Fixed" panose="020B0509050101010101" pitchFamily="49" charset="-79"/>
                <a:cs typeface="Miriam Fixed" panose="020B0509050101010101" pitchFamily="49" charset="-79"/>
              </a:rPr>
              <a:t> (1639-41). Princip této techniky spočívá v mechanickém </a:t>
            </a:r>
            <a:r>
              <a:rPr lang="cs-CZ" sz="2000" dirty="0" err="1">
                <a:solidFill>
                  <a:schemeClr val="bg1"/>
                </a:solidFill>
                <a:latin typeface="Miriam Fixed" panose="020B0509050101010101" pitchFamily="49" charset="-79"/>
                <a:cs typeface="Miriam Fixed" panose="020B0509050101010101" pitchFamily="49" charset="-79"/>
              </a:rPr>
              <a:t>zazrnění</a:t>
            </a:r>
            <a:r>
              <a:rPr lang="cs-CZ" sz="2000" dirty="0">
                <a:solidFill>
                  <a:schemeClr val="bg1"/>
                </a:solidFill>
                <a:latin typeface="Miriam Fixed" panose="020B0509050101010101" pitchFamily="49" charset="-79"/>
                <a:cs typeface="Miriam Fixed" panose="020B0509050101010101" pitchFamily="49" charset="-79"/>
              </a:rPr>
              <a:t> celé plochy desky - postup kreslení je obrácený – škrabkou seřezáváme zrno, postupujeme k hladké ploše, ke světlým plochám. Používá se měděná nebo mosazná deska a skoblina. </a:t>
            </a:r>
          </a:p>
          <a:p>
            <a:r>
              <a:rPr lang="cs-CZ" sz="2000" dirty="0">
                <a:solidFill>
                  <a:schemeClr val="bg1"/>
                </a:solidFill>
                <a:latin typeface="Miriam Fixed" panose="020B0509050101010101" pitchFamily="49" charset="-79"/>
                <a:cs typeface="Miriam Fixed" panose="020B0509050101010101" pitchFamily="49" charset="-79"/>
              </a:rPr>
              <a:t> </a:t>
            </a:r>
          </a:p>
        </p:txBody>
      </p:sp>
    </p:spTree>
    <p:extLst>
      <p:ext uri="{BB962C8B-B14F-4D97-AF65-F5344CB8AC3E}">
        <p14:creationId xmlns:p14="http://schemas.microsoft.com/office/powerpoint/2010/main" val="4103245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32387" y="-18594"/>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1015663"/>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HLOUBKY</a:t>
            </a:r>
          </a:p>
          <a:p>
            <a:r>
              <a:rPr lang="cs-CZ" sz="2000" dirty="0">
                <a:solidFill>
                  <a:srgbClr val="FF5050"/>
                </a:solidFill>
                <a:latin typeface="Miriam Fixed" panose="020B0509050101010101" pitchFamily="49" charset="-79"/>
                <a:cs typeface="Miriam Fixed" panose="020B0509050101010101" pitchFamily="49" charset="-79"/>
              </a:rPr>
              <a:t>MEZZOTINTA</a:t>
            </a:r>
          </a:p>
          <a:p>
            <a:r>
              <a:rPr lang="cs-CZ" sz="2000" dirty="0">
                <a:solidFill>
                  <a:schemeClr val="bg1"/>
                </a:solidFill>
                <a:latin typeface="Miriam Fixed" panose="020B0509050101010101" pitchFamily="49" charset="-79"/>
                <a:cs typeface="Miriam Fixed" panose="020B0509050101010101" pitchFamily="49" charset="-79"/>
              </a:rPr>
              <a:t> </a:t>
            </a:r>
          </a:p>
        </p:txBody>
      </p:sp>
      <p:pic>
        <p:nvPicPr>
          <p:cNvPr id="4098" name="Picture 2" descr="http://www.galerieart.cz/svabinsky__hlava_div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031" y="25151"/>
            <a:ext cx="4742120" cy="5564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67544" y="4941168"/>
            <a:ext cx="3194016" cy="1200329"/>
          </a:xfrm>
          <a:prstGeom prst="rect">
            <a:avLst/>
          </a:prstGeom>
          <a:noFill/>
        </p:spPr>
        <p:txBody>
          <a:bodyPr wrap="none" rtlCol="0">
            <a:spAutoFit/>
          </a:bodyPr>
          <a:lstStyle/>
          <a:p>
            <a:r>
              <a:rPr lang="cs-CZ" b="1" dirty="0">
                <a:solidFill>
                  <a:schemeClr val="bg1"/>
                </a:solidFill>
                <a:latin typeface="Miriam Fixed" panose="020B0509050101010101" pitchFamily="49" charset="-79"/>
                <a:cs typeface="Miriam Fixed" panose="020B0509050101010101" pitchFamily="49" charset="-79"/>
              </a:rPr>
              <a:t>Max Švabinský</a:t>
            </a:r>
            <a:br>
              <a:rPr lang="cs-CZ" b="1" dirty="0">
                <a:solidFill>
                  <a:schemeClr val="bg1"/>
                </a:solidFill>
                <a:latin typeface="Miriam Fixed" panose="020B0509050101010101" pitchFamily="49" charset="-79"/>
                <a:cs typeface="Miriam Fixed" panose="020B0509050101010101" pitchFamily="49" charset="-79"/>
              </a:rPr>
            </a:br>
            <a:r>
              <a:rPr lang="cs-CZ" b="1" dirty="0">
                <a:solidFill>
                  <a:schemeClr val="bg1"/>
                </a:solidFill>
                <a:latin typeface="Miriam Fixed" panose="020B0509050101010101" pitchFamily="49" charset="-79"/>
                <a:cs typeface="Miriam Fixed" panose="020B0509050101010101" pitchFamily="49" charset="-79"/>
              </a:rPr>
              <a:t>Hlava dívky</a:t>
            </a:r>
            <a:br>
              <a:rPr lang="cs-CZ" dirty="0">
                <a:solidFill>
                  <a:schemeClr val="bg1"/>
                </a:solidFill>
                <a:latin typeface="Miriam Fixed" panose="020B0509050101010101" pitchFamily="49" charset="-79"/>
                <a:cs typeface="Miriam Fixed" panose="020B0509050101010101" pitchFamily="49" charset="-79"/>
              </a:rPr>
            </a:br>
            <a:r>
              <a:rPr lang="cs-CZ" dirty="0">
                <a:solidFill>
                  <a:schemeClr val="bg1"/>
                </a:solidFill>
                <a:latin typeface="Miriam Fixed" panose="020B0509050101010101" pitchFamily="49" charset="-79"/>
                <a:cs typeface="Miriam Fixed" panose="020B0509050101010101" pitchFamily="49" charset="-79"/>
              </a:rPr>
              <a:t>mezzotinta</a:t>
            </a:r>
            <a:br>
              <a:rPr lang="cs-CZ" dirty="0">
                <a:solidFill>
                  <a:schemeClr val="bg1"/>
                </a:solidFill>
                <a:latin typeface="Miriam Fixed" panose="020B0509050101010101" pitchFamily="49" charset="-79"/>
                <a:cs typeface="Miriam Fixed" panose="020B0509050101010101" pitchFamily="49" charset="-79"/>
              </a:rPr>
            </a:br>
            <a:r>
              <a:rPr lang="cs-CZ" dirty="0">
                <a:solidFill>
                  <a:schemeClr val="bg1"/>
                </a:solidFill>
                <a:latin typeface="Miriam Fixed" panose="020B0509050101010101" pitchFamily="49" charset="-79"/>
                <a:cs typeface="Miriam Fixed" panose="020B0509050101010101" pitchFamily="49" charset="-79"/>
              </a:rPr>
              <a:t>1912, opus 79c, 11,5 x 10 cm</a:t>
            </a:r>
          </a:p>
        </p:txBody>
      </p:sp>
    </p:spTree>
    <p:extLst>
      <p:ext uri="{BB962C8B-B14F-4D97-AF65-F5344CB8AC3E}">
        <p14:creationId xmlns:p14="http://schemas.microsoft.com/office/powerpoint/2010/main" val="62151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3785652"/>
          </a:xfrm>
          <a:prstGeom prst="rect">
            <a:avLst/>
          </a:prstGeom>
          <a:noFill/>
        </p:spPr>
        <p:txBody>
          <a:bodyPr wrap="square" rtlCol="0">
            <a:spAutoFit/>
          </a:bodyPr>
          <a:lstStyle/>
          <a:p>
            <a:r>
              <a:rPr lang="cs-CZ" sz="2400" b="1" dirty="0">
                <a:solidFill>
                  <a:srgbClr val="FF5050"/>
                </a:solidFill>
                <a:latin typeface="Miriam Fixed" panose="020B0509050101010101" pitchFamily="49" charset="-79"/>
                <a:cs typeface="Miriam Fixed" panose="020B0509050101010101" pitchFamily="49" charset="-79"/>
              </a:rPr>
              <a:t>Technické pomůcky malířů</a:t>
            </a:r>
          </a:p>
          <a:p>
            <a:pPr marL="342900" indent="-342900">
              <a:buFontTx/>
              <a:buChar char="-"/>
            </a:pPr>
            <a:r>
              <a:rPr lang="cs-CZ" sz="2400" dirty="0">
                <a:solidFill>
                  <a:schemeClr val="bg1"/>
                </a:solidFill>
                <a:latin typeface="Miriam Fixed" panose="020B0509050101010101" pitchFamily="49" charset="-79"/>
                <a:cs typeface="Miriam Fixed" panose="020B0509050101010101" pitchFamily="49" charset="-79"/>
              </a:rPr>
              <a:t>Olovnice</a:t>
            </a:r>
          </a:p>
          <a:p>
            <a:pPr marL="342900" indent="-342900">
              <a:buFontTx/>
              <a:buChar char="-"/>
            </a:pPr>
            <a:r>
              <a:rPr lang="cs-CZ" sz="2400" dirty="0">
                <a:solidFill>
                  <a:schemeClr val="bg1"/>
                </a:solidFill>
                <a:latin typeface="Miriam Fixed" panose="020B0509050101010101" pitchFamily="49" charset="-79"/>
                <a:cs typeface="Miriam Fixed" panose="020B0509050101010101" pitchFamily="49" charset="-79"/>
              </a:rPr>
              <a:t>Pravítko s mírami</a:t>
            </a:r>
          </a:p>
          <a:p>
            <a:pPr marL="342900" indent="-342900">
              <a:buFontTx/>
              <a:buChar char="-"/>
            </a:pPr>
            <a:r>
              <a:rPr lang="cs-CZ" sz="2400" dirty="0">
                <a:solidFill>
                  <a:schemeClr val="bg1"/>
                </a:solidFill>
                <a:latin typeface="Miriam Fixed" panose="020B0509050101010101" pitchFamily="49" charset="-79"/>
                <a:cs typeface="Miriam Fixed" panose="020B0509050101010101" pitchFamily="49" charset="-79"/>
              </a:rPr>
              <a:t>Kružítko</a:t>
            </a:r>
          </a:p>
          <a:p>
            <a:pPr marL="342900" indent="-342900">
              <a:buFontTx/>
              <a:buChar char="-"/>
            </a:pPr>
            <a:r>
              <a:rPr lang="cs-CZ" sz="2400" dirty="0">
                <a:solidFill>
                  <a:schemeClr val="bg1"/>
                </a:solidFill>
                <a:latin typeface="Miriam Fixed" panose="020B0509050101010101" pitchFamily="49" charset="-79"/>
                <a:cs typeface="Miriam Fixed" panose="020B0509050101010101" pitchFamily="49" charset="-79"/>
              </a:rPr>
              <a:t>Rám s nitěmi vedenými křížem</a:t>
            </a:r>
          </a:p>
          <a:p>
            <a:pPr marL="342900" indent="-342900">
              <a:buFontTx/>
              <a:buChar char="-"/>
            </a:pPr>
            <a:r>
              <a:rPr lang="cs-CZ" sz="2400" dirty="0" err="1">
                <a:solidFill>
                  <a:schemeClr val="bg1"/>
                </a:solidFill>
                <a:latin typeface="Miriam Fixed" panose="020B0509050101010101" pitchFamily="49" charset="-79"/>
                <a:cs typeface="Miriam Fixed" panose="020B0509050101010101" pitchFamily="49" charset="-79"/>
              </a:rPr>
              <a:t>Camera</a:t>
            </a:r>
            <a:r>
              <a:rPr lang="cs-CZ" sz="2400" dirty="0">
                <a:solidFill>
                  <a:schemeClr val="bg1"/>
                </a:solidFill>
                <a:latin typeface="Miriam Fixed" panose="020B0509050101010101" pitchFamily="49" charset="-79"/>
                <a:cs typeface="Miriam Fixed" panose="020B0509050101010101" pitchFamily="49" charset="-79"/>
              </a:rPr>
              <a:t> </a:t>
            </a:r>
            <a:r>
              <a:rPr lang="cs-CZ" sz="2400" dirty="0" err="1">
                <a:solidFill>
                  <a:schemeClr val="bg1"/>
                </a:solidFill>
                <a:latin typeface="Miriam Fixed" panose="020B0509050101010101" pitchFamily="49" charset="-79"/>
                <a:cs typeface="Miriam Fixed" panose="020B0509050101010101" pitchFamily="49" charset="-79"/>
              </a:rPr>
              <a:t>obscura</a:t>
            </a:r>
            <a:endParaRPr lang="cs-CZ" sz="2400" dirty="0">
              <a:solidFill>
                <a:schemeClr val="bg1"/>
              </a:solidFill>
              <a:latin typeface="Miriam Fixed" panose="020B0509050101010101" pitchFamily="49" charset="-79"/>
              <a:cs typeface="Miriam Fixed" panose="020B0509050101010101" pitchFamily="49" charset="-79"/>
            </a:endParaRPr>
          </a:p>
          <a:p>
            <a:pPr marL="342900" indent="-342900">
              <a:buFontTx/>
              <a:buChar char="-"/>
            </a:pPr>
            <a:r>
              <a:rPr lang="cs-CZ" sz="2400" dirty="0">
                <a:solidFill>
                  <a:schemeClr val="bg1"/>
                </a:solidFill>
                <a:latin typeface="Miriam Fixed" panose="020B0509050101010101" pitchFamily="49" charset="-79"/>
                <a:cs typeface="Miriam Fixed" panose="020B0509050101010101" pitchFamily="49" charset="-79"/>
              </a:rPr>
              <a:t>Fotografie</a:t>
            </a:r>
          </a:p>
          <a:p>
            <a:pPr marL="342900" indent="-342900">
              <a:buFontTx/>
              <a:buChar char="-"/>
            </a:pPr>
            <a:r>
              <a:rPr lang="cs-CZ" sz="2400" dirty="0">
                <a:solidFill>
                  <a:schemeClr val="bg1"/>
                </a:solidFill>
                <a:latin typeface="Miriam Fixed" panose="020B0509050101010101" pitchFamily="49" charset="-79"/>
                <a:cs typeface="Miriam Fixed" panose="020B0509050101010101" pitchFamily="49" charset="-79"/>
              </a:rPr>
              <a:t>Zrcadlo</a:t>
            </a:r>
          </a:p>
          <a:p>
            <a:pPr marL="342900" indent="-342900">
              <a:buFontTx/>
              <a:buChar char="-"/>
            </a:pPr>
            <a:r>
              <a:rPr lang="cs-CZ" sz="2400" dirty="0">
                <a:solidFill>
                  <a:schemeClr val="bg1"/>
                </a:solidFill>
                <a:latin typeface="Miriam Fixed" panose="020B0509050101010101" pitchFamily="49" charset="-79"/>
                <a:cs typeface="Miriam Fixed" panose="020B0509050101010101" pitchFamily="49" charset="-79"/>
              </a:rPr>
              <a:t>Kompoziční hledáček</a:t>
            </a:r>
            <a:endParaRPr lang="cs-CZ" sz="2000" dirty="0">
              <a:solidFill>
                <a:schemeClr val="bg1"/>
              </a:solidFill>
              <a:latin typeface="Miriam Fixed" panose="020B0509050101010101" pitchFamily="49" charset="-79"/>
              <a:cs typeface="Miriam Fixed" panose="020B0509050101010101" pitchFamily="49" charset="-79"/>
            </a:endParaRPr>
          </a:p>
          <a:p>
            <a:endParaRPr lang="cs-CZ" sz="2400" b="1" dirty="0">
              <a:solidFill>
                <a:srgbClr val="FF5050"/>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1465645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1938992"/>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HLOUBKY</a:t>
            </a:r>
          </a:p>
          <a:p>
            <a:r>
              <a:rPr lang="cs-CZ" sz="2000" dirty="0">
                <a:solidFill>
                  <a:srgbClr val="FF5050"/>
                </a:solidFill>
                <a:latin typeface="Miriam Fixed" panose="020B0509050101010101" pitchFamily="49" charset="-79"/>
                <a:cs typeface="Miriam Fixed" panose="020B0509050101010101" pitchFamily="49" charset="-79"/>
              </a:rPr>
              <a:t>OCELORYTINA</a:t>
            </a:r>
          </a:p>
          <a:p>
            <a:r>
              <a:rPr lang="cs-CZ" sz="2000" dirty="0">
                <a:solidFill>
                  <a:schemeClr val="bg1"/>
                </a:solidFill>
                <a:latin typeface="Miriam Fixed" panose="020B0509050101010101" pitchFamily="49" charset="-79"/>
                <a:cs typeface="Miriam Fixed" panose="020B0509050101010101" pitchFamily="49" charset="-79"/>
              </a:rPr>
              <a:t>Technika se dnes používá pouze při tvorbě známek, reprezentativních tisků, bankovek a jiných cenin. Snese vysoký náklad tisků.</a:t>
            </a:r>
          </a:p>
          <a:p>
            <a:r>
              <a:rPr lang="cs-CZ" sz="2000" dirty="0">
                <a:solidFill>
                  <a:schemeClr val="bg1"/>
                </a:solidFill>
                <a:latin typeface="Miriam Fixed" panose="020B0509050101010101" pitchFamily="49" charset="-79"/>
                <a:cs typeface="Miriam Fixed" panose="020B0509050101010101" pitchFamily="49" charset="-79"/>
              </a:rPr>
              <a:t> </a:t>
            </a:r>
          </a:p>
        </p:txBody>
      </p:sp>
    </p:spTree>
    <p:extLst>
      <p:ext uri="{BB962C8B-B14F-4D97-AF65-F5344CB8AC3E}">
        <p14:creationId xmlns:p14="http://schemas.microsoft.com/office/powerpoint/2010/main" val="1776592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4093428"/>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HLOUBKY</a:t>
            </a:r>
          </a:p>
          <a:p>
            <a:r>
              <a:rPr lang="cs-CZ" sz="2000" dirty="0">
                <a:solidFill>
                  <a:srgbClr val="FF5050"/>
                </a:solidFill>
                <a:latin typeface="Miriam Fixed" panose="020B0509050101010101" pitchFamily="49" charset="-79"/>
                <a:cs typeface="Miriam Fixed" panose="020B0509050101010101" pitchFamily="49" charset="-79"/>
              </a:rPr>
              <a:t>ČÁROVÝ LEPT</a:t>
            </a:r>
          </a:p>
          <a:p>
            <a:r>
              <a:rPr lang="cs-CZ" sz="2000" dirty="0">
                <a:solidFill>
                  <a:schemeClr val="bg1"/>
                </a:solidFill>
                <a:latin typeface="Miriam Fixed" panose="020B0509050101010101" pitchFamily="49" charset="-79"/>
                <a:cs typeface="Miriam Fixed" panose="020B0509050101010101" pitchFamily="49" charset="-79"/>
              </a:rPr>
              <a:t>Deska je opatřena krytem odolným vůči leptadlu, který snadno prorýváme tupou jehlou. Měděná, mosazná nebo zinková deska se odmastí a na zahřátou desku se nanáší kryt. Roztavený kryt (vosk, mastix, asfalt) se za tepla rozválí koženým válečkem nebo rozťuká koženým tampónem.</a:t>
            </a:r>
          </a:p>
          <a:p>
            <a:r>
              <a:rPr lang="cs-CZ" sz="2000" dirty="0">
                <a:solidFill>
                  <a:schemeClr val="bg1"/>
                </a:solidFill>
                <a:latin typeface="Miriam Fixed" panose="020B0509050101010101" pitchFamily="49" charset="-79"/>
                <a:cs typeface="Miriam Fixed" panose="020B0509050101010101" pitchFamily="49" charset="-79"/>
              </a:rPr>
              <a:t>Poté ryjeme.</a:t>
            </a:r>
          </a:p>
          <a:p>
            <a:r>
              <a:rPr lang="cs-CZ" sz="2000" dirty="0">
                <a:solidFill>
                  <a:schemeClr val="bg1"/>
                </a:solidFill>
                <a:latin typeface="Miriam Fixed" panose="020B0509050101010101" pitchFamily="49" charset="-79"/>
                <a:cs typeface="Miriam Fixed" panose="020B0509050101010101" pitchFamily="49" charset="-79"/>
              </a:rPr>
              <a:t>Před leptáním se pokryje zadní strana desky asfaltovým lakem. Zinek leptáme dýmavou kyselinou dusičnou, která se ředí s vodou. Kyselina se lije do vody.</a:t>
            </a:r>
          </a:p>
          <a:p>
            <a:r>
              <a:rPr lang="cs-CZ" sz="2000" dirty="0">
                <a:solidFill>
                  <a:schemeClr val="bg1"/>
                </a:solidFill>
                <a:latin typeface="Miriam Fixed" panose="020B0509050101010101" pitchFamily="49" charset="-79"/>
                <a:cs typeface="Miriam Fixed" panose="020B0509050101010101" pitchFamily="49" charset="-79"/>
              </a:rPr>
              <a:t>Místo pevného krytu používají někteří grafici tekutý kryt, jehož nanášení na desku je snadné. </a:t>
            </a:r>
          </a:p>
        </p:txBody>
      </p:sp>
    </p:spTree>
    <p:extLst>
      <p:ext uri="{BB962C8B-B14F-4D97-AF65-F5344CB8AC3E}">
        <p14:creationId xmlns:p14="http://schemas.microsoft.com/office/powerpoint/2010/main" val="290891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467544" y="548680"/>
            <a:ext cx="7920880" cy="707886"/>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TISKU Z HLOUBKY</a:t>
            </a:r>
          </a:p>
          <a:p>
            <a:r>
              <a:rPr lang="cs-CZ" sz="2000" dirty="0">
                <a:solidFill>
                  <a:srgbClr val="FF5050"/>
                </a:solidFill>
                <a:latin typeface="Miriam Fixed" panose="020B0509050101010101" pitchFamily="49" charset="-79"/>
                <a:cs typeface="Miriam Fixed" panose="020B0509050101010101" pitchFamily="49" charset="-79"/>
              </a:rPr>
              <a:t>ČÁROVÝ LEPT</a:t>
            </a:r>
          </a:p>
        </p:txBody>
      </p:sp>
      <p:pic>
        <p:nvPicPr>
          <p:cNvPr id="2" name="Obrázek 1"/>
          <p:cNvPicPr>
            <a:picLocks noChangeAspect="1"/>
          </p:cNvPicPr>
          <p:nvPr/>
        </p:nvPicPr>
        <p:blipFill>
          <a:blip r:embed="rId3"/>
          <a:stretch>
            <a:fillRect/>
          </a:stretch>
        </p:blipFill>
        <p:spPr>
          <a:xfrm>
            <a:off x="2255039" y="1256566"/>
            <a:ext cx="6887203" cy="5559851"/>
          </a:xfrm>
          <a:prstGeom prst="rect">
            <a:avLst/>
          </a:prstGeom>
        </p:spPr>
      </p:pic>
      <p:sp>
        <p:nvSpPr>
          <p:cNvPr id="6" name="TextovéPole 5"/>
          <p:cNvSpPr txBox="1"/>
          <p:nvPr/>
        </p:nvSpPr>
        <p:spPr>
          <a:xfrm>
            <a:off x="179512" y="4869160"/>
            <a:ext cx="2073769" cy="1477328"/>
          </a:xfrm>
          <a:prstGeom prst="rect">
            <a:avLst/>
          </a:prstGeom>
          <a:noFill/>
        </p:spPr>
        <p:txBody>
          <a:bodyPr wrap="square" rtlCol="0">
            <a:spAutoFit/>
          </a:bodyPr>
          <a:lstStyle/>
          <a:p>
            <a:r>
              <a:rPr lang="cs-CZ" b="1" dirty="0">
                <a:solidFill>
                  <a:schemeClr val="bg1"/>
                </a:solidFill>
                <a:latin typeface="Miriam Fixed" panose="020B0509050101010101" pitchFamily="49" charset="-79"/>
                <a:cs typeface="Miriam Fixed" panose="020B0509050101010101" pitchFamily="49" charset="-79"/>
              </a:rPr>
              <a:t>Max Švabinský</a:t>
            </a:r>
            <a:br>
              <a:rPr lang="cs-CZ" b="1" dirty="0">
                <a:solidFill>
                  <a:schemeClr val="bg1"/>
                </a:solidFill>
                <a:latin typeface="Miriam Fixed" panose="020B0509050101010101" pitchFamily="49" charset="-79"/>
                <a:cs typeface="Miriam Fixed" panose="020B0509050101010101" pitchFamily="49" charset="-79"/>
              </a:rPr>
            </a:br>
            <a:r>
              <a:rPr lang="cs-CZ" b="1" dirty="0">
                <a:solidFill>
                  <a:schemeClr val="bg1"/>
                </a:solidFill>
                <a:latin typeface="Miriam Fixed" panose="020B0509050101010101" pitchFamily="49" charset="-79"/>
                <a:cs typeface="Miriam Fixed" panose="020B0509050101010101" pitchFamily="49" charset="-79"/>
              </a:rPr>
              <a:t>Déšť</a:t>
            </a:r>
            <a:br>
              <a:rPr lang="cs-CZ" dirty="0">
                <a:solidFill>
                  <a:schemeClr val="bg1"/>
                </a:solidFill>
                <a:latin typeface="Miriam Fixed" panose="020B0509050101010101" pitchFamily="49" charset="-79"/>
                <a:cs typeface="Miriam Fixed" panose="020B0509050101010101" pitchFamily="49" charset="-79"/>
              </a:rPr>
            </a:br>
            <a:r>
              <a:rPr lang="cs-CZ" dirty="0">
                <a:solidFill>
                  <a:schemeClr val="bg1"/>
                </a:solidFill>
                <a:latin typeface="Miriam Fixed" panose="020B0509050101010101" pitchFamily="49" charset="-79"/>
                <a:cs typeface="Miriam Fixed" panose="020B0509050101010101" pitchFamily="49" charset="-79"/>
              </a:rPr>
              <a:t>lept </a:t>
            </a:r>
            <a:br>
              <a:rPr lang="cs-CZ" dirty="0">
                <a:solidFill>
                  <a:schemeClr val="bg1"/>
                </a:solidFill>
                <a:latin typeface="Miriam Fixed" panose="020B0509050101010101" pitchFamily="49" charset="-79"/>
                <a:cs typeface="Miriam Fixed" panose="020B0509050101010101" pitchFamily="49" charset="-79"/>
              </a:rPr>
            </a:br>
            <a:r>
              <a:rPr lang="cs-CZ" dirty="0">
                <a:solidFill>
                  <a:schemeClr val="bg1"/>
                </a:solidFill>
                <a:latin typeface="Miriam Fixed" panose="020B0509050101010101" pitchFamily="49" charset="-79"/>
                <a:cs typeface="Miriam Fixed" panose="020B0509050101010101" pitchFamily="49" charset="-79"/>
              </a:rPr>
              <a:t>1913, opus 116, 12 x 16 cm</a:t>
            </a:r>
          </a:p>
        </p:txBody>
      </p:sp>
    </p:spTree>
    <p:extLst>
      <p:ext uri="{BB962C8B-B14F-4D97-AF65-F5344CB8AC3E}">
        <p14:creationId xmlns:p14="http://schemas.microsoft.com/office/powerpoint/2010/main" val="1833233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539553" y="620688"/>
            <a:ext cx="8352928" cy="4401205"/>
          </a:xfrm>
          <a:prstGeom prst="rect">
            <a:avLst/>
          </a:prstGeom>
          <a:noFill/>
        </p:spPr>
        <p:txBody>
          <a:bodyPr wrap="square" rtlCol="0">
            <a:spAutoFit/>
          </a:bodyPr>
          <a:lstStyle/>
          <a:p>
            <a:r>
              <a:rPr lang="cs-CZ" sz="2400" b="1" dirty="0">
                <a:solidFill>
                  <a:srgbClr val="FF5050"/>
                </a:solidFill>
                <a:latin typeface="Miriam Fixed" panose="020B0509050101010101" pitchFamily="49" charset="-79"/>
                <a:cs typeface="Miriam Fixed" panose="020B0509050101010101" pitchFamily="49" charset="-79"/>
              </a:rPr>
              <a:t>Tři základní typy tisku</a:t>
            </a:r>
          </a:p>
          <a:p>
            <a:r>
              <a:rPr lang="cs-CZ" sz="2400" dirty="0">
                <a:solidFill>
                  <a:srgbClr val="FF5050"/>
                </a:solidFill>
                <a:latin typeface="Miriam Fixed" panose="020B0509050101010101" pitchFamily="49" charset="-79"/>
                <a:cs typeface="Miriam Fixed" panose="020B0509050101010101" pitchFamily="49" charset="-79"/>
              </a:rPr>
              <a:t>TISK Z PLOCHY</a:t>
            </a:r>
          </a:p>
          <a:p>
            <a:r>
              <a:rPr lang="cs-CZ" sz="2000" dirty="0">
                <a:solidFill>
                  <a:schemeClr val="bg1"/>
                </a:solidFill>
                <a:latin typeface="Miriam Fixed" panose="020B0509050101010101" pitchFamily="49" charset="-79"/>
                <a:cs typeface="Miriam Fixed" panose="020B0509050101010101" pitchFamily="49" charset="-79"/>
              </a:rPr>
              <a:t>Techniky tisku z plochy jsou poměrně mladou skupinou tiskových technik, která se objevila až na konci 18. století a od té doby se stále rozvíjí (nyní zejména v reprodukční oblasti – ofset)</a:t>
            </a:r>
          </a:p>
          <a:p>
            <a:r>
              <a:rPr lang="cs-CZ" sz="2000" dirty="0">
                <a:solidFill>
                  <a:schemeClr val="bg1"/>
                </a:solidFill>
                <a:latin typeface="Miriam Fixed" panose="020B0509050101010101" pitchFamily="49" charset="-79"/>
                <a:cs typeface="Miriam Fixed" panose="020B0509050101010101" pitchFamily="49" charset="-79"/>
              </a:rPr>
              <a:t>Tisknoucí části jsou ve stejné rovině jako části netisknoucí. Tyto techniky jsou založeny na principu </a:t>
            </a:r>
          </a:p>
          <a:p>
            <a:r>
              <a:rPr lang="cs-CZ" sz="2000" dirty="0">
                <a:solidFill>
                  <a:schemeClr val="bg1"/>
                </a:solidFill>
                <a:latin typeface="Miriam Fixed" panose="020B0509050101010101" pitchFamily="49" charset="-79"/>
                <a:cs typeface="Miriam Fixed" panose="020B0509050101010101" pitchFamily="49" charset="-79"/>
              </a:rPr>
              <a:t>odpuzování mastnoty a vody.</a:t>
            </a:r>
          </a:p>
          <a:p>
            <a:r>
              <a:rPr lang="cs-CZ" sz="2000" dirty="0">
                <a:solidFill>
                  <a:schemeClr val="bg1"/>
                </a:solidFill>
                <a:latin typeface="Miriam Fixed" panose="020B0509050101010101" pitchFamily="49" charset="-79"/>
                <a:cs typeface="Miriam Fixed" panose="020B0509050101010101" pitchFamily="49" charset="-79"/>
              </a:rPr>
              <a:t>Tiskovou formou je nejčastěji litografický kámen, po</a:t>
            </a:r>
          </a:p>
          <a:p>
            <a:r>
              <a:rPr lang="cs-CZ" sz="2000" dirty="0">
                <a:solidFill>
                  <a:schemeClr val="bg1"/>
                </a:solidFill>
                <a:latin typeface="Miriam Fixed" panose="020B0509050101010101" pitchFamily="49" charset="-79"/>
                <a:cs typeface="Miriam Fixed" panose="020B0509050101010101" pitchFamily="49" charset="-79"/>
              </a:rPr>
              <a:t>př. hliníkový či zinkový plech.</a:t>
            </a:r>
          </a:p>
          <a:p>
            <a:endParaRPr lang="cs-CZ" sz="2400" dirty="0"/>
          </a:p>
          <a:p>
            <a:endParaRPr lang="cs-CZ" sz="2400" dirty="0">
              <a:solidFill>
                <a:srgbClr val="FF5050"/>
              </a:solidFill>
              <a:latin typeface="Miriam Fixed" panose="020B0509050101010101" pitchFamily="49" charset="-79"/>
              <a:cs typeface="Miriam Fixed" panose="020B0509050101010101" pitchFamily="49" charset="-79"/>
            </a:endParaRPr>
          </a:p>
          <a:p>
            <a:endParaRPr lang="cs-CZ" sz="2400" dirty="0">
              <a:solidFill>
                <a:srgbClr val="FF5050"/>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2734514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539553" y="620688"/>
            <a:ext cx="8352928" cy="5324535"/>
          </a:xfrm>
          <a:prstGeom prst="rect">
            <a:avLst/>
          </a:prstGeom>
          <a:noFill/>
        </p:spPr>
        <p:txBody>
          <a:bodyPr wrap="square" rtlCol="0">
            <a:spAutoFit/>
          </a:bodyPr>
          <a:lstStyle/>
          <a:p>
            <a:r>
              <a:rPr lang="cs-CZ" sz="2400" b="1" dirty="0">
                <a:solidFill>
                  <a:srgbClr val="FF5050"/>
                </a:solidFill>
                <a:latin typeface="Miriam Fixed" panose="020B0509050101010101" pitchFamily="49" charset="-79"/>
                <a:cs typeface="Miriam Fixed" panose="020B0509050101010101" pitchFamily="49" charset="-79"/>
              </a:rPr>
              <a:t>Tři základní typy tisku</a:t>
            </a:r>
          </a:p>
          <a:p>
            <a:r>
              <a:rPr lang="cs-CZ" sz="2400" dirty="0">
                <a:solidFill>
                  <a:srgbClr val="FF5050"/>
                </a:solidFill>
                <a:latin typeface="Miriam Fixed" panose="020B0509050101010101" pitchFamily="49" charset="-79"/>
                <a:cs typeface="Miriam Fixed" panose="020B0509050101010101" pitchFamily="49" charset="-79"/>
              </a:rPr>
              <a:t>TISK Z PLOCHY</a:t>
            </a:r>
          </a:p>
          <a:p>
            <a:r>
              <a:rPr lang="cs-CZ" sz="2000" dirty="0">
                <a:solidFill>
                  <a:schemeClr val="bg1"/>
                </a:solidFill>
                <a:latin typeface="Miriam Fixed" panose="020B0509050101010101" pitchFamily="49" charset="-79"/>
                <a:cs typeface="Miriam Fixed" panose="020B0509050101010101" pitchFamily="49" charset="-79"/>
              </a:rPr>
              <a:t>Typický je obraz plošného a měkkého charakteru, který nevytváří reliéf. Pokud je kámen menší než papír, na který tiskneme, jsou jeho okraje vtlačeny do papíru, podobně, jako faseta při technikách z hloubky.</a:t>
            </a:r>
          </a:p>
          <a:p>
            <a:r>
              <a:rPr lang="cs-CZ" sz="2000" dirty="0">
                <a:solidFill>
                  <a:schemeClr val="bg1"/>
                </a:solidFill>
                <a:latin typeface="Miriam Fixed" panose="020B0509050101010101" pitchFamily="49" charset="-79"/>
                <a:cs typeface="Miriam Fixed" panose="020B0509050101010101" pitchFamily="49" charset="-79"/>
              </a:rPr>
              <a:t>Litografie (kamenotisk)</a:t>
            </a:r>
          </a:p>
          <a:p>
            <a:r>
              <a:rPr lang="cs-CZ" sz="2000" dirty="0">
                <a:solidFill>
                  <a:schemeClr val="bg1"/>
                </a:solidFill>
                <a:latin typeface="Miriam Fixed" panose="020B0509050101010101" pitchFamily="49" charset="-79"/>
                <a:cs typeface="Miriam Fixed" panose="020B0509050101010101" pitchFamily="49" charset="-79"/>
              </a:rPr>
              <a:t>Pérová (tušová) litografie</a:t>
            </a:r>
          </a:p>
          <a:p>
            <a:r>
              <a:rPr lang="cs-CZ" sz="2000" dirty="0">
                <a:solidFill>
                  <a:schemeClr val="bg1"/>
                </a:solidFill>
                <a:latin typeface="Miriam Fixed" panose="020B0509050101010101" pitchFamily="49" charset="-79"/>
                <a:cs typeface="Miriam Fixed" panose="020B0509050101010101" pitchFamily="49" charset="-79"/>
              </a:rPr>
              <a:t>Křídová litografie</a:t>
            </a:r>
          </a:p>
          <a:p>
            <a:r>
              <a:rPr lang="cs-CZ" sz="2000" dirty="0">
                <a:solidFill>
                  <a:schemeClr val="bg1"/>
                </a:solidFill>
                <a:latin typeface="Miriam Fixed" panose="020B0509050101010101" pitchFamily="49" charset="-79"/>
                <a:cs typeface="Miriam Fixed" panose="020B0509050101010101" pitchFamily="49" charset="-79"/>
              </a:rPr>
              <a:t>Lavírovaná litografie</a:t>
            </a:r>
          </a:p>
          <a:p>
            <a:r>
              <a:rPr lang="cs-CZ" sz="2000" dirty="0">
                <a:solidFill>
                  <a:schemeClr val="bg1"/>
                </a:solidFill>
                <a:latin typeface="Miriam Fixed" panose="020B0509050101010101" pitchFamily="49" charset="-79"/>
                <a:cs typeface="Miriam Fixed" panose="020B0509050101010101" pitchFamily="49" charset="-79"/>
              </a:rPr>
              <a:t>Škrábaná litografie (mezzotinta na kameni)</a:t>
            </a:r>
          </a:p>
          <a:p>
            <a:r>
              <a:rPr lang="cs-CZ" sz="2000" dirty="0">
                <a:solidFill>
                  <a:schemeClr val="bg1"/>
                </a:solidFill>
                <a:latin typeface="Miriam Fixed" panose="020B0509050101010101" pitchFamily="49" charset="-79"/>
                <a:cs typeface="Miriam Fixed" panose="020B0509050101010101" pitchFamily="49" charset="-79"/>
              </a:rPr>
              <a:t>Autorský ofset</a:t>
            </a:r>
          </a:p>
          <a:p>
            <a:r>
              <a:rPr lang="cs-CZ" sz="2000" dirty="0">
                <a:solidFill>
                  <a:schemeClr val="bg1"/>
                </a:solidFill>
                <a:latin typeface="Miriam Fixed" panose="020B0509050101010101" pitchFamily="49" charset="-79"/>
                <a:cs typeface="Miriam Fixed" panose="020B0509050101010101" pitchFamily="49" charset="-79"/>
              </a:rPr>
              <a:t>Sítotisk</a:t>
            </a:r>
          </a:p>
          <a:p>
            <a:endParaRPr lang="cs-CZ" sz="2400" dirty="0">
              <a:solidFill>
                <a:schemeClr val="bg1"/>
              </a:solidFill>
              <a:latin typeface="Miriam Fixed" panose="020B0509050101010101" pitchFamily="49" charset="-79"/>
              <a:cs typeface="Miriam Fixed" panose="020B0509050101010101" pitchFamily="49" charset="-79"/>
            </a:endParaRPr>
          </a:p>
          <a:p>
            <a:endParaRPr lang="cs-CZ" sz="2400" dirty="0">
              <a:solidFill>
                <a:schemeClr val="bg1"/>
              </a:solidFill>
              <a:latin typeface="Miriam Fixed" panose="020B0509050101010101" pitchFamily="49" charset="-79"/>
              <a:cs typeface="Miriam Fixed" panose="020B0509050101010101" pitchFamily="49" charset="-79"/>
            </a:endParaRPr>
          </a:p>
          <a:p>
            <a:endParaRPr lang="cs-CZ" sz="2400" dirty="0">
              <a:solidFill>
                <a:schemeClr val="bg1"/>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3076241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539553" y="620688"/>
            <a:ext cx="8352928" cy="5755422"/>
          </a:xfrm>
          <a:prstGeom prst="rect">
            <a:avLst/>
          </a:prstGeom>
          <a:noFill/>
        </p:spPr>
        <p:txBody>
          <a:bodyPr wrap="square" rtlCol="0">
            <a:spAutoFit/>
          </a:bodyPr>
          <a:lstStyle/>
          <a:p>
            <a:r>
              <a:rPr lang="cs-CZ" sz="2400" dirty="0">
                <a:solidFill>
                  <a:srgbClr val="FF5050"/>
                </a:solidFill>
                <a:latin typeface="Miriam Fixed" panose="020B0509050101010101" pitchFamily="49" charset="-79"/>
                <a:cs typeface="Miriam Fixed" panose="020B0509050101010101" pitchFamily="49" charset="-79"/>
              </a:rPr>
              <a:t>TISK Z PLOCHY</a:t>
            </a:r>
          </a:p>
          <a:p>
            <a:r>
              <a:rPr lang="cs-CZ" sz="2400" dirty="0">
                <a:solidFill>
                  <a:srgbClr val="FF5050"/>
                </a:solidFill>
                <a:latin typeface="Miriam Fixed" panose="020B0509050101010101" pitchFamily="49" charset="-79"/>
                <a:cs typeface="Miriam Fixed" panose="020B0509050101010101" pitchFamily="49" charset="-79"/>
              </a:rPr>
              <a:t>LITOGRAFIE</a:t>
            </a:r>
          </a:p>
          <a:p>
            <a:r>
              <a:rPr lang="cs-CZ" sz="2000" dirty="0">
                <a:solidFill>
                  <a:schemeClr val="bg1"/>
                </a:solidFill>
                <a:latin typeface="Miriam Fixed" panose="020B0509050101010101" pitchFamily="49" charset="-79"/>
                <a:cs typeface="Miriam Fixed" panose="020B0509050101010101" pitchFamily="49" charset="-79"/>
              </a:rPr>
              <a:t>Princip spočívá v chemických schopnostech litografického kamene, což je jemnozrnný uhličitan vápenatý. Litografický kámen je velmi nasákavý, a to jak pro mastnotu kresby, tak i pro vodu. Na místech, kde jsme provedli kresbu mastným kreslícím prostředkem se mastnota z něj vsákne do kamene. Po </a:t>
            </a:r>
            <a:r>
              <a:rPr lang="cs-CZ" sz="2000" dirty="0" err="1">
                <a:solidFill>
                  <a:schemeClr val="bg1"/>
                </a:solidFill>
                <a:latin typeface="Miriam Fixed" panose="020B0509050101010101" pitchFamily="49" charset="-79"/>
                <a:cs typeface="Miriam Fixed" panose="020B0509050101010101" pitchFamily="49" charset="-79"/>
              </a:rPr>
              <a:t>zapreparování</a:t>
            </a:r>
            <a:r>
              <a:rPr lang="cs-CZ" sz="2000" dirty="0">
                <a:solidFill>
                  <a:schemeClr val="bg1"/>
                </a:solidFill>
                <a:latin typeface="Miriam Fixed" panose="020B0509050101010101" pitchFamily="49" charset="-79"/>
                <a:cs typeface="Miriam Fixed" panose="020B0509050101010101" pitchFamily="49" charset="-79"/>
              </a:rPr>
              <a:t> povrchu kamene leptadlem a jeho následném vlhčení vodou se bude se mastná tiskařská barva navalovat jen na místech, která se dříve zamastila (tedy tam, kde byla původně mastná kresba). Ostatní místa kamene nasakují vodu a ta mastnou barvu odpuzuje, proto na nich barva neulpívá.</a:t>
            </a:r>
          </a:p>
          <a:p>
            <a:r>
              <a:rPr lang="cs-CZ" sz="2000" dirty="0">
                <a:solidFill>
                  <a:schemeClr val="bg1"/>
                </a:solidFill>
                <a:latin typeface="Miriam Fixed" panose="020B0509050101010101" pitchFamily="49" charset="-79"/>
                <a:cs typeface="Miriam Fixed" panose="020B0509050101010101" pitchFamily="49" charset="-79"/>
              </a:rPr>
              <a:t>Vynálezce </a:t>
            </a:r>
            <a:r>
              <a:rPr lang="cs-CZ" sz="2000" dirty="0" err="1">
                <a:solidFill>
                  <a:schemeClr val="bg1"/>
                </a:solidFill>
                <a:latin typeface="Miriam Fixed" panose="020B0509050101010101" pitchFamily="49" charset="-79"/>
                <a:cs typeface="Miriam Fixed" panose="020B0509050101010101" pitchFamily="49" charset="-79"/>
              </a:rPr>
              <a:t>Senefelder</a:t>
            </a:r>
            <a:r>
              <a:rPr lang="cs-CZ" sz="2000" dirty="0">
                <a:solidFill>
                  <a:schemeClr val="bg1"/>
                </a:solidFill>
                <a:latin typeface="Miriam Fixed" panose="020B0509050101010101" pitchFamily="49" charset="-79"/>
                <a:cs typeface="Miriam Fixed" panose="020B0509050101010101" pitchFamily="49" charset="-79"/>
              </a:rPr>
              <a:t> sám nebyl výtvarníkem, ale jeho vynález brzy přijali takoví umělci jako </a:t>
            </a:r>
            <a:r>
              <a:rPr lang="cs-CZ" sz="2000" dirty="0" err="1">
                <a:solidFill>
                  <a:schemeClr val="bg1"/>
                </a:solidFill>
                <a:latin typeface="Miriam Fixed" panose="020B0509050101010101" pitchFamily="49" charset="-79"/>
                <a:cs typeface="Miriam Fixed" panose="020B0509050101010101" pitchFamily="49" charset="-79"/>
              </a:rPr>
              <a:t>Goya</a:t>
            </a:r>
            <a:r>
              <a:rPr lang="cs-CZ" sz="2000" dirty="0">
                <a:solidFill>
                  <a:schemeClr val="bg1"/>
                </a:solidFill>
                <a:latin typeface="Miriam Fixed" panose="020B0509050101010101" pitchFamily="49" charset="-79"/>
                <a:cs typeface="Miriam Fixed" panose="020B0509050101010101" pitchFamily="49" charset="-79"/>
              </a:rPr>
              <a:t>, </a:t>
            </a:r>
            <a:r>
              <a:rPr lang="cs-CZ" sz="2000" dirty="0" err="1">
                <a:solidFill>
                  <a:schemeClr val="bg1"/>
                </a:solidFill>
                <a:latin typeface="Miriam Fixed" panose="020B0509050101010101" pitchFamily="49" charset="-79"/>
                <a:cs typeface="Miriam Fixed" panose="020B0509050101010101" pitchFamily="49" charset="-79"/>
              </a:rPr>
              <a:t>Ingres</a:t>
            </a:r>
            <a:r>
              <a:rPr lang="cs-CZ" sz="2000" dirty="0">
                <a:solidFill>
                  <a:schemeClr val="bg1"/>
                </a:solidFill>
                <a:latin typeface="Miriam Fixed" panose="020B0509050101010101" pitchFamily="49" charset="-79"/>
                <a:cs typeface="Miriam Fixed" panose="020B0509050101010101" pitchFamily="49" charset="-79"/>
              </a:rPr>
              <a:t> a Delacroix. Bezprostřednost litografie si oblíbili také Manet, </a:t>
            </a:r>
            <a:r>
              <a:rPr lang="cs-CZ" sz="2000" dirty="0" err="1">
                <a:solidFill>
                  <a:schemeClr val="bg1"/>
                </a:solidFill>
                <a:latin typeface="Miriam Fixed" panose="020B0509050101010101" pitchFamily="49" charset="-79"/>
                <a:cs typeface="Miriam Fixed" panose="020B0509050101010101" pitchFamily="49" charset="-79"/>
              </a:rPr>
              <a:t>Degas</a:t>
            </a:r>
            <a:r>
              <a:rPr lang="cs-CZ" sz="2000" dirty="0">
                <a:solidFill>
                  <a:schemeClr val="bg1"/>
                </a:solidFill>
                <a:latin typeface="Miriam Fixed" panose="020B0509050101010101" pitchFamily="49" charset="-79"/>
                <a:cs typeface="Miriam Fixed" panose="020B0509050101010101" pitchFamily="49" charset="-79"/>
              </a:rPr>
              <a:t>, </a:t>
            </a:r>
            <a:r>
              <a:rPr lang="cs-CZ" sz="2000" dirty="0" err="1">
                <a:solidFill>
                  <a:schemeClr val="bg1"/>
                </a:solidFill>
                <a:latin typeface="Miriam Fixed" panose="020B0509050101010101" pitchFamily="49" charset="-79"/>
                <a:cs typeface="Miriam Fixed" panose="020B0509050101010101" pitchFamily="49" charset="-79"/>
              </a:rPr>
              <a:t>Seurat</a:t>
            </a:r>
            <a:r>
              <a:rPr lang="cs-CZ" sz="2000" dirty="0">
                <a:solidFill>
                  <a:schemeClr val="bg1"/>
                </a:solidFill>
                <a:latin typeface="Miriam Fixed" panose="020B0509050101010101" pitchFamily="49" charset="-79"/>
                <a:cs typeface="Miriam Fixed" panose="020B0509050101010101" pitchFamily="49" charset="-79"/>
              </a:rPr>
              <a:t> a Toulouse-</a:t>
            </a:r>
            <a:r>
              <a:rPr lang="cs-CZ" sz="2000" dirty="0" err="1">
                <a:solidFill>
                  <a:schemeClr val="bg1"/>
                </a:solidFill>
                <a:latin typeface="Miriam Fixed" panose="020B0509050101010101" pitchFamily="49" charset="-79"/>
                <a:cs typeface="Miriam Fixed" panose="020B0509050101010101" pitchFamily="49" charset="-79"/>
              </a:rPr>
              <a:t>Lautrec</a:t>
            </a:r>
            <a:r>
              <a:rPr lang="cs-CZ" sz="2000" dirty="0">
                <a:solidFill>
                  <a:schemeClr val="bg1"/>
                </a:solidFill>
                <a:latin typeface="Miriam Fixed" panose="020B0509050101010101" pitchFamily="49" charset="-79"/>
                <a:cs typeface="Miriam Fixed" panose="020B0509050101010101" pitchFamily="49" charset="-79"/>
              </a:rPr>
              <a:t>.</a:t>
            </a:r>
          </a:p>
          <a:p>
            <a:endParaRPr lang="cs-CZ" sz="2000" dirty="0">
              <a:solidFill>
                <a:schemeClr val="bg1"/>
              </a:solidFill>
              <a:latin typeface="Miriam Fixed" panose="020B0509050101010101" pitchFamily="49" charset="-79"/>
              <a:cs typeface="Miriam Fixed" panose="020B0509050101010101" pitchFamily="49" charset="-79"/>
            </a:endParaRPr>
          </a:p>
          <a:p>
            <a:endParaRPr lang="cs-CZ" sz="2000" dirty="0">
              <a:solidFill>
                <a:srgbClr val="FF5050"/>
              </a:solidFill>
              <a:latin typeface="Miriam Fixed" panose="020B0509050101010101" pitchFamily="49" charset="-79"/>
              <a:cs typeface="Miriam Fixed" panose="020B0509050101010101" pitchFamily="49" charset="-79"/>
            </a:endParaRPr>
          </a:p>
          <a:p>
            <a:endParaRPr lang="cs-CZ" sz="2000" dirty="0">
              <a:solidFill>
                <a:schemeClr val="bg1"/>
              </a:solidFill>
              <a:latin typeface="Miriam Fixed" panose="020B0509050101010101" pitchFamily="49" charset="-79"/>
              <a:cs typeface="Miriam Fixed" panose="020B0509050101010101" pitchFamily="49" charset="-79"/>
            </a:endParaRPr>
          </a:p>
          <a:p>
            <a:endParaRPr lang="cs-CZ" sz="2000" dirty="0">
              <a:solidFill>
                <a:schemeClr val="bg1"/>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1539643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539553" y="620688"/>
            <a:ext cx="8352928" cy="1138773"/>
          </a:xfrm>
          <a:prstGeom prst="rect">
            <a:avLst/>
          </a:prstGeom>
          <a:noFill/>
        </p:spPr>
        <p:txBody>
          <a:bodyPr wrap="square" rtlCol="0">
            <a:spAutoFit/>
          </a:bodyPr>
          <a:lstStyle/>
          <a:p>
            <a:r>
              <a:rPr lang="cs-CZ" sz="2400" dirty="0">
                <a:solidFill>
                  <a:srgbClr val="FF5050"/>
                </a:solidFill>
                <a:latin typeface="Miriam Fixed" panose="020B0509050101010101" pitchFamily="49" charset="-79"/>
                <a:cs typeface="Miriam Fixed" panose="020B0509050101010101" pitchFamily="49" charset="-79"/>
              </a:rPr>
              <a:t>TISK Z PLOCHY</a:t>
            </a:r>
          </a:p>
          <a:p>
            <a:r>
              <a:rPr lang="cs-CZ" sz="2400" dirty="0">
                <a:solidFill>
                  <a:srgbClr val="FF5050"/>
                </a:solidFill>
                <a:latin typeface="Miriam Fixed" panose="020B0509050101010101" pitchFamily="49" charset="-79"/>
                <a:cs typeface="Miriam Fixed" panose="020B0509050101010101" pitchFamily="49" charset="-79"/>
              </a:rPr>
              <a:t>LITOGRAFIE</a:t>
            </a:r>
          </a:p>
          <a:p>
            <a:endParaRPr lang="cs-CZ" sz="2000" dirty="0">
              <a:solidFill>
                <a:schemeClr val="bg1"/>
              </a:solidFill>
              <a:latin typeface="Miriam Fixed" panose="020B0509050101010101" pitchFamily="49" charset="-79"/>
              <a:cs typeface="Miriam Fixed" panose="020B0509050101010101" pitchFamily="49" charset="-79"/>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638" y="0"/>
            <a:ext cx="5255172" cy="6858000"/>
          </a:xfrm>
          <a:prstGeom prst="rect">
            <a:avLst/>
          </a:prstGeom>
        </p:spPr>
      </p:pic>
      <p:sp>
        <p:nvSpPr>
          <p:cNvPr id="6" name="TextovéPole 5"/>
          <p:cNvSpPr txBox="1"/>
          <p:nvPr/>
        </p:nvSpPr>
        <p:spPr>
          <a:xfrm>
            <a:off x="179512" y="5013176"/>
            <a:ext cx="3912996" cy="646331"/>
          </a:xfrm>
          <a:prstGeom prst="rect">
            <a:avLst/>
          </a:prstGeom>
          <a:noFill/>
        </p:spPr>
        <p:txBody>
          <a:bodyPr wrap="square" rtlCol="0">
            <a:spAutoFit/>
          </a:bodyPr>
          <a:lstStyle/>
          <a:p>
            <a:r>
              <a:rPr lang="cs-CZ" b="1" dirty="0" err="1">
                <a:solidFill>
                  <a:schemeClr val="bg1"/>
                </a:solidFill>
                <a:latin typeface="Miriam Fixed" panose="020B0509050101010101" pitchFamily="49" charset="-79"/>
                <a:cs typeface="Miriam Fixed" panose="020B0509050101010101" pitchFamily="49" charset="-79"/>
              </a:rPr>
              <a:t>Henri</a:t>
            </a:r>
            <a:r>
              <a:rPr lang="cs-CZ" b="1" dirty="0">
                <a:solidFill>
                  <a:schemeClr val="bg1"/>
                </a:solidFill>
                <a:latin typeface="Miriam Fixed" panose="020B0509050101010101" pitchFamily="49" charset="-79"/>
                <a:cs typeface="Miriam Fixed" panose="020B0509050101010101" pitchFamily="49" charset="-79"/>
              </a:rPr>
              <a:t> de Toulouse-</a:t>
            </a:r>
            <a:r>
              <a:rPr lang="cs-CZ" b="1" dirty="0" err="1">
                <a:solidFill>
                  <a:schemeClr val="bg1"/>
                </a:solidFill>
                <a:latin typeface="Miriam Fixed" panose="020B0509050101010101" pitchFamily="49" charset="-79"/>
                <a:cs typeface="Miriam Fixed" panose="020B0509050101010101" pitchFamily="49" charset="-79"/>
              </a:rPr>
              <a:t>Lautrec</a:t>
            </a:r>
            <a:endParaRPr lang="cs-CZ" i="1" dirty="0">
              <a:solidFill>
                <a:schemeClr val="bg1"/>
              </a:solidFill>
              <a:latin typeface="Miriam Fixed" panose="020B0509050101010101" pitchFamily="49" charset="-79"/>
              <a:cs typeface="Miriam Fixed" panose="020B0509050101010101" pitchFamily="49" charset="-79"/>
            </a:endParaRPr>
          </a:p>
          <a:p>
            <a:r>
              <a:rPr lang="cs-CZ" i="1" dirty="0">
                <a:solidFill>
                  <a:schemeClr val="bg1"/>
                </a:solidFill>
                <a:latin typeface="Miriam Fixed" panose="020B0509050101010101" pitchFamily="49" charset="-79"/>
                <a:cs typeface="Miriam Fixed" panose="020B0509050101010101" pitchFamily="49" charset="-79"/>
              </a:rPr>
              <a:t>Divan Japonais</a:t>
            </a:r>
            <a:r>
              <a:rPr lang="cs-CZ" dirty="0">
                <a:solidFill>
                  <a:schemeClr val="bg1"/>
                </a:solidFill>
                <a:latin typeface="Miriam Fixed" panose="020B0509050101010101" pitchFamily="49" charset="-79"/>
                <a:cs typeface="Miriam Fixed" panose="020B0509050101010101" pitchFamily="49" charset="-79"/>
              </a:rPr>
              <a:t> (1892-1893)</a:t>
            </a:r>
          </a:p>
        </p:txBody>
      </p:sp>
    </p:spTree>
    <p:extLst>
      <p:ext uri="{BB962C8B-B14F-4D97-AF65-F5344CB8AC3E}">
        <p14:creationId xmlns:p14="http://schemas.microsoft.com/office/powerpoint/2010/main" val="876129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2" name="TextovéPole 1"/>
          <p:cNvSpPr txBox="1"/>
          <p:nvPr/>
        </p:nvSpPr>
        <p:spPr>
          <a:xfrm>
            <a:off x="539552" y="548680"/>
            <a:ext cx="7414209" cy="461665"/>
          </a:xfrm>
          <a:prstGeom prst="rect">
            <a:avLst/>
          </a:prstGeom>
          <a:noFill/>
        </p:spPr>
        <p:txBody>
          <a:bodyPr wrap="none" rtlCol="0">
            <a:spAutoFit/>
          </a:bodyPr>
          <a:lstStyle/>
          <a:p>
            <a:r>
              <a:rPr lang="cs-CZ" sz="2400" dirty="0">
                <a:solidFill>
                  <a:schemeClr val="bg1"/>
                </a:solidFill>
                <a:latin typeface="Miriam Fixed" panose="020B0509050101010101" pitchFamily="49" charset="-79"/>
                <a:cs typeface="Miriam Fixed" panose="020B0509050101010101" pitchFamily="49" charset="-79"/>
              </a:rPr>
              <a:t>Úkol: Napište ke každému obrazu techniku</a:t>
            </a:r>
          </a:p>
        </p:txBody>
      </p:sp>
    </p:spTree>
    <p:extLst>
      <p:ext uri="{BB962C8B-B14F-4D97-AF65-F5344CB8AC3E}">
        <p14:creationId xmlns:p14="http://schemas.microsoft.com/office/powerpoint/2010/main" val="2398873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2" name="TextovéPole 1"/>
          <p:cNvSpPr txBox="1"/>
          <p:nvPr/>
        </p:nvSpPr>
        <p:spPr>
          <a:xfrm>
            <a:off x="539552" y="548680"/>
            <a:ext cx="369012" cy="461665"/>
          </a:xfrm>
          <a:prstGeom prst="rect">
            <a:avLst/>
          </a:prstGeom>
          <a:noFill/>
        </p:spPr>
        <p:txBody>
          <a:bodyPr wrap="none" rtlCol="0">
            <a:spAutoFit/>
          </a:bodyPr>
          <a:lstStyle/>
          <a:p>
            <a:r>
              <a:rPr lang="cs-CZ" sz="2400" dirty="0">
                <a:solidFill>
                  <a:schemeClr val="bg1"/>
                </a:solidFill>
                <a:latin typeface="Miriam Fixed" panose="020B0509050101010101" pitchFamily="49" charset="-79"/>
                <a:cs typeface="Miriam Fixed" panose="020B0509050101010101" pitchFamily="49" charset="-79"/>
              </a:rPr>
              <a:t>A</a:t>
            </a:r>
          </a:p>
        </p:txBody>
      </p:sp>
      <p:pic>
        <p:nvPicPr>
          <p:cNvPr id="5" name="Obrázek 4"/>
          <p:cNvPicPr>
            <a:picLocks noChangeAspect="1"/>
          </p:cNvPicPr>
          <p:nvPr/>
        </p:nvPicPr>
        <p:blipFill>
          <a:blip r:embed="rId3"/>
          <a:stretch>
            <a:fillRect/>
          </a:stretch>
        </p:blipFill>
        <p:spPr>
          <a:xfrm>
            <a:off x="4427985" y="260648"/>
            <a:ext cx="4716016" cy="6567194"/>
          </a:xfrm>
          <a:prstGeom prst="rect">
            <a:avLst/>
          </a:prstGeom>
        </p:spPr>
      </p:pic>
    </p:spTree>
    <p:extLst>
      <p:ext uri="{BB962C8B-B14F-4D97-AF65-F5344CB8AC3E}">
        <p14:creationId xmlns:p14="http://schemas.microsoft.com/office/powerpoint/2010/main" val="997150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2" name="TextovéPole 1"/>
          <p:cNvSpPr txBox="1"/>
          <p:nvPr/>
        </p:nvSpPr>
        <p:spPr>
          <a:xfrm>
            <a:off x="539552" y="548680"/>
            <a:ext cx="369012" cy="461665"/>
          </a:xfrm>
          <a:prstGeom prst="rect">
            <a:avLst/>
          </a:prstGeom>
          <a:noFill/>
        </p:spPr>
        <p:txBody>
          <a:bodyPr wrap="none" rtlCol="0">
            <a:spAutoFit/>
          </a:bodyPr>
          <a:lstStyle/>
          <a:p>
            <a:r>
              <a:rPr lang="cs-CZ" sz="2400" dirty="0">
                <a:solidFill>
                  <a:schemeClr val="bg1"/>
                </a:solidFill>
                <a:latin typeface="Miriam Fixed" panose="020B0509050101010101" pitchFamily="49" charset="-79"/>
                <a:cs typeface="Miriam Fixed" panose="020B0509050101010101" pitchFamily="49" charset="-79"/>
              </a:rPr>
              <a:t>B</a:t>
            </a:r>
          </a:p>
        </p:txBody>
      </p:sp>
      <p:pic>
        <p:nvPicPr>
          <p:cNvPr id="5" name="Obrázek 4"/>
          <p:cNvPicPr>
            <a:picLocks noChangeAspect="1"/>
          </p:cNvPicPr>
          <p:nvPr/>
        </p:nvPicPr>
        <p:blipFill>
          <a:blip r:embed="rId3"/>
          <a:stretch>
            <a:fillRect/>
          </a:stretch>
        </p:blipFill>
        <p:spPr>
          <a:xfrm>
            <a:off x="3131840" y="116632"/>
            <a:ext cx="5976393" cy="6623092"/>
          </a:xfrm>
          <a:prstGeom prst="rect">
            <a:avLst/>
          </a:prstGeom>
        </p:spPr>
      </p:pic>
    </p:spTree>
    <p:extLst>
      <p:ext uri="{BB962C8B-B14F-4D97-AF65-F5344CB8AC3E}">
        <p14:creationId xmlns:p14="http://schemas.microsoft.com/office/powerpoint/2010/main" val="40855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830997"/>
          </a:xfrm>
          <a:prstGeom prst="rect">
            <a:avLst/>
          </a:prstGeom>
          <a:noFill/>
        </p:spPr>
        <p:txBody>
          <a:bodyPr wrap="square" rtlCol="0">
            <a:spAutoFit/>
          </a:bodyPr>
          <a:lstStyle/>
          <a:p>
            <a:r>
              <a:rPr lang="cs-CZ" sz="2400" b="1" dirty="0">
                <a:solidFill>
                  <a:srgbClr val="FF5050"/>
                </a:solidFill>
                <a:latin typeface="Miriam Fixed" panose="020B0509050101010101" pitchFamily="49" charset="-79"/>
                <a:cs typeface="Miriam Fixed" panose="020B0509050101010101" pitchFamily="49" charset="-79"/>
              </a:rPr>
              <a:t>Technické pomůcky malířů</a:t>
            </a:r>
          </a:p>
          <a:p>
            <a:endParaRPr lang="cs-CZ" sz="2400" b="1" dirty="0">
              <a:solidFill>
                <a:srgbClr val="FF5050"/>
              </a:solidFill>
              <a:latin typeface="Miriam Fixed" panose="020B0509050101010101" pitchFamily="49" charset="-79"/>
              <a:cs typeface="Miriam Fixed" panose="020B0509050101010101" pitchFamily="49" charset="-79"/>
            </a:endParaRPr>
          </a:p>
        </p:txBody>
      </p:sp>
      <p:pic>
        <p:nvPicPr>
          <p:cNvPr id="2" name="Obrázek 1"/>
          <p:cNvPicPr>
            <a:picLocks noChangeAspect="1"/>
          </p:cNvPicPr>
          <p:nvPr/>
        </p:nvPicPr>
        <p:blipFill>
          <a:blip r:embed="rId3"/>
          <a:stretch>
            <a:fillRect/>
          </a:stretch>
        </p:blipFill>
        <p:spPr>
          <a:xfrm>
            <a:off x="2683024" y="1784341"/>
            <a:ext cx="6460976" cy="5053947"/>
          </a:xfrm>
          <a:prstGeom prst="rect">
            <a:avLst/>
          </a:prstGeom>
        </p:spPr>
      </p:pic>
      <p:sp>
        <p:nvSpPr>
          <p:cNvPr id="6" name="TextovéPole 5"/>
          <p:cNvSpPr txBox="1"/>
          <p:nvPr/>
        </p:nvSpPr>
        <p:spPr>
          <a:xfrm>
            <a:off x="323528" y="1784341"/>
            <a:ext cx="2016224" cy="2585323"/>
          </a:xfrm>
          <a:prstGeom prst="rect">
            <a:avLst/>
          </a:prstGeom>
          <a:noFill/>
        </p:spPr>
        <p:txBody>
          <a:bodyPr wrap="square" rtlCol="0">
            <a:spAutoFit/>
          </a:bodyPr>
          <a:lstStyle/>
          <a:p>
            <a:r>
              <a:rPr lang="cs-CZ" dirty="0">
                <a:solidFill>
                  <a:schemeClr val="bg1"/>
                </a:solidFill>
                <a:latin typeface="Miriam Fixed" panose="020B0509050101010101" pitchFamily="49" charset="-79"/>
                <a:cs typeface="Miriam Fixed" panose="020B0509050101010101" pitchFamily="49" charset="-79"/>
              </a:rPr>
              <a:t>Použití sítě ke zmenšení modelu. Ilustrace z Dürerova spisu Nauka o měření, Norimberk 1525</a:t>
            </a:r>
          </a:p>
        </p:txBody>
      </p:sp>
    </p:spTree>
    <p:extLst>
      <p:ext uri="{BB962C8B-B14F-4D97-AF65-F5344CB8AC3E}">
        <p14:creationId xmlns:p14="http://schemas.microsoft.com/office/powerpoint/2010/main" val="3918321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2" name="TextovéPole 1"/>
          <p:cNvSpPr txBox="1"/>
          <p:nvPr/>
        </p:nvSpPr>
        <p:spPr>
          <a:xfrm>
            <a:off x="539552" y="548680"/>
            <a:ext cx="369012" cy="461665"/>
          </a:xfrm>
          <a:prstGeom prst="rect">
            <a:avLst/>
          </a:prstGeom>
          <a:noFill/>
        </p:spPr>
        <p:txBody>
          <a:bodyPr wrap="none" rtlCol="0">
            <a:spAutoFit/>
          </a:bodyPr>
          <a:lstStyle/>
          <a:p>
            <a:r>
              <a:rPr lang="cs-CZ" sz="2400" dirty="0">
                <a:solidFill>
                  <a:schemeClr val="bg1"/>
                </a:solidFill>
                <a:latin typeface="Miriam Fixed" panose="020B0509050101010101" pitchFamily="49" charset="-79"/>
                <a:cs typeface="Miriam Fixed" panose="020B0509050101010101" pitchFamily="49" charset="-79"/>
              </a:rPr>
              <a:t>C</a:t>
            </a:r>
          </a:p>
        </p:txBody>
      </p:sp>
      <p:pic>
        <p:nvPicPr>
          <p:cNvPr id="5" name="Obrázek 4"/>
          <p:cNvPicPr>
            <a:picLocks noChangeAspect="1"/>
          </p:cNvPicPr>
          <p:nvPr/>
        </p:nvPicPr>
        <p:blipFill>
          <a:blip r:embed="rId3"/>
          <a:stretch>
            <a:fillRect/>
          </a:stretch>
        </p:blipFill>
        <p:spPr>
          <a:xfrm>
            <a:off x="4733764" y="622282"/>
            <a:ext cx="3699495" cy="5582874"/>
          </a:xfrm>
          <a:prstGeom prst="rect">
            <a:avLst/>
          </a:prstGeom>
        </p:spPr>
      </p:pic>
    </p:spTree>
    <p:extLst>
      <p:ext uri="{BB962C8B-B14F-4D97-AF65-F5344CB8AC3E}">
        <p14:creationId xmlns:p14="http://schemas.microsoft.com/office/powerpoint/2010/main" val="1650076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2" name="TextovéPole 1"/>
          <p:cNvSpPr txBox="1"/>
          <p:nvPr/>
        </p:nvSpPr>
        <p:spPr>
          <a:xfrm>
            <a:off x="539552" y="548680"/>
            <a:ext cx="369012" cy="461665"/>
          </a:xfrm>
          <a:prstGeom prst="rect">
            <a:avLst/>
          </a:prstGeom>
          <a:noFill/>
        </p:spPr>
        <p:txBody>
          <a:bodyPr wrap="none" rtlCol="0">
            <a:spAutoFit/>
          </a:bodyPr>
          <a:lstStyle/>
          <a:p>
            <a:r>
              <a:rPr lang="cs-CZ" sz="2400" dirty="0">
                <a:solidFill>
                  <a:schemeClr val="bg1"/>
                </a:solidFill>
                <a:latin typeface="Miriam Fixed" panose="020B0509050101010101" pitchFamily="49" charset="-79"/>
                <a:cs typeface="Miriam Fixed" panose="020B0509050101010101" pitchFamily="49" charset="-79"/>
              </a:rPr>
              <a:t>D</a:t>
            </a:r>
          </a:p>
        </p:txBody>
      </p:sp>
      <p:pic>
        <p:nvPicPr>
          <p:cNvPr id="5" name="Obrázek 4"/>
          <p:cNvPicPr>
            <a:picLocks noChangeAspect="1"/>
          </p:cNvPicPr>
          <p:nvPr/>
        </p:nvPicPr>
        <p:blipFill>
          <a:blip r:embed="rId3"/>
          <a:stretch>
            <a:fillRect/>
          </a:stretch>
        </p:blipFill>
        <p:spPr>
          <a:xfrm>
            <a:off x="1149334" y="803988"/>
            <a:ext cx="7620000" cy="5324475"/>
          </a:xfrm>
          <a:prstGeom prst="rect">
            <a:avLst/>
          </a:prstGeom>
        </p:spPr>
      </p:pic>
    </p:spTree>
    <p:extLst>
      <p:ext uri="{BB962C8B-B14F-4D97-AF65-F5344CB8AC3E}">
        <p14:creationId xmlns:p14="http://schemas.microsoft.com/office/powerpoint/2010/main" val="2579048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2" name="TextovéPole 1"/>
          <p:cNvSpPr txBox="1"/>
          <p:nvPr/>
        </p:nvSpPr>
        <p:spPr>
          <a:xfrm>
            <a:off x="539552" y="548680"/>
            <a:ext cx="369012" cy="461665"/>
          </a:xfrm>
          <a:prstGeom prst="rect">
            <a:avLst/>
          </a:prstGeom>
          <a:noFill/>
        </p:spPr>
        <p:txBody>
          <a:bodyPr wrap="none" rtlCol="0">
            <a:spAutoFit/>
          </a:bodyPr>
          <a:lstStyle/>
          <a:p>
            <a:r>
              <a:rPr lang="cs-CZ" sz="2400" dirty="0">
                <a:solidFill>
                  <a:schemeClr val="bg1"/>
                </a:solidFill>
                <a:latin typeface="Miriam Fixed" panose="020B0509050101010101" pitchFamily="49" charset="-79"/>
                <a:cs typeface="Miriam Fixed" panose="020B0509050101010101" pitchFamily="49" charset="-79"/>
              </a:rPr>
              <a:t>E</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04663"/>
            <a:ext cx="4191496" cy="5983281"/>
          </a:xfrm>
          <a:prstGeom prst="rect">
            <a:avLst/>
          </a:prstGeom>
        </p:spPr>
      </p:pic>
    </p:spTree>
    <p:extLst>
      <p:ext uri="{BB962C8B-B14F-4D97-AF65-F5344CB8AC3E}">
        <p14:creationId xmlns:p14="http://schemas.microsoft.com/office/powerpoint/2010/main" val="3964774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15281"/>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2" name="TextovéPole 1"/>
          <p:cNvSpPr txBox="1"/>
          <p:nvPr/>
        </p:nvSpPr>
        <p:spPr>
          <a:xfrm>
            <a:off x="539552" y="548680"/>
            <a:ext cx="3134191" cy="1938992"/>
          </a:xfrm>
          <a:prstGeom prst="rect">
            <a:avLst/>
          </a:prstGeom>
          <a:noFill/>
        </p:spPr>
        <p:txBody>
          <a:bodyPr wrap="none" rtlCol="0">
            <a:spAutoFit/>
          </a:bodyPr>
          <a:lstStyle/>
          <a:p>
            <a:r>
              <a:rPr lang="cs-CZ" sz="2400" dirty="0">
                <a:solidFill>
                  <a:schemeClr val="bg1"/>
                </a:solidFill>
                <a:latin typeface="Miriam Fixed" panose="020B0509050101010101" pitchFamily="49" charset="-79"/>
                <a:cs typeface="Miriam Fixed" panose="020B0509050101010101" pitchFamily="49" charset="-79"/>
              </a:rPr>
              <a:t>A litografie</a:t>
            </a:r>
          </a:p>
          <a:p>
            <a:r>
              <a:rPr lang="cs-CZ" sz="2400" dirty="0">
                <a:solidFill>
                  <a:schemeClr val="bg1"/>
                </a:solidFill>
                <a:latin typeface="Miriam Fixed" panose="020B0509050101010101" pitchFamily="49" charset="-79"/>
                <a:cs typeface="Miriam Fixed" panose="020B0509050101010101" pitchFamily="49" charset="-79"/>
              </a:rPr>
              <a:t>B mezzotinta</a:t>
            </a:r>
          </a:p>
          <a:p>
            <a:r>
              <a:rPr lang="cs-CZ" sz="2400" dirty="0">
                <a:solidFill>
                  <a:schemeClr val="bg1"/>
                </a:solidFill>
                <a:latin typeface="Miriam Fixed" panose="020B0509050101010101" pitchFamily="49" charset="-79"/>
                <a:cs typeface="Miriam Fixed" panose="020B0509050101010101" pitchFamily="49" charset="-79"/>
              </a:rPr>
              <a:t>C linoryt</a:t>
            </a:r>
          </a:p>
          <a:p>
            <a:r>
              <a:rPr lang="cs-CZ" sz="2400" dirty="0">
                <a:solidFill>
                  <a:schemeClr val="bg1"/>
                </a:solidFill>
                <a:latin typeface="Miriam Fixed" panose="020B0509050101010101" pitchFamily="49" charset="-79"/>
                <a:cs typeface="Miriam Fixed" panose="020B0509050101010101" pitchFamily="49" charset="-79"/>
              </a:rPr>
              <a:t>D lept/akvatinta</a:t>
            </a:r>
          </a:p>
          <a:p>
            <a:r>
              <a:rPr lang="cs-CZ" sz="2400" dirty="0">
                <a:solidFill>
                  <a:schemeClr val="bg1"/>
                </a:solidFill>
                <a:latin typeface="Miriam Fixed" panose="020B0509050101010101" pitchFamily="49" charset="-79"/>
                <a:cs typeface="Miriam Fixed" panose="020B0509050101010101" pitchFamily="49" charset="-79"/>
              </a:rPr>
              <a:t>E dřevořez</a:t>
            </a:r>
          </a:p>
        </p:txBody>
      </p:sp>
    </p:spTree>
    <p:extLst>
      <p:ext uri="{BB962C8B-B14F-4D97-AF65-F5344CB8AC3E}">
        <p14:creationId xmlns:p14="http://schemas.microsoft.com/office/powerpoint/2010/main" val="187639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562" y="0"/>
            <a:ext cx="4240875" cy="6858000"/>
          </a:xfrm>
          <a:prstGeom prst="rect">
            <a:avLst/>
          </a:prstGeom>
        </p:spPr>
      </p:pic>
    </p:spTree>
    <p:extLst>
      <p:ext uri="{BB962C8B-B14F-4D97-AF65-F5344CB8AC3E}">
        <p14:creationId xmlns:p14="http://schemas.microsoft.com/office/powerpoint/2010/main" val="262340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610" y="0"/>
            <a:ext cx="4240875" cy="6858000"/>
          </a:xfrm>
          <a:prstGeom prst="rect">
            <a:avLst/>
          </a:prstGeom>
        </p:spPr>
      </p:pic>
      <p:sp>
        <p:nvSpPr>
          <p:cNvPr id="7" name="TextovéPole 6"/>
          <p:cNvSpPr txBox="1"/>
          <p:nvPr/>
        </p:nvSpPr>
        <p:spPr>
          <a:xfrm>
            <a:off x="323528" y="404664"/>
            <a:ext cx="2941831" cy="1200329"/>
          </a:xfrm>
          <a:prstGeom prst="rect">
            <a:avLst/>
          </a:prstGeom>
          <a:noFill/>
        </p:spPr>
        <p:txBody>
          <a:bodyPr wrap="none" rtlCol="0">
            <a:spAutoFit/>
          </a:bodyPr>
          <a:lstStyle/>
          <a:p>
            <a:r>
              <a:rPr lang="cs-CZ" dirty="0">
                <a:solidFill>
                  <a:schemeClr val="bg1"/>
                </a:solidFill>
                <a:latin typeface="Miriam Fixed" panose="020B0509050101010101" pitchFamily="49" charset="-79"/>
                <a:cs typeface="Miriam Fixed" panose="020B0509050101010101" pitchFamily="49" charset="-79"/>
              </a:rPr>
              <a:t>Jean-</a:t>
            </a:r>
            <a:r>
              <a:rPr lang="cs-CZ" dirty="0" err="1">
                <a:solidFill>
                  <a:schemeClr val="bg1"/>
                </a:solidFill>
                <a:latin typeface="Miriam Fixed" panose="020B0509050101010101" pitchFamily="49" charset="-79"/>
                <a:cs typeface="Miriam Fixed" panose="020B0509050101010101" pitchFamily="49" charset="-79"/>
              </a:rPr>
              <a:t>Etienne</a:t>
            </a:r>
            <a:r>
              <a:rPr lang="cs-CZ" dirty="0">
                <a:solidFill>
                  <a:schemeClr val="bg1"/>
                </a:solidFill>
                <a:latin typeface="Miriam Fixed" panose="020B0509050101010101" pitchFamily="49" charset="-79"/>
                <a:cs typeface="Miriam Fixed" panose="020B0509050101010101" pitchFamily="49" charset="-79"/>
              </a:rPr>
              <a:t> </a:t>
            </a:r>
            <a:r>
              <a:rPr lang="cs-CZ" dirty="0" err="1">
                <a:solidFill>
                  <a:schemeClr val="bg1"/>
                </a:solidFill>
                <a:latin typeface="Miriam Fixed" panose="020B0509050101010101" pitchFamily="49" charset="-79"/>
                <a:cs typeface="Miriam Fixed" panose="020B0509050101010101" pitchFamily="49" charset="-79"/>
              </a:rPr>
              <a:t>Liotard</a:t>
            </a:r>
            <a:endParaRPr lang="cs-CZ" dirty="0">
              <a:solidFill>
                <a:schemeClr val="bg1"/>
              </a:solidFill>
              <a:latin typeface="Miriam Fixed" panose="020B0509050101010101" pitchFamily="49" charset="-79"/>
              <a:cs typeface="Miriam Fixed" panose="020B0509050101010101" pitchFamily="49" charset="-79"/>
            </a:endParaRPr>
          </a:p>
          <a:p>
            <a:r>
              <a:rPr lang="cs-CZ" dirty="0">
                <a:solidFill>
                  <a:schemeClr val="bg1"/>
                </a:solidFill>
                <a:latin typeface="Miriam Fixed" panose="020B0509050101010101" pitchFamily="49" charset="-79"/>
                <a:cs typeface="Miriam Fixed" panose="020B0509050101010101" pitchFamily="49" charset="-79"/>
              </a:rPr>
              <a:t>Děvče s čokoládou</a:t>
            </a:r>
          </a:p>
          <a:p>
            <a:r>
              <a:rPr lang="cs-CZ" dirty="0">
                <a:solidFill>
                  <a:schemeClr val="bg1"/>
                </a:solidFill>
                <a:latin typeface="Miriam Fixed" panose="020B0509050101010101" pitchFamily="49" charset="-79"/>
                <a:cs typeface="Miriam Fixed" panose="020B0509050101010101" pitchFamily="49" charset="-79"/>
              </a:rPr>
              <a:t>(143-44)</a:t>
            </a:r>
          </a:p>
          <a:p>
            <a:r>
              <a:rPr lang="cs-CZ" dirty="0">
                <a:solidFill>
                  <a:schemeClr val="bg1"/>
                </a:solidFill>
                <a:latin typeface="Miriam Fixed" panose="020B0509050101010101" pitchFamily="49" charset="-79"/>
                <a:cs typeface="Miriam Fixed" panose="020B0509050101010101" pitchFamily="49" charset="-79"/>
              </a:rPr>
              <a:t>pastel</a:t>
            </a:r>
          </a:p>
        </p:txBody>
      </p:sp>
    </p:spTree>
    <p:extLst>
      <p:ext uri="{BB962C8B-B14F-4D97-AF65-F5344CB8AC3E}">
        <p14:creationId xmlns:p14="http://schemas.microsoft.com/office/powerpoint/2010/main" val="119854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3231654"/>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MALBY</a:t>
            </a:r>
          </a:p>
          <a:p>
            <a:r>
              <a:rPr lang="cs-CZ" sz="2000" b="1" dirty="0">
                <a:solidFill>
                  <a:schemeClr val="bg1"/>
                </a:solidFill>
                <a:latin typeface="Miriam Fixed" panose="020B0509050101010101" pitchFamily="49" charset="-79"/>
                <a:cs typeface="Miriam Fixed" panose="020B0509050101010101" pitchFamily="49" charset="-79"/>
              </a:rPr>
              <a:t>PASTEL</a:t>
            </a:r>
          </a:p>
          <a:p>
            <a:r>
              <a:rPr lang="cs-CZ" sz="2000" b="1" dirty="0">
                <a:solidFill>
                  <a:schemeClr val="bg1"/>
                </a:solidFill>
                <a:latin typeface="Miriam Fixed" panose="020B0509050101010101" pitchFamily="49" charset="-79"/>
                <a:cs typeface="Miriam Fixed" panose="020B0509050101010101" pitchFamily="49" charset="-79"/>
              </a:rPr>
              <a:t>AKVAREL</a:t>
            </a:r>
          </a:p>
          <a:p>
            <a:r>
              <a:rPr lang="cs-CZ" sz="2000" b="1" dirty="0">
                <a:solidFill>
                  <a:schemeClr val="bg1"/>
                </a:solidFill>
                <a:latin typeface="Miriam Fixed" panose="020B0509050101010101" pitchFamily="49" charset="-79"/>
                <a:cs typeface="Miriam Fixed" panose="020B0509050101010101" pitchFamily="49" charset="-79"/>
              </a:rPr>
              <a:t>KVAŠ</a:t>
            </a:r>
          </a:p>
          <a:p>
            <a:r>
              <a:rPr lang="cs-CZ" sz="2000" b="1" dirty="0">
                <a:solidFill>
                  <a:schemeClr val="bg1"/>
                </a:solidFill>
                <a:latin typeface="Miriam Fixed" panose="020B0509050101010101" pitchFamily="49" charset="-79"/>
                <a:cs typeface="Miriam Fixed" panose="020B0509050101010101" pitchFamily="49" charset="-79"/>
              </a:rPr>
              <a:t>TEMPERA</a:t>
            </a:r>
          </a:p>
          <a:p>
            <a:r>
              <a:rPr lang="cs-CZ" sz="2000" b="1" dirty="0">
                <a:solidFill>
                  <a:schemeClr val="bg1"/>
                </a:solidFill>
                <a:latin typeface="Miriam Fixed" panose="020B0509050101010101" pitchFamily="49" charset="-79"/>
                <a:cs typeface="Miriam Fixed" panose="020B0509050101010101" pitchFamily="49" charset="-79"/>
              </a:rPr>
              <a:t>OLEJOMALBA</a:t>
            </a:r>
          </a:p>
          <a:p>
            <a:r>
              <a:rPr lang="cs-CZ" sz="2000" b="1" dirty="0">
                <a:solidFill>
                  <a:schemeClr val="bg1"/>
                </a:solidFill>
                <a:latin typeface="Miriam Fixed" panose="020B0509050101010101" pitchFamily="49" charset="-79"/>
                <a:cs typeface="Miriam Fixed" panose="020B0509050101010101" pitchFamily="49" charset="-79"/>
              </a:rPr>
              <a:t>ENKAUSTIKA</a:t>
            </a:r>
          </a:p>
          <a:p>
            <a:r>
              <a:rPr lang="cs-CZ" sz="2000" b="1" dirty="0">
                <a:solidFill>
                  <a:schemeClr val="bg1"/>
                </a:solidFill>
                <a:latin typeface="Miriam Fixed" panose="020B0509050101010101" pitchFamily="49" charset="-79"/>
                <a:cs typeface="Miriam Fixed" panose="020B0509050101010101" pitchFamily="49" charset="-79"/>
              </a:rPr>
              <a:t>FRESKA</a:t>
            </a:r>
          </a:p>
          <a:p>
            <a:r>
              <a:rPr lang="cs-CZ" sz="2000" b="1" dirty="0">
                <a:solidFill>
                  <a:schemeClr val="bg1"/>
                </a:solidFill>
                <a:latin typeface="Miriam Fixed" panose="020B0509050101010101" pitchFamily="49" charset="-79"/>
                <a:cs typeface="Miriam Fixed" panose="020B0509050101010101" pitchFamily="49" charset="-79"/>
              </a:rPr>
              <a:t>SGRAFITO</a:t>
            </a:r>
          </a:p>
          <a:p>
            <a:endParaRPr lang="cs-CZ" sz="2400" b="1" dirty="0">
              <a:solidFill>
                <a:srgbClr val="FF5050"/>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393413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1692771"/>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TECHNIKY MALBY</a:t>
            </a:r>
          </a:p>
          <a:p>
            <a:r>
              <a:rPr lang="cs-CZ" sz="2000" dirty="0">
                <a:latin typeface="Miriam Fixed" panose="020B0509050101010101" pitchFamily="49" charset="-79"/>
                <a:cs typeface="Miriam Fixed" panose="020B0509050101010101" pitchFamily="49" charset="-79"/>
                <a:hlinkClick r:id="rId3"/>
              </a:rPr>
              <a:t>http://is.muni.cz/el/1441/podzim2008/VV_TECH/um/kurz/za_technologii.html</a:t>
            </a:r>
            <a:br>
              <a:rPr lang="cs-CZ" sz="2000" dirty="0">
                <a:latin typeface="Miriam Fixed" panose="020B0509050101010101" pitchFamily="49" charset="-79"/>
                <a:cs typeface="Miriam Fixed" panose="020B0509050101010101" pitchFamily="49" charset="-79"/>
              </a:rPr>
            </a:br>
            <a:r>
              <a:rPr lang="cs-CZ" sz="2000" dirty="0">
                <a:solidFill>
                  <a:schemeClr val="bg1"/>
                </a:solidFill>
                <a:latin typeface="Miriam Fixed" panose="020B0509050101010101" pitchFamily="49" charset="-79"/>
                <a:cs typeface="Miriam Fixed" panose="020B0509050101010101" pitchFamily="49" charset="-79"/>
              </a:rPr>
              <a:t>heslo: sfumato11</a:t>
            </a:r>
            <a:endParaRPr lang="cs-CZ" sz="2000" b="1" dirty="0">
              <a:solidFill>
                <a:schemeClr val="bg1"/>
              </a:solidFill>
              <a:latin typeface="Miriam Fixed" panose="020B0509050101010101" pitchFamily="49" charset="-79"/>
              <a:cs typeface="Miriam Fixed" panose="020B0509050101010101" pitchFamily="49" charset="-79"/>
            </a:endParaRPr>
          </a:p>
          <a:p>
            <a:endParaRPr lang="cs-CZ" sz="2400" b="1" dirty="0">
              <a:solidFill>
                <a:srgbClr val="FF5050"/>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93802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beton-tapete-1_0.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323528" y="692696"/>
            <a:ext cx="8820472" cy="646331"/>
          </a:xfrm>
          <a:prstGeom prst="rect">
            <a:avLst/>
          </a:prstGeom>
          <a:noFill/>
        </p:spPr>
        <p:txBody>
          <a:bodyPr wrap="square" rtlCol="0">
            <a:spAutoFit/>
          </a:bodyPr>
          <a:lstStyle/>
          <a:p>
            <a:endParaRPr lang="cs-CZ" dirty="0">
              <a:solidFill>
                <a:schemeClr val="bg1"/>
              </a:solidFill>
            </a:endParaRPr>
          </a:p>
          <a:p>
            <a:endParaRPr lang="cs-CZ" dirty="0">
              <a:solidFill>
                <a:schemeClr val="bg1"/>
              </a:solidFill>
            </a:endParaRPr>
          </a:p>
        </p:txBody>
      </p:sp>
      <p:sp>
        <p:nvSpPr>
          <p:cNvPr id="5" name="TextovéPole 4"/>
          <p:cNvSpPr txBox="1"/>
          <p:nvPr/>
        </p:nvSpPr>
        <p:spPr>
          <a:xfrm>
            <a:off x="323528" y="476672"/>
            <a:ext cx="8496944" cy="1384995"/>
          </a:xfrm>
          <a:prstGeom prst="rect">
            <a:avLst/>
          </a:prstGeom>
          <a:noFill/>
        </p:spPr>
        <p:txBody>
          <a:bodyPr wrap="square" rtlCol="0">
            <a:spAutoFit/>
          </a:bodyPr>
          <a:lstStyle/>
          <a:p>
            <a:r>
              <a:rPr lang="cs-CZ" sz="2000" b="1" dirty="0">
                <a:solidFill>
                  <a:srgbClr val="FF5050"/>
                </a:solidFill>
                <a:latin typeface="Miriam Fixed" panose="020B0509050101010101" pitchFamily="49" charset="-79"/>
                <a:cs typeface="Miriam Fixed" panose="020B0509050101010101" pitchFamily="49" charset="-79"/>
              </a:rPr>
              <a:t>SPECIFIKA MALBY</a:t>
            </a:r>
          </a:p>
          <a:p>
            <a:r>
              <a:rPr lang="cs-CZ" sz="2400" b="1" dirty="0">
                <a:solidFill>
                  <a:srgbClr val="FF5050"/>
                </a:solidFill>
                <a:latin typeface="Miriam Fixed" panose="020B0509050101010101" pitchFamily="49" charset="-79"/>
                <a:cs typeface="Miriam Fixed" panose="020B0509050101010101" pitchFamily="49" charset="-79"/>
              </a:rPr>
              <a:t>Popis</a:t>
            </a:r>
          </a:p>
          <a:p>
            <a:r>
              <a:rPr lang="cs-CZ" sz="2000" b="1" dirty="0">
                <a:solidFill>
                  <a:schemeClr val="bg1"/>
                </a:solidFill>
                <a:latin typeface="Miriam Fixed" panose="020B0509050101010101" pitchFamily="49" charset="-79"/>
                <a:cs typeface="Miriam Fixed" panose="020B0509050101010101" pitchFamily="49" charset="-79"/>
              </a:rPr>
              <a:t>https://khanovaskola.cz/video/13/103/399-dovednost-popisovat</a:t>
            </a:r>
          </a:p>
        </p:txBody>
      </p:sp>
    </p:spTree>
    <p:extLst>
      <p:ext uri="{BB962C8B-B14F-4D97-AF65-F5344CB8AC3E}">
        <p14:creationId xmlns:p14="http://schemas.microsoft.com/office/powerpoint/2010/main" val="372654188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1679</Words>
  <Application>Microsoft Office PowerPoint</Application>
  <PresentationFormat>Předvádění na obrazovce (4:3)</PresentationFormat>
  <Paragraphs>218</Paragraphs>
  <Slides>43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43</vt:i4>
      </vt:variant>
    </vt:vector>
  </HeadingPairs>
  <TitlesOfParts>
    <vt:vector size="47" baseType="lpstr">
      <vt:lpstr>Arial</vt:lpstr>
      <vt:lpstr>Calibri</vt:lpstr>
      <vt:lpstr>Miriam Fixed</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Romaine</dc:creator>
  <cp:lastModifiedBy>Romaine</cp:lastModifiedBy>
  <cp:revision>62</cp:revision>
  <dcterms:created xsi:type="dcterms:W3CDTF">2015-09-21T19:34:54Z</dcterms:created>
  <dcterms:modified xsi:type="dcterms:W3CDTF">2018-03-13T07:22:00Z</dcterms:modified>
</cp:coreProperties>
</file>