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320" r:id="rId3"/>
    <p:sldId id="301" r:id="rId4"/>
    <p:sldId id="297" r:id="rId5"/>
    <p:sldId id="303" r:id="rId6"/>
    <p:sldId id="309" r:id="rId7"/>
    <p:sldId id="310" r:id="rId8"/>
    <p:sldId id="311" r:id="rId9"/>
    <p:sldId id="312" r:id="rId10"/>
    <p:sldId id="302" r:id="rId11"/>
    <p:sldId id="313" r:id="rId12"/>
    <p:sldId id="314" r:id="rId13"/>
    <p:sldId id="315" r:id="rId14"/>
    <p:sldId id="317" r:id="rId15"/>
    <p:sldId id="318" r:id="rId16"/>
    <p:sldId id="319" r:id="rId17"/>
    <p:sldId id="321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FF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72" d="100"/>
          <a:sy n="72" d="100"/>
        </p:scale>
        <p:origin x="15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16.04.2020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9553" y="54868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505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8. Formy akčního umění, body art, konceptuální umění a umění instalace jako zdroj vlastní výtvarné akce.</a:t>
            </a:r>
          </a:p>
        </p:txBody>
      </p:sp>
    </p:spTree>
    <p:extLst>
      <p:ext uri="{BB962C8B-B14F-4D97-AF65-F5344CB8AC3E}">
        <p14:creationId xmlns:p14="http://schemas.microsoft.com/office/powerpoint/2010/main" val="643014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620688"/>
            <a:ext cx="3871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FF505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Yves Klein </a:t>
            </a:r>
          </a:p>
          <a:p>
            <a:r>
              <a:rPr lang="cs-CZ" sz="2400" dirty="0">
                <a:solidFill>
                  <a:srgbClr val="FF505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Antropometrie (1960)</a:t>
            </a:r>
          </a:p>
        </p:txBody>
      </p:sp>
      <p:pic>
        <p:nvPicPr>
          <p:cNvPr id="6" name="Picture 2" descr="http://farm4.static.flickr.com/3278/2765750607_5d22f680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57375"/>
            <a:ext cx="7500938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521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9553" y="548680"/>
            <a:ext cx="842493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505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Happening</a:t>
            </a:r>
          </a:p>
          <a:p>
            <a:endParaRPr lang="cs-CZ" sz="2400" dirty="0">
              <a:solidFill>
                <a:srgbClr val="FF505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Happening označuje způsob uměleckého výrazu, který se formuje náhodným rozvíjením děje formou inscenované události za účasti umělce i diváků – účastníků happeningu. Za první případ realizace happeningu a použití tohoto názvu bývá označováno Allanem </a:t>
            </a:r>
            <a:r>
              <a:rPr 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Kaprowem</a:t>
            </a: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 inscenované představení nazvané 18 </a:t>
            </a:r>
            <a:r>
              <a:rPr 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Happenings</a:t>
            </a: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 in 6 </a:t>
            </a:r>
            <a:r>
              <a:rPr 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Parts</a:t>
            </a: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 v New Yorské </a:t>
            </a:r>
            <a:r>
              <a:rPr 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Reuben</a:t>
            </a: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Gallery</a:t>
            </a: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 v roce 1959, ačkoliv již od roku 1952 se konaly představení odpovídající tomuto názvu na Black </a:t>
            </a:r>
            <a:r>
              <a:rPr 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Mountain</a:t>
            </a: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College</a:t>
            </a: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 za účasti Johna </a:t>
            </a:r>
            <a:r>
              <a:rPr 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Cage</a:t>
            </a: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, </a:t>
            </a:r>
            <a:r>
              <a:rPr 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Kaprowa</a:t>
            </a: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, </a:t>
            </a:r>
            <a:r>
              <a:rPr 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Rauschenberga</a:t>
            </a: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, Tudora a </a:t>
            </a:r>
            <a:r>
              <a:rPr 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Cunninghama</a:t>
            </a: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. K dalším umělcům pracujícím s happeningem patří </a:t>
            </a:r>
            <a:r>
              <a:rPr 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Carolee</a:t>
            </a: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Schneemann</a:t>
            </a: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, </a:t>
            </a:r>
            <a:r>
              <a:rPr 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Red</a:t>
            </a: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Grooms</a:t>
            </a: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, Robert </a:t>
            </a:r>
            <a:r>
              <a:rPr 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Whitman</a:t>
            </a: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, Jim Dine, </a:t>
            </a:r>
            <a:r>
              <a:rPr 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Claes</a:t>
            </a: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 Oldenburg a Robert </a:t>
            </a:r>
            <a:r>
              <a:rPr 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Rauschenberg</a:t>
            </a: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. </a:t>
            </a:r>
          </a:p>
          <a:p>
            <a:endParaRPr lang="cs-CZ" sz="2400" dirty="0">
              <a:solidFill>
                <a:srgbClr val="FF505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endParaRPr lang="cs-CZ" sz="2400" dirty="0">
              <a:solidFill>
                <a:srgbClr val="FF505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endParaRPr lang="cs-CZ" sz="2400" dirty="0">
              <a:solidFill>
                <a:srgbClr val="FF505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endParaRPr lang="cs-CZ" sz="2400" dirty="0">
              <a:solidFill>
                <a:srgbClr val="FF505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5557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8230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9553" y="548680"/>
            <a:ext cx="8424936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505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Happening</a:t>
            </a:r>
          </a:p>
          <a:p>
            <a:endParaRPr lang="cs-CZ" sz="2400" dirty="0">
              <a:solidFill>
                <a:srgbClr val="FF505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cs-CZ" alt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Kaprow definoval happening jako: „Soubor událostí předváděných nebo vnímaných po určitou dobu a na více místech….“ Happening byl výrazem dobové snahy o překonání estetické distance a pokusem o nezprostředkovanou komunikaci idejí. Při účasti v happeningu nebyl člověk jen příjemcem sdělovaných obsahů, ale byl přiveden k vědomí vlastní existence. V USA je produkce happeningů ohraničena 60. lety 20. století. V Čechách se happening praktikoval jednak od 1963 (Milan Knížák, Zorka Ságlová, Olaf </a:t>
            </a:r>
            <a:r>
              <a:rPr lang="cs-CZ" alt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Hanel</a:t>
            </a:r>
            <a:r>
              <a:rPr lang="cs-CZ" alt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) a pak znovu v 70. letech (Petr Štembera, Karel Miller, Jan Mlčoch, Jiří Kovanda a další). (Zdroj, citováno dne 26. 11. 2012: http://www.artlist.cz/?id=107)</a:t>
            </a:r>
          </a:p>
          <a:p>
            <a:endParaRPr lang="cs-CZ" sz="2400" dirty="0">
              <a:solidFill>
                <a:srgbClr val="FF505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endParaRPr lang="cs-CZ" sz="2400" dirty="0">
              <a:solidFill>
                <a:srgbClr val="FF505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endParaRPr lang="cs-CZ" sz="2400" dirty="0">
              <a:solidFill>
                <a:srgbClr val="FF505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endParaRPr lang="cs-CZ" sz="2400" dirty="0">
              <a:solidFill>
                <a:srgbClr val="FF505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endParaRPr lang="cs-CZ" sz="2400" dirty="0">
              <a:solidFill>
                <a:srgbClr val="FF505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endParaRPr lang="cs-CZ" sz="2400" dirty="0">
              <a:solidFill>
                <a:srgbClr val="FF505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5557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247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5575" y="-17438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9553" y="548680"/>
            <a:ext cx="842493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505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Jiří Kovanda – líbání přes sklo</a:t>
            </a:r>
          </a:p>
          <a:p>
            <a:endParaRPr lang="cs-CZ" sz="2400" dirty="0">
              <a:solidFill>
                <a:srgbClr val="FF505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https://www.youtube.com/watch?v=WsapiuF7WXk</a:t>
            </a:r>
          </a:p>
          <a:p>
            <a:endParaRPr lang="cs-CZ" sz="2400" dirty="0">
              <a:solidFill>
                <a:srgbClr val="FF505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endParaRPr lang="cs-CZ" sz="2400" dirty="0">
              <a:solidFill>
                <a:srgbClr val="FF505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endParaRPr lang="cs-CZ" sz="2400" dirty="0">
              <a:solidFill>
                <a:srgbClr val="FF505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endParaRPr lang="cs-CZ" sz="2400" dirty="0">
              <a:solidFill>
                <a:srgbClr val="FF505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endParaRPr lang="cs-CZ" sz="2400" dirty="0">
              <a:solidFill>
                <a:srgbClr val="FF505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endParaRPr lang="cs-CZ" sz="2400" dirty="0">
              <a:solidFill>
                <a:srgbClr val="FF505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5557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3074" name="Picture 2" descr="http://cdn.c.photoshelter.com/img-get2/I0000OQ6f_Kyey8k/fit=1000x750/Liverpool-Biennial-2012-MG-36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67181"/>
            <a:ext cx="455295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543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272026"/>
            <a:ext cx="8424936" cy="631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54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9553" y="548680"/>
            <a:ext cx="842493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505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Umění instalace</a:t>
            </a:r>
          </a:p>
          <a:p>
            <a:endParaRPr lang="cs-CZ" sz="2400" dirty="0">
              <a:solidFill>
                <a:srgbClr val="FF505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Od 70. let označuje termín instalace takový způsob umělecké tvorby, který využívá různé sochařské materiály a jiná média k vytváření a přetváření prostoru. Prostředky využívané v instalacích mohou být de facto libovolné, od klasických materiálů až k novým médiím, internetu, projekcím, videu a zvuku. Instalace nemusí nutně vznikat v galerijním prostoru a často jsou záměrně nepřenosné, případně jsou určeny pro konkrétní prostory a mohou plně fungovat pouze v místě, pro které byly vytvořeny. </a:t>
            </a:r>
          </a:p>
          <a:p>
            <a:endParaRPr lang="cs-CZ" sz="20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18796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9553" y="548680"/>
            <a:ext cx="424847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505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Umění instalace</a:t>
            </a:r>
          </a:p>
          <a:p>
            <a:endParaRPr lang="cs-CZ" sz="20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Za moderního předchůdce instalací můžeme považovat dadaistické skrumáže objektů, z nichž největšího věhlasu i rozměrů dosáhla patrně tzv. </a:t>
            </a:r>
            <a:r>
              <a:rPr 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Merzbau</a:t>
            </a: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 Kurta </a:t>
            </a:r>
            <a:r>
              <a:rPr 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Schwitterse</a:t>
            </a: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, zničená během 2. světové války. </a:t>
            </a:r>
          </a:p>
        </p:txBody>
      </p:sp>
      <p:pic>
        <p:nvPicPr>
          <p:cNvPr id="6146" name="Picture 2" descr="https://upload.wikimedia.org/wikipedia/en/thumb/1/1b/Merzbau.jpg/220px-Merzba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09" y="535157"/>
            <a:ext cx="3515795" cy="463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96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9553" y="548680"/>
            <a:ext cx="842493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505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Způsoby zprostředkování umění akce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výstava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videa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samotnou výtvarnou akcí studentů</a:t>
            </a:r>
          </a:p>
          <a:p>
            <a:r>
              <a:rPr lang="cs-CZ" sz="24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(otisky libovolné části těla modrou barvou, nápisy na žlutou lepící pásku implementované do školní budovy, instalace z odpadového materiálu z toho, co studenti najdou v batozích, taškách…..)……… tady mě opravdu mrzí, že se nevidíme, dělám v této hodině různé výtvarné/umělecké/tvořivé aktivity.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FF505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FF505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endParaRPr lang="cs-CZ" sz="2400" dirty="0">
              <a:solidFill>
                <a:srgbClr val="FF505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endParaRPr lang="cs-CZ" sz="20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7445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9553" y="548680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505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Úkol: doplňte tabulku</a:t>
            </a:r>
          </a:p>
          <a:p>
            <a:r>
              <a:rPr lang="cs-CZ" sz="2400" dirty="0">
                <a:solidFill>
                  <a:srgbClr val="FF505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um. směr    	představitel	konkrétní dílo </a:t>
            </a:r>
          </a:p>
          <a:p>
            <a:r>
              <a:rPr lang="cs-CZ" sz="24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akční umění</a:t>
            </a:r>
          </a:p>
          <a:p>
            <a:r>
              <a:rPr lang="cs-CZ" sz="24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performance</a:t>
            </a:r>
          </a:p>
          <a:p>
            <a:r>
              <a:rPr lang="cs-CZ" sz="24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happening</a:t>
            </a:r>
          </a:p>
          <a:p>
            <a:r>
              <a:rPr lang="cs-CZ" sz="24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event</a:t>
            </a:r>
            <a:endParaRPr lang="cs-CZ" sz="24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cs-CZ" sz="24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body art</a:t>
            </a:r>
          </a:p>
          <a:p>
            <a:r>
              <a:rPr lang="cs-CZ" sz="24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konceptuální umění</a:t>
            </a:r>
          </a:p>
          <a:p>
            <a:r>
              <a:rPr lang="cs-CZ" sz="24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umění instalace</a:t>
            </a:r>
          </a:p>
        </p:txBody>
      </p:sp>
    </p:spTree>
    <p:extLst>
      <p:ext uri="{BB962C8B-B14F-4D97-AF65-F5344CB8AC3E}">
        <p14:creationId xmlns:p14="http://schemas.microsoft.com/office/powerpoint/2010/main" val="1100252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9553" y="548680"/>
            <a:ext cx="842493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505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konceptuální umění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Název poprvé použil v roce 1961 umělec Henry </a:t>
            </a:r>
            <a:r>
              <a:rPr lang="cs-CZ" altLang="cs-CZ" sz="24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Flynt</a:t>
            </a:r>
            <a:r>
              <a:rPr lang="cs-CZ" altLang="cs-CZ" sz="24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 v jednom ze svých článků publikovaných </a:t>
            </a:r>
            <a:r>
              <a:rPr lang="cs-CZ" altLang="cs-CZ" sz="24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Fluxusem</a:t>
            </a:r>
            <a:r>
              <a:rPr lang="cs-CZ" altLang="cs-CZ" sz="24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Skuteční dílo se sestává z myšlenek či konceptů – objekty, instalace či akce slouží pouze k prezentování myšlenek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Konceptuální umění se zcela vzdává fyzického objektu a k předávání myšlenek užívá ústní či psané zprávy.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návaznost na Marcela </a:t>
            </a:r>
            <a:r>
              <a:rPr lang="cs-CZ" altLang="cs-CZ" sz="24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Duchampa</a:t>
            </a:r>
            <a:endParaRPr lang="cs-CZ" altLang="cs-CZ" sz="24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Myšlenky konceptuálního umění poprvé ve svých pětatřiceti Větách o konceptuálním umění formuloval americký umělec Sol </a:t>
            </a:r>
            <a:r>
              <a:rPr lang="cs-CZ" altLang="cs-CZ" sz="24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LeWitt</a:t>
            </a:r>
            <a:r>
              <a:rPr lang="cs-CZ" altLang="cs-CZ" sz="24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konceptualismus namířen proti pop-artu - snaha zase zavést do umění myšlenku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4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endParaRPr lang="cs-CZ" sz="2400" dirty="0">
              <a:solidFill>
                <a:srgbClr val="FF505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07827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27584" y="404664"/>
            <a:ext cx="3496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FF505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Jiří </a:t>
            </a:r>
            <a:r>
              <a:rPr lang="cs-CZ" sz="2400" dirty="0" err="1">
                <a:solidFill>
                  <a:srgbClr val="FF505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Valoch</a:t>
            </a:r>
            <a:r>
              <a:rPr lang="cs-CZ" sz="2400" dirty="0">
                <a:solidFill>
                  <a:srgbClr val="FF505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 (*1946)</a:t>
            </a:r>
          </a:p>
        </p:txBody>
      </p:sp>
      <p:pic>
        <p:nvPicPr>
          <p:cNvPr id="5" name="Picture 2" descr="http://217.115.252.254:1572/Dokumenty%20pro%20studenty/Dvo%C5%99%C3%A1k%20Martin/5.%20Doba%20modern%C3%AD/3.%20Um%C4%9Bn%C3%AD%202.%20pol.%2020.%20stolet%C3%AD/18.%20Konceptu%C3%A1ln%C3%AD%20um%C4%9Bn%C3%AD/Ji%C5%99%C3%AD%20Valoch-%20%C4%8Cty%C5%99i%20slova%20na%20podlaze,%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26652"/>
            <a:ext cx="5491162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53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27584" y="404664"/>
            <a:ext cx="3496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FF505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Jiří </a:t>
            </a:r>
            <a:r>
              <a:rPr lang="cs-CZ" sz="2400" dirty="0" err="1">
                <a:solidFill>
                  <a:srgbClr val="FF505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Valoch</a:t>
            </a:r>
            <a:r>
              <a:rPr lang="cs-CZ" sz="2400" dirty="0">
                <a:solidFill>
                  <a:srgbClr val="FF505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 (*1946)</a:t>
            </a:r>
          </a:p>
        </p:txBody>
      </p:sp>
      <p:pic>
        <p:nvPicPr>
          <p:cNvPr id="1026" name="Picture 2" descr="https://www.zlin.eu/foto/clanky/5163/gahuruv-prospekt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28072"/>
            <a:ext cx="5345038" cy="355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208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9553" y="548680"/>
            <a:ext cx="842493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505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akční umění</a:t>
            </a:r>
          </a:p>
          <a:p>
            <a:endParaRPr lang="cs-CZ" sz="2400" dirty="0">
              <a:solidFill>
                <a:srgbClr val="FF505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cs-CZ" alt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Anglický pojem „</a:t>
            </a:r>
            <a:r>
              <a:rPr lang="cs-CZ" alt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action</a:t>
            </a:r>
            <a:r>
              <a:rPr lang="cs-CZ" alt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“, „</a:t>
            </a:r>
            <a:r>
              <a:rPr lang="cs-CZ" alt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actionism</a:t>
            </a:r>
            <a:r>
              <a:rPr lang="cs-CZ" alt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“ obvykle popisuje rané projevy překračování statického působení obrazu, ke kterým docházelo od 50. let. Klíčovou roli ve vývoji akčního umění sehrála v té době gestická malba, tzv. </a:t>
            </a:r>
            <a:r>
              <a:rPr lang="cs-CZ" alt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action</a:t>
            </a:r>
            <a:r>
              <a:rPr lang="cs-CZ" alt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 </a:t>
            </a:r>
            <a:r>
              <a:rPr lang="cs-CZ" alt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painting</a:t>
            </a:r>
            <a:r>
              <a:rPr lang="cs-CZ" alt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 abstraktních expresionistů (Jackson </a:t>
            </a:r>
            <a:r>
              <a:rPr lang="cs-CZ" alt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Pollock</a:t>
            </a:r>
            <a:r>
              <a:rPr lang="cs-CZ" alt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, Hans </a:t>
            </a:r>
            <a:r>
              <a:rPr lang="cs-CZ" alt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Hartung</a:t>
            </a:r>
            <a:r>
              <a:rPr lang="cs-CZ" alt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, </a:t>
            </a:r>
            <a:r>
              <a:rPr lang="cs-CZ" alt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Elsworth</a:t>
            </a:r>
            <a:r>
              <a:rPr lang="cs-CZ" alt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 </a:t>
            </a:r>
            <a:r>
              <a:rPr lang="cs-CZ" alt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Kelly</a:t>
            </a:r>
            <a:r>
              <a:rPr lang="cs-CZ" alt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), stejně jako malba pomocí živých štětců tzv. antropometrie Yvese Kleina, nebo malířské a materiálové akce vídeňských </a:t>
            </a:r>
            <a:r>
              <a:rPr lang="cs-CZ" alt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akcionistů</a:t>
            </a:r>
            <a:r>
              <a:rPr lang="cs-CZ" alt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 (Otto </a:t>
            </a:r>
            <a:r>
              <a:rPr lang="cs-CZ" alt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Mühl</a:t>
            </a:r>
            <a:r>
              <a:rPr lang="cs-CZ" alt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, Herman </a:t>
            </a:r>
            <a:r>
              <a:rPr lang="cs-CZ" alt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Nitsch</a:t>
            </a:r>
            <a:r>
              <a:rPr lang="cs-CZ" alt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). V tomto smyslu označuje pojem akční umění spíše předchůdce happeningů, performancí, body </a:t>
            </a:r>
            <a:r>
              <a:rPr lang="cs-CZ" alt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artu</a:t>
            </a:r>
            <a:r>
              <a:rPr lang="cs-CZ" alt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 rozšiřující prostředky a postupy malby. </a:t>
            </a:r>
            <a:br>
              <a:rPr lang="cs-CZ" altLang="cs-CZ" sz="2000" dirty="0"/>
            </a:br>
            <a:endParaRPr lang="cs-CZ" altLang="cs-CZ" sz="2000" dirty="0"/>
          </a:p>
          <a:p>
            <a:endParaRPr lang="cs-CZ" sz="2400" dirty="0">
              <a:solidFill>
                <a:srgbClr val="FF505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5557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3285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9553" y="548680"/>
            <a:ext cx="842493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505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akční umění</a:t>
            </a:r>
          </a:p>
          <a:p>
            <a:endParaRPr lang="cs-CZ" sz="2400" dirty="0">
              <a:solidFill>
                <a:srgbClr val="FF505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cs-CZ" alt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Oproti tomu je v českém prostředí termín „akční umění“ často používán jako střešní pojem zahrnující všechny umělecké projevy, které zdůrazňují akci, tedy kladou důraz na svůj časoprostorový a vtělený rozměr. Takto byl definován i v souvislosti s výstavou Umění akce připravenou Vlastou Čihákovou </a:t>
            </a:r>
            <a:r>
              <a:rPr lang="cs-CZ" alt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Noshiro</a:t>
            </a:r>
            <a:r>
              <a:rPr lang="cs-CZ" alt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 v Mánesu v září 1992. V této koncepci se akční umění dělí do tří kategorii: performance, </a:t>
            </a:r>
            <a:r>
              <a:rPr lang="cs-CZ" alt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event</a:t>
            </a:r>
            <a:r>
              <a:rPr lang="cs-CZ" alt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 a happening. (Zdroj, citováno dne 26.11.2012: http://www.artlist.cz/?id=160)</a:t>
            </a:r>
          </a:p>
          <a:p>
            <a:endParaRPr lang="cs-CZ" sz="2400" dirty="0">
              <a:solidFill>
                <a:srgbClr val="FF505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5557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6246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9553" y="548680"/>
            <a:ext cx="842493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505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akční umění</a:t>
            </a:r>
          </a:p>
          <a:p>
            <a:endParaRPr lang="cs-CZ" sz="2400" dirty="0">
              <a:solidFill>
                <a:srgbClr val="FF505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cs-CZ" alt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Akční umění zahrnuje ty umělecké projevy, které nejsou statické, jejich jádrem je akce a vyjadřují se nejen v prostoru, ale také v čase.</a:t>
            </a:r>
          </a:p>
          <a:p>
            <a:r>
              <a:rPr lang="cs-CZ" alt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Důraz je kladen na myšlenku, na koncept díla.</a:t>
            </a:r>
          </a:p>
          <a:p>
            <a:r>
              <a:rPr lang="cs-CZ" alt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Cílem není vytvoření uměleckého „produktu“, ale jedinečný a neopakovatelný prožitek autora i účastníků.</a:t>
            </a:r>
          </a:p>
          <a:p>
            <a:r>
              <a:rPr lang="cs-CZ" alt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Jsou pro něj typické přesahy do jiných uměleckých žánrů: do tance, divadla, hudby, poezie.</a:t>
            </a:r>
          </a:p>
          <a:p>
            <a:endParaRPr lang="cs-CZ" sz="2400" dirty="0">
              <a:solidFill>
                <a:srgbClr val="FF505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5557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255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9553" y="548680"/>
            <a:ext cx="842493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505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Performance</a:t>
            </a:r>
          </a:p>
          <a:p>
            <a:endParaRPr lang="cs-CZ" sz="2400" dirty="0">
              <a:solidFill>
                <a:srgbClr val="FF505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„V širším a retrospektivním smyslu se pojmu užívá pro všechny formy uměleckého sdělení, které od počátku 60. let užívají jako výrazový nástroj živého předvádění před diváky nebo za účasti diváků.</a:t>
            </a:r>
            <a:b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</a:b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V užším smyslu se performance odlišuje od vývojově starší výrazové formy, kterou je happening tím, že diváci tu nejsou nutně aktéry děje. Tím performance reflektuje názor 70. a dalších let, kdy všechny formy „divadelní rampy“ oddělující diváky od herců či „obrazového rámu“ už nejsou pociťovány jako zásadní překážka plné realizace uměleckého sdělení, jak tomu bylo v letech 60. </a:t>
            </a:r>
            <a:b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</a:b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Od divadelního představení se výtvarná performance liší tím, že zůstává vždy fragmentem příběhu v tom smyslu, že jako každé výtvarné dílo, je pouze podnětem pro konečnou realizaci díla v mysli diváka.“  (Zdroj, citováno dne 26.11.2012: http://www.artlist.cz/?id=158</a:t>
            </a:r>
          </a:p>
          <a:p>
            <a:endParaRPr lang="cs-CZ" sz="2400" dirty="0">
              <a:solidFill>
                <a:srgbClr val="FF505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endParaRPr lang="cs-CZ" sz="2400" dirty="0">
              <a:solidFill>
                <a:srgbClr val="FF505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5557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076933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1017</Words>
  <Application>Microsoft Office PowerPoint</Application>
  <PresentationFormat>Předvádění na obrazovce (4:3)</PresentationFormat>
  <Paragraphs>68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Miriam Fixed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Romaine</dc:creator>
  <cp:lastModifiedBy>Romy</cp:lastModifiedBy>
  <cp:revision>111</cp:revision>
  <dcterms:created xsi:type="dcterms:W3CDTF">2015-09-21T19:34:54Z</dcterms:created>
  <dcterms:modified xsi:type="dcterms:W3CDTF">2020-04-16T08:44:05Z</dcterms:modified>
</cp:coreProperties>
</file>