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327" r:id="rId3"/>
    <p:sldId id="328" r:id="rId4"/>
    <p:sldId id="290" r:id="rId5"/>
    <p:sldId id="292" r:id="rId6"/>
    <p:sldId id="320" r:id="rId7"/>
    <p:sldId id="321" r:id="rId8"/>
    <p:sldId id="307" r:id="rId9"/>
    <p:sldId id="323" r:id="rId10"/>
    <p:sldId id="310" r:id="rId11"/>
    <p:sldId id="311" r:id="rId12"/>
    <p:sldId id="324" r:id="rId13"/>
    <p:sldId id="302" r:id="rId14"/>
    <p:sldId id="291" r:id="rId15"/>
    <p:sldId id="294" r:id="rId16"/>
    <p:sldId id="306" r:id="rId17"/>
    <p:sldId id="293" r:id="rId18"/>
    <p:sldId id="301" r:id="rId19"/>
    <p:sldId id="297" r:id="rId20"/>
    <p:sldId id="298" r:id="rId21"/>
    <p:sldId id="299" r:id="rId22"/>
    <p:sldId id="300" r:id="rId23"/>
    <p:sldId id="296" r:id="rId24"/>
    <p:sldId id="305" r:id="rId25"/>
    <p:sldId id="309" r:id="rId26"/>
    <p:sldId id="308" r:id="rId27"/>
    <p:sldId id="313" r:id="rId28"/>
    <p:sldId id="314" r:id="rId29"/>
    <p:sldId id="315" r:id="rId30"/>
    <p:sldId id="316" r:id="rId31"/>
    <p:sldId id="317" r:id="rId32"/>
    <p:sldId id="319" r:id="rId33"/>
    <p:sldId id="312" r:id="rId34"/>
    <p:sldId id="32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8B4CD-F603-4F7F-B640-7400B55BCF8F}" type="datetimeFigureOut">
              <a:rPr lang="cs-CZ" smtClean="0"/>
              <a:t>02.04.2018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E70B3-CF68-43CA-94CC-BBC7BC17D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0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0B3-CF68-43CA-94CC-BBC7BC17D3A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8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62068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5. Umělecké řemeslo- užité versus volné umění.</a:t>
            </a:r>
          </a:p>
          <a:p>
            <a:r>
              <a:rPr lang="cs-CZ" sz="28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6. Design – od počátků po současnost.</a:t>
            </a:r>
          </a:p>
        </p:txBody>
      </p:sp>
    </p:spTree>
    <p:extLst>
      <p:ext uri="{BB962C8B-B14F-4D97-AF65-F5344CB8AC3E}">
        <p14:creationId xmlns:p14="http://schemas.microsoft.com/office/powerpoint/2010/main" val="371874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476672"/>
            <a:ext cx="781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Úkol: Vypište, co nejvíce odvětví uměleckého řemesla</a:t>
            </a:r>
          </a:p>
        </p:txBody>
      </p:sp>
    </p:spTree>
    <p:extLst>
      <p:ext uri="{BB962C8B-B14F-4D97-AF65-F5344CB8AC3E}">
        <p14:creationId xmlns:p14="http://schemas.microsoft.com/office/powerpoint/2010/main" val="315563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476672"/>
            <a:ext cx="630025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Úkol: Vypište, co nejvíce odvětví uměleckého řemesla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umělecké kovářství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umělecké zámečnictví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kamenosochařství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umělecké štukatérství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hrnčířství (keramika)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sklářství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vitráž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řezbářství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písmomalířství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zlatnictví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877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620688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Umělecký průmysl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Má přestupně ve velkých císařských dílnách v Byzanci, dále se vyvíjí v 16. a 17. století v rámci manufakturní výroby. Manufaktury mají buď své návrháře nebo pracují podle návrhů slavných umělců (P.P. Rubens)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 19. stol hnutí obrody řemesel W. Morris</a:t>
            </a:r>
          </a:p>
        </p:txBody>
      </p:sp>
    </p:spTree>
    <p:extLst>
      <p:ext uri="{BB962C8B-B14F-4D97-AF65-F5344CB8AC3E}">
        <p14:creationId xmlns:p14="http://schemas.microsoft.com/office/powerpoint/2010/main" val="140344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7" y="692696"/>
            <a:ext cx="8640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Co je to design?</a:t>
            </a:r>
          </a:p>
          <a:p>
            <a:endParaRPr lang="cs-CZ" sz="28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 lze definovat jako intelektuální činnost zaměřenou na definování vztahu mezi formou a funkcí užitkového předmětu.</a:t>
            </a:r>
          </a:p>
          <a:p>
            <a:endParaRPr lang="cs-CZ" sz="28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537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9" y="476672"/>
            <a:ext cx="842493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5050"/>
                </a:solidFill>
              </a:rPr>
              <a:t>DESIGN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název DESIGN pochází z anglického slova, které znamená NÁVRH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Postupně se vžil jako název pro celý obor, který je na principu navrhování založen a který zasáhl téměř všechny sféry lidské činnosti.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 je v každém předmětu denní potřeby, na pracovištích, v dopravních prostředcích a v neposlední řadě i v životním stylu a kultuře našeho prostředí.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Dnes, kdy je technický standard výrobků prakticky srovnatelný, stává se významným prvkem rys odlišnosti, dávající produktu exkluzivitu, a to má možnost a moc ovlivnit designér v kontextu s ostatními vývojovými profesemi.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1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476672"/>
            <a:ext cx="882047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Koncepce designu se většinou vztahuje k tvorbě předmětů s praktickou funkcí a estetickými charakteristikami, které vychází ze souboru společenských a ekonomických okolností.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Zahrnuje obsáhlou oblast tvorby od drobných předmětů až po velké architektonické systémy.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 je multidisciplinární obor v němž se integrují konstrukční a vědecké disciplíny s estetickou a výtvarnou činností.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 výrobek odlišuje od konkurence a firmy si svůj design právně chrání a inovativní konstrukční řešení patentují. (značka ®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right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a © copyright)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 zásadně ovlivňuje prodejnost výrobku, kladně ovlivňuje estetické cítění spotřebitelů a tím přispívá ke zvýšení kulturní úrovně.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735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69269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2000" dirty="0">
                <a:solidFill>
                  <a:srgbClr val="FF5050"/>
                </a:solidFill>
                <a:cs typeface="Miriam Fixed" panose="020B0509050101010101"/>
              </a:rPr>
              <a:t>T</a:t>
            </a:r>
            <a:r>
              <a:rPr lang="cs-CZ" sz="20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/>
              </a:rPr>
              <a:t>rocha historie</a:t>
            </a:r>
          </a:p>
          <a:p>
            <a:pPr algn="just">
              <a:spcBef>
                <a:spcPct val="50000"/>
              </a:spcBef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První uměleckoprůmyslové muzeum bylo založeno roku 1852 v Anglii, jeho vedením byl pověřen Sir Henry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Cole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který měl na starost i reformu designerského školství v Británii. Původní název muzea byl Museum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Manufactures</a:t>
            </a:r>
            <a:r>
              <a:rPr lang="cs-CZ" sz="2000" i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později přejmenováno na Museum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Ornamental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Art a dnes je známe jako Victoria and Albert Museum.</a:t>
            </a:r>
            <a:r>
              <a:rPr lang="cs-CZ" sz="2000" i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Jeho posláním bylo pozvednout a zkvalitnit průmyslovou výrobu. Za tímto účelem shromažďovalo kvalitní předměty, vzorníky, technickou a jinou literaturu…</a:t>
            </a:r>
          </a:p>
          <a:p>
            <a:pPr algn="just">
              <a:spcBef>
                <a:spcPct val="50000"/>
              </a:spcBef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algn="just">
              <a:spcBef>
                <a:spcPct val="50000"/>
              </a:spcBef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Uměleckoprůmyslové museum v Praze www.upm.cz bylo založeno Pražskou obchodní a živnostenskou komorou v roce 1885.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40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3" y="332656"/>
            <a:ext cx="90364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Kritéria designu: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Úkol: pokuste se vymyslet, co nejvíce kritérií designu.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597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3" y="332656"/>
            <a:ext cx="903649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Kritéria designu: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Inovativní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hledání nových řešení, originalita (nový nebo zlepšený výrobek, nový nebo zlepšený provozní postup používaný v průmyslu nebo obchodu)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Estetická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forma a obsah, tvar, měřítko, proporce, kompozice, vztah detailu k celku, kompaktnost, barevnost, povrchová úprava, grafika (provozní a informační značky)</a:t>
            </a:r>
          </a:p>
          <a:p>
            <a:endParaRPr lang="cs-CZ" sz="2000" dirty="0">
              <a:solidFill>
                <a:srgbClr val="00FF0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Technická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věda a výzkum, materiály, technologie, konstrukce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Funkční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ergonomie, užitná hodnota (funkce), trvanlivost, pasivní a aktivní bezpečnost, logická struktura výrobku – tvar se řídí funkcí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600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88640"/>
            <a:ext cx="90364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Kritéria designu: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Ekonomická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marketingová strategie, efektivnost, materiálové náklady, náklady na vývoj a výzkum, náklady na výrobu a logistiku, koncová cena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marketingové strategie: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orientace na výrobek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zlepšení kvality, exkluzivity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orientace na produkci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efektivita (sériová výroba) větší množství = nižší cena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orientace na prodej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výrobek podporovaný reklamou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orientace na zákazníka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průzkum trhu, zjišťování potřeb a přání populace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979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620688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Seřaďte židle od nejpohodlnější po nejméně.</a:t>
            </a:r>
          </a:p>
          <a:p>
            <a:pPr marL="457200" indent="-457200">
              <a:buAutoNum type="arabicPeriod"/>
            </a:pP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Seřaďte židle od nejtrvanlivější po nejméně.</a:t>
            </a:r>
          </a:p>
          <a:p>
            <a:pPr marL="457200" indent="-457200">
              <a:buAutoNum type="arabicPeriod"/>
            </a:pP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Seřaďte židle od nejlevnější po nejdražší.</a:t>
            </a:r>
          </a:p>
          <a:p>
            <a:pPr marL="457200" indent="-457200">
              <a:buAutoNum type="arabicPeriod"/>
            </a:pPr>
            <a:endParaRPr lang="cs-CZ" alt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827" y="3800178"/>
            <a:ext cx="1527600" cy="22984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973" y="3826396"/>
            <a:ext cx="1646263" cy="22459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167" y="3773962"/>
            <a:ext cx="1678597" cy="23201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4" y="3788726"/>
            <a:ext cx="2349143" cy="23491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15403" y="3429000"/>
            <a:ext cx="770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			B			C		D</a:t>
            </a:r>
          </a:p>
        </p:txBody>
      </p:sp>
    </p:spTree>
    <p:extLst>
      <p:ext uri="{BB962C8B-B14F-4D97-AF65-F5344CB8AC3E}">
        <p14:creationId xmlns:p14="http://schemas.microsoft.com/office/powerpoint/2010/main" val="602038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88640"/>
            <a:ext cx="9036497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Kritéria designu: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Ekologická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stopa CO2,,recyklace, ekologická zátěž: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materiál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znečištění životního prostředí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obnovitelnost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životnost výrobku a výběr materiálu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recyklace (snadná demontáž pro recyklaci)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energie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stopa CO2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 efektivnější využívání energie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Historická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historický kontext – návaznost na přechozí produkty, tradice, záměrné využití retro prvků a návaznosti na historii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 err="1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Psychologicko</a:t>
            </a:r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–sociologická</a:t>
            </a:r>
          </a:p>
          <a:p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trendovost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emotivní vazba ke značce nebo výrobku, lidská individualita,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rozvoj hodnot (sociální, ekologické, kulturní</a:t>
            </a:r>
            <a:r>
              <a:rPr lang="cs-CZ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)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04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88640"/>
            <a:ext cx="90364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Kritéria designu: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 můžeme chápat i jako hledání optimalizace spokojenosti spotřebitelů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a ziskovosti firmy tvořivým využíváním hlavních prvků designu, tj.: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funkce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kvalita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trvanlivost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vzhled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náklady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56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404664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Tři možnosti řešení designu: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1 Vylepšení tvarové, materiálové či funkční v rámci určité technické koncepce (obecné funkční konfigurace).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2 Nová technická koncepce v rámci daného systému (nové řešení obecné funkční konfigurace).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3 Zcela nové řešení celého systému.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Příklady: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Ad. 1 Vylepšení tvaru karoserie (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facelift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) automobilu, zdokonalení ovládacích prvků, atd. </a:t>
            </a: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Tyto úkoly řeší designér nejčastěji, nejvíce se řídí dobovým vkusem.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Ad. 2 Nová koncepce odpružení, prostorového členění interiéru, atd. </a:t>
            </a: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Méně častý úkol, který je více technického než estetického charakteru.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Ad. 3 Nové řešení systému individuální dopravy, jehož zavedením by se automobil jako celek stal zastaralým. </a:t>
            </a: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Toto řešení je nejnáročnější a také nejméně časté. </a:t>
            </a: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9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332656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Metodologické problémy dějin designu</a:t>
            </a:r>
          </a:p>
          <a:p>
            <a:pPr algn="just">
              <a:lnSpc>
                <a:spcPct val="90000"/>
              </a:lnSpc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algn="just"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Nejasný obsah pojmu design, existuje mnoho různých definic předmětu výzkumu. S tím souvisí výběr artefaktů, kterými se konkrétní badatelé zabývají.</a:t>
            </a:r>
          </a:p>
          <a:p>
            <a:pPr algn="just">
              <a:lnSpc>
                <a:spcPct val="90000"/>
              </a:lnSpc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algn="just"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Design využívá informace a pracovní postupy vědeckých, technických i uměleckých disciplín, proto je jeho výtvory možné poměřovat různými kritérii. </a:t>
            </a:r>
          </a:p>
          <a:p>
            <a:pPr algn="just">
              <a:lnSpc>
                <a:spcPct val="80000"/>
              </a:lnSpc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algn="just"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Obor dějin designu se začal formovat kolem poloviny 19. století, rozvíjí se především v rámci dějin umění. </a:t>
            </a:r>
          </a:p>
          <a:p>
            <a:pPr algn="just">
              <a:lnSpc>
                <a:spcPct val="80000"/>
              </a:lnSpc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algn="just">
              <a:lnSpc>
                <a:spcPct val="80000"/>
              </a:lnSpc>
            </a:pPr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 jeho nejranější fázi byla využívána k hodnocení především umělecká kritéria převzatá z dějin umění. Jejich aplikace je však v mnoha ohledech problematická.</a:t>
            </a:r>
          </a:p>
          <a:p>
            <a:pPr algn="just">
              <a:lnSpc>
                <a:spcPct val="80000"/>
              </a:lnSpc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algn="just">
              <a:lnSpc>
                <a:spcPct val="80000"/>
              </a:lnSpc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Existuje vícero koncepcí dějin designu, které jsou vytvářeny s ohledem na dominantní funkci zkoumaných předmětů (ekonomický nástroj, technický…).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692696"/>
            <a:ext cx="81996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Kapitoly, kde se uměleckému řemeslu a designu věnujte</a:t>
            </a:r>
          </a:p>
          <a:p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Bauhaus</a:t>
            </a: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Art and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Crafts</a:t>
            </a: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Thonet</a:t>
            </a: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Český kubismus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Secese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8855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404664"/>
            <a:ext cx="6215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Úkol. Přiřaďte k jednotlivým ikonám designera</a:t>
            </a:r>
          </a:p>
          <a:p>
            <a:endParaRPr lang="cs-CZ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Více na: http://www.czech100.com/?lang=cz</a:t>
            </a:r>
          </a:p>
        </p:txBody>
      </p:sp>
    </p:spTree>
    <p:extLst>
      <p:ext uri="{BB962C8B-B14F-4D97-AF65-F5344CB8AC3E}">
        <p14:creationId xmlns:p14="http://schemas.microsoft.com/office/powerpoint/2010/main" val="1319543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27" y="342900"/>
            <a:ext cx="3937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4046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4232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11" y="0"/>
            <a:ext cx="51544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33265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45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28800"/>
            <a:ext cx="45910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4766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432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55" y="-5715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zech100.com/images/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78" y="1364178"/>
            <a:ext cx="3360966" cy="33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69269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689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620688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Co je to dobrý design? </a:t>
            </a: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Popište dobře navrženou židli.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286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5575" y="-5715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czech100.com/images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9" y="1339026"/>
            <a:ext cx="3674149" cy="36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69269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270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czech100.com/images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28" y="19168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5486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1884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77" y="-20352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czech100.com/images/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153644" cy="4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486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395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620688"/>
            <a:ext cx="82089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1. MILAN KNÍŽÁK, ŽIDLE SOFTHARD, 1974</a:t>
            </a: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2. </a:t>
            </a:r>
            <a:r>
              <a:rPr lang="es-ES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DAN PIRŠČ</a:t>
            </a: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  <a:r>
              <a:rPr lang="es-ES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VÁZA FILIGRÁN, 2002</a:t>
            </a:r>
            <a:endParaRPr lang="cs-CZ" sz="20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3.</a:t>
            </a:r>
            <a:r>
              <a:rPr lang="cs-CZ" alt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LADISLAV SUTNAR, porcelánový čajový servis, 1929-1932</a:t>
            </a:r>
          </a:p>
          <a:p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4. MAXIM VELČOVSKÝ, DIGI CLOCK, 2002</a:t>
            </a:r>
          </a:p>
          <a:p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5. </a:t>
            </a:r>
            <a:r>
              <a:rPr lang="pt-BR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PAVEL JANÁK</a:t>
            </a:r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</a:t>
            </a:r>
            <a:r>
              <a:rPr lang="pt-BR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DÓZA S VÍKEM, 1911</a:t>
            </a:r>
            <a:endParaRPr lang="cs-CZ" sz="20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6. KAREL TEIGE, MĚSÍČNÍK RED,1928</a:t>
            </a:r>
          </a:p>
          <a:p>
            <a:r>
              <a:rPr 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7. LIBUŠE NIKLOVÁ, HRAČKA KOCOUR, 1963</a:t>
            </a:r>
            <a:endParaRPr lang="cs-CZ" alt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457200" indent="-457200">
              <a:buFontTx/>
              <a:buAutoNum type="arabicPeriod"/>
            </a:pPr>
            <a:endParaRPr lang="cs-CZ" altLang="cs-CZ" sz="20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457200" indent="-457200">
              <a:buAutoNum type="arabicPeriod"/>
            </a:pPr>
            <a:endParaRPr lang="cs-CZ" alt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7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620688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Užité umění a design mimo školu: </a:t>
            </a:r>
          </a:p>
          <a:p>
            <a:r>
              <a:rPr lang="cs-CZ" alt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Uměleckoprůmyslové muzeum v Brně – stálá expozice (</a:t>
            </a:r>
            <a:r>
              <a:rPr lang="pl-PL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období středověku po počátek 20. století.)</a:t>
            </a:r>
          </a:p>
          <a:p>
            <a:pPr marL="342900" indent="-342900">
              <a:buFontTx/>
              <a:buChar char="-"/>
            </a:pPr>
            <a:r>
              <a:rPr lang="pl-PL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Výukový program Truhla vesrsus Ikea a Sedm stylových období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http://www.moravska-galerie.cz/media/1698153/a5_ss.pdf</a:t>
            </a:r>
          </a:p>
          <a:p>
            <a:pPr marL="457200" indent="-457200">
              <a:buFontTx/>
              <a:buAutoNum type="arabicPeriod"/>
            </a:pPr>
            <a:endParaRPr lang="cs-CZ" altLang="cs-CZ" sz="20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457200" indent="-457200">
              <a:buFontTx/>
              <a:buAutoNum type="arabicPeriod"/>
            </a:pPr>
            <a:endParaRPr lang="cs-CZ" altLang="cs-CZ" sz="20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altLang="cs-CZ" sz="2000" b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/>
              </a:rPr>
              <a:t>Uměleckoprůmyslové muzeum v Praze </a:t>
            </a:r>
          </a:p>
          <a:p>
            <a:r>
              <a:rPr lang="cs-CZ" sz="2000" b="1" dirty="0">
                <a:solidFill>
                  <a:schemeClr val="bg1"/>
                </a:solidFill>
                <a:cs typeface="Miriam Fixed" panose="020B0509050101010101"/>
              </a:rPr>
              <a:t>- Edukační programy k expozici Český kubismus</a:t>
            </a:r>
            <a:endParaRPr lang="cs-CZ" altLang="cs-CZ" sz="2000" b="1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/>
            </a:endParaRPr>
          </a:p>
          <a:p>
            <a:endParaRPr lang="cs-CZ" alt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57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61" y="-3111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404664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Literatura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KOLESÁR, Zdeno. </a:t>
            </a:r>
            <a:r>
              <a:rPr lang="cs-CZ" sz="2000" i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Kapitoly z dějin designu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 V českém jazyce vyd. 2., dopl. a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rev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 Překlad Kateřina Křížová, Lucie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Vidmar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 V Praze: Vysoká škola uměleckoprůmyslová, 2009. T. ISBN 978-80-86863-28-3.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RILEY,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Noël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(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ed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.). </a:t>
            </a:r>
            <a:r>
              <a:rPr lang="cs-CZ" sz="2000" i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Dějiny užitého umění: vývoj užitého umění a stylistických prvků od renesance do postmoderní doby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 Praha: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Slovart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c2004. ISBN 80-7209-549-8.</a:t>
            </a:r>
          </a:p>
        </p:txBody>
      </p:sp>
      <p:pic>
        <p:nvPicPr>
          <p:cNvPr id="1026" name="Picture 2" descr="Obálka titulu Kapitoly z d&amp;ecaron;jin desig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381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1.cdn.szn.cz/1/img/25/15/08/28/38/13/170x217_RbaBOZ.jpg?w=350&amp;h=3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63838"/>
            <a:ext cx="1619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1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61" y="-3111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404664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Literatura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MORANT, Henry de,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Gérald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GASSIOT-TALABOT a Josef HOBZEK. </a:t>
            </a:r>
            <a:r>
              <a:rPr lang="cs-CZ" sz="2000" i="1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Dějiny užitého umění od nejstarších dob po současnost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 1. vyd. Překlad Zdeněk Váňa, Květa </a:t>
            </a:r>
            <a:r>
              <a:rPr lang="cs-CZ" sz="2000" dirty="0" err="1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Reichertová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, Jana Seifertová. Praha: Odeon, 1983.</a:t>
            </a:r>
          </a:p>
        </p:txBody>
      </p:sp>
      <p:pic>
        <p:nvPicPr>
          <p:cNvPr id="2050" name="Picture 2" descr="De Morant, Henry - D&amp;ecaron;jiny u&amp;zcaron;itého um&amp;ecaron;ní - od nejstarších dob po sou&amp;ccaron;asn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43723"/>
            <a:ext cx="142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6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167" y="-30089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64087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Užité/ aplikované/ dekorativní umění  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základní význam užitkovosti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bývá odlišovaného od volného umění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mohou to být jedinečná díla z drahého materiálu i předměty sériově vyráběné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mimo užitnou a estetickou funkci obsahuje další: bohoslužebnou, reprezentativní, ideologickou…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těží z architektury, malířství, sochařství, grafiky (stylově a slohově podmíněné) → sféra hmotné kultury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Užité umění 	</a:t>
            </a:r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1. Umělecké řemeslo</a:t>
            </a:r>
          </a:p>
          <a:p>
            <a:pPr lvl="3"/>
            <a:r>
              <a:rPr lang="cs-CZ" sz="2000" dirty="0">
                <a:solidFill>
                  <a:srgbClr val="00FF0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    	2. Umělecký průmysl</a:t>
            </a:r>
          </a:p>
        </p:txBody>
      </p:sp>
      <p:pic>
        <p:nvPicPr>
          <p:cNvPr id="8194" name="Picture 2" descr="https://www.phil.muni.cz/muzeo/mui03obrazky0304/mui03obrazky0304/puvodni/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7894"/>
            <a:ext cx="2191527" cy="28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9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" y="34414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www.phil.muni.cz/muzeo/mui03obrazky0304/mui03obrazky0304/upravene/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2643"/>
            <a:ext cx="3200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6926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Užité versus volné umění?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48" y="1812643"/>
            <a:ext cx="3209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0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620688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Umělecké řemeslo </a:t>
            </a:r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je obor lidské činnosti, které ručně vyrábí umělecky hodnotné předměty nebo umělecky doplňuje již hotové předměty či stavby. Na rozdíl od běžného řemesla je k jeho provozování potřeba umělecký talent a dovednosti. Od tzv. „velkého“ umění, tedy volného malířství a sochařství a architektury, se liší tím, že výrobky uměleckého řemesla mají konkrétní účel, buď samostatný (např. předměty denní potřeby) nebo jako součást zejména architektury.</a:t>
            </a:r>
          </a:p>
        </p:txBody>
      </p:sp>
    </p:spTree>
    <p:extLst>
      <p:ext uri="{BB962C8B-B14F-4D97-AF65-F5344CB8AC3E}">
        <p14:creationId xmlns:p14="http://schemas.microsoft.com/office/powerpoint/2010/main" val="299449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eton-tapete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69269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620688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505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Umělecké řemeslo 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A dělíme podle hmot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Kámen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Sklo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Keramika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Kovy, drahé kovy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Dřevo</a:t>
            </a: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Kůže</a:t>
            </a:r>
          </a:p>
          <a:p>
            <a:endParaRPr lang="cs-CZ" sz="2000" dirty="0">
              <a:solidFill>
                <a:schemeClr val="bg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cs-CZ" sz="2000" dirty="0">
                <a:solidFill>
                  <a:schemeClr val="bg1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B dělíme podle technik a odvětví um. řemesla</a:t>
            </a:r>
          </a:p>
        </p:txBody>
      </p:sp>
    </p:spTree>
    <p:extLst>
      <p:ext uri="{BB962C8B-B14F-4D97-AF65-F5344CB8AC3E}">
        <p14:creationId xmlns:p14="http://schemas.microsoft.com/office/powerpoint/2010/main" val="436286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1339</Words>
  <Application>Microsoft Office PowerPoint</Application>
  <PresentationFormat>Předvádění na obrazovce (4:3)</PresentationFormat>
  <Paragraphs>193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Miriam Fixed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Romaine</dc:creator>
  <cp:lastModifiedBy>Romaine</cp:lastModifiedBy>
  <cp:revision>112</cp:revision>
  <dcterms:created xsi:type="dcterms:W3CDTF">2015-09-21T19:34:54Z</dcterms:created>
  <dcterms:modified xsi:type="dcterms:W3CDTF">2018-04-02T10:08:42Z</dcterms:modified>
</cp:coreProperties>
</file>