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57" r:id="rId4"/>
    <p:sldId id="262" r:id="rId5"/>
    <p:sldId id="264" r:id="rId6"/>
    <p:sldId id="265" r:id="rId7"/>
    <p:sldId id="270" r:id="rId8"/>
    <p:sldId id="282" r:id="rId9"/>
    <p:sldId id="267" r:id="rId10"/>
    <p:sldId id="258" r:id="rId11"/>
    <p:sldId id="259" r:id="rId12"/>
    <p:sldId id="263" r:id="rId13"/>
    <p:sldId id="269" r:id="rId14"/>
    <p:sldId id="272" r:id="rId15"/>
    <p:sldId id="273" r:id="rId16"/>
    <p:sldId id="274" r:id="rId17"/>
    <p:sldId id="277" r:id="rId18"/>
    <p:sldId id="271" r:id="rId19"/>
    <p:sldId id="278" r:id="rId20"/>
    <p:sldId id="275" r:id="rId21"/>
    <p:sldId id="280" r:id="rId22"/>
    <p:sldId id="28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7BEEE-67F0-43A1-BCF5-CB832F02A263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90B4-7ABA-4276-988F-3E3C510EA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6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8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4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43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9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3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6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4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7C2C-BC6C-45DE-A6EC-3387396C5F3B}" type="datetimeFigureOut">
              <a:rPr lang="cs-CZ" smtClean="0"/>
              <a:t>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53AF-1C30-4613-8558-C19A7C7519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78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3tcH2zSqVC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8370" y="1356824"/>
            <a:ext cx="9144000" cy="2387600"/>
          </a:xfrm>
        </p:spPr>
        <p:txBody>
          <a:bodyPr/>
          <a:lstStyle/>
          <a:p>
            <a:r>
              <a:rPr lang="cs-CZ" dirty="0" smtClean="0"/>
              <a:t>Experiment jako estetický jev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38954"/>
            <a:ext cx="9144000" cy="669622"/>
          </a:xfrm>
        </p:spPr>
        <p:txBody>
          <a:bodyPr>
            <a:normAutofit/>
          </a:bodyPr>
          <a:lstStyle/>
          <a:p>
            <a:r>
              <a:rPr lang="cs-CZ" dirty="0" smtClean="0"/>
              <a:t>Experimentální literatura </a:t>
            </a:r>
            <a:r>
              <a:rPr lang="cs-CZ" dirty="0" smtClean="0"/>
              <a:t>ESB102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70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347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Problematika dichotomie</a:t>
            </a:r>
            <a:br>
              <a:rPr lang="cs-CZ" sz="4000" dirty="0" smtClean="0"/>
            </a:br>
            <a:r>
              <a:rPr lang="cs-CZ" sz="4000" i="1" dirty="0" smtClean="0"/>
              <a:t>Možnosti</a:t>
            </a:r>
            <a:endParaRPr lang="cs-CZ" sz="4000" i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310042" y="1638873"/>
            <a:ext cx="3389376" cy="216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 smtClean="0"/>
              <a:t>Tematická rovina</a:t>
            </a:r>
          </a:p>
          <a:p>
            <a:r>
              <a:rPr lang="cs-CZ" sz="2600" dirty="0" smtClean="0"/>
              <a:t>Obsah</a:t>
            </a:r>
          </a:p>
          <a:p>
            <a:r>
              <a:rPr lang="cs-CZ" sz="2600" dirty="0" smtClean="0"/>
              <a:t>Fabule</a:t>
            </a:r>
          </a:p>
          <a:p>
            <a:r>
              <a:rPr lang="cs-CZ" sz="2600" dirty="0" smtClean="0"/>
              <a:t>Téma</a:t>
            </a:r>
            <a:endParaRPr lang="cs-CZ" sz="2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982285" y="1629729"/>
            <a:ext cx="3441876" cy="227171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Materiální rovina</a:t>
            </a:r>
          </a:p>
          <a:p>
            <a:r>
              <a:rPr lang="cs-CZ" sz="2600" dirty="0" smtClean="0"/>
              <a:t>Forma</a:t>
            </a:r>
          </a:p>
          <a:p>
            <a:r>
              <a:rPr lang="cs-CZ" sz="2600" dirty="0" smtClean="0"/>
              <a:t>Sujet</a:t>
            </a:r>
          </a:p>
          <a:p>
            <a:r>
              <a:rPr lang="cs-CZ" sz="2600" dirty="0" smtClean="0"/>
              <a:t>Stylové prostředky</a:t>
            </a:r>
            <a:endParaRPr lang="cs-CZ" sz="26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54892" y="4389120"/>
            <a:ext cx="11442036" cy="212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cs-CZ" i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54892" y="4181856"/>
            <a:ext cx="11027508" cy="2336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dirty="0"/>
              <a:t>Samostatná forma neexistuje, neboť forma se vždy spojuje s obsahem, můžeme hovořit o tom,  že jsou neoddělitelné. Neboť pokud deklamujeme nějaký obsah, ten je vždy nějakým způsobem formován. Není možné proto předat cokoliv jako obsah bez jakéhokoliv uspořádání či média. Neexistuje obsah bez formálního uspořádání. 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Prázdné formy existovat mohou – jedná se o typy, které se naplňují a </a:t>
            </a:r>
            <a:r>
              <a:rPr lang="cs-CZ" dirty="0" err="1" smtClean="0"/>
              <a:t>znovuvytvářejí</a:t>
            </a:r>
            <a:r>
              <a:rPr lang="cs-CZ" dirty="0" smtClean="0"/>
              <a:t> (módní fotografie, sonet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3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Problematika dichotomie</a:t>
            </a:r>
            <a:br>
              <a:rPr lang="cs-CZ" dirty="0" smtClean="0"/>
            </a:br>
            <a:r>
              <a:rPr lang="cs-CZ" i="1" dirty="0" smtClean="0"/>
              <a:t>Forma a obsah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1690688"/>
            <a:ext cx="5157216" cy="49387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Forma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umělecký druh</a:t>
            </a:r>
            <a:r>
              <a:rPr lang="cs-CZ" dirty="0" smtClean="0"/>
              <a:t> </a:t>
            </a:r>
            <a:r>
              <a:rPr lang="cs-CZ" i="1" dirty="0" smtClean="0"/>
              <a:t>(malba, literární 	dílo, hudební skladba)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druh v konkrétním umění </a:t>
            </a:r>
            <a:r>
              <a:rPr lang="cs-CZ" dirty="0" smtClean="0"/>
              <a:t>	</a:t>
            </a:r>
            <a:r>
              <a:rPr lang="cs-CZ" i="1" dirty="0" smtClean="0"/>
              <a:t>(portrét, román, sonáta)</a:t>
            </a:r>
          </a:p>
          <a:p>
            <a:pPr>
              <a:buFontTx/>
              <a:buChar char="-"/>
            </a:pPr>
            <a:r>
              <a:rPr lang="cs-CZ" u="sng" dirty="0" smtClean="0"/>
              <a:t>žánr</a:t>
            </a:r>
            <a:r>
              <a:rPr lang="cs-CZ" dirty="0" smtClean="0"/>
              <a:t> </a:t>
            </a:r>
            <a:r>
              <a:rPr lang="cs-CZ" i="1" dirty="0" smtClean="0"/>
              <a:t>(detektivka, historický 	román, umělecký román)</a:t>
            </a:r>
          </a:p>
          <a:p>
            <a:pPr>
              <a:buFontTx/>
              <a:buChar char="-"/>
            </a:pPr>
            <a:r>
              <a:rPr lang="cs-CZ" u="sng" dirty="0" smtClean="0"/>
              <a:t>použité prostředky</a:t>
            </a:r>
            <a:r>
              <a:rPr lang="cs-CZ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dripping</a:t>
            </a:r>
            <a:r>
              <a:rPr lang="cs-CZ" i="1" dirty="0" smtClean="0"/>
              <a:t>, 	proud vědomí, parodie)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kompozice</a:t>
            </a:r>
            <a:r>
              <a:rPr lang="cs-CZ" dirty="0" smtClean="0"/>
              <a:t> </a:t>
            </a:r>
            <a:r>
              <a:rPr lang="cs-CZ" i="1" dirty="0" smtClean="0"/>
              <a:t>(rozvržení použitých 	prostředků)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342546" y="1690688"/>
            <a:ext cx="5453214" cy="448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dirty="0" smtClean="0"/>
              <a:t>Obsah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děj</a:t>
            </a:r>
            <a:r>
              <a:rPr lang="cs-CZ" dirty="0" smtClean="0"/>
              <a:t> </a:t>
            </a:r>
            <a:r>
              <a:rPr lang="cs-CZ" i="1" dirty="0" smtClean="0"/>
              <a:t>(expozice, zápletka, rozuzlení)</a:t>
            </a:r>
            <a:endParaRPr lang="cs-CZ" i="1" u="sng" dirty="0" smtClean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myšlenková strana</a:t>
            </a:r>
            <a:r>
              <a:rPr lang="cs-CZ" dirty="0" smtClean="0"/>
              <a:t> </a:t>
            </a:r>
            <a:r>
              <a:rPr lang="cs-CZ" i="1" dirty="0" smtClean="0"/>
              <a:t>(charaktery, 	vypravěč)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u="sng" dirty="0" smtClean="0"/>
              <a:t>postavy</a:t>
            </a:r>
            <a:r>
              <a:rPr lang="cs-CZ" dirty="0" smtClean="0"/>
              <a:t> </a:t>
            </a:r>
            <a:r>
              <a:rPr lang="cs-CZ" i="1" dirty="0" smtClean="0"/>
              <a:t>(archetypy, individuality)</a:t>
            </a:r>
            <a:endParaRPr lang="cs-CZ" i="1" u="sng" dirty="0" smtClean="0"/>
          </a:p>
          <a:p>
            <a:pPr marL="0" indent="0">
              <a:buNone/>
            </a:pPr>
            <a:r>
              <a:rPr lang="cs-CZ" dirty="0" smtClean="0"/>
              <a:t>- (</a:t>
            </a:r>
            <a:r>
              <a:rPr lang="cs-CZ" u="sng" dirty="0" smtClean="0"/>
              <a:t>hudba, výprava</a:t>
            </a:r>
            <a:r>
              <a:rPr lang="cs-CZ" dirty="0" smtClean="0"/>
              <a:t>) </a:t>
            </a: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29140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480986" y="1772985"/>
            <a:ext cx="3389376" cy="448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Tematická rovina</a:t>
            </a:r>
          </a:p>
          <a:p>
            <a:r>
              <a:rPr lang="cs-CZ" dirty="0" smtClean="0"/>
              <a:t>Obsah</a:t>
            </a:r>
          </a:p>
          <a:p>
            <a:r>
              <a:rPr lang="cs-CZ" dirty="0" smtClean="0"/>
              <a:t>Fabule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Téma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241620" y="1772985"/>
            <a:ext cx="3468881" cy="4486275"/>
          </a:xfrm>
        </p:spPr>
        <p:txBody>
          <a:bodyPr/>
          <a:lstStyle/>
          <a:p>
            <a:r>
              <a:rPr lang="cs-CZ" dirty="0" smtClean="0"/>
              <a:t>Materiální rovina</a:t>
            </a:r>
          </a:p>
          <a:p>
            <a:r>
              <a:rPr lang="cs-CZ" dirty="0" smtClean="0"/>
              <a:t>Forma</a:t>
            </a:r>
          </a:p>
          <a:p>
            <a:r>
              <a:rPr lang="cs-CZ" dirty="0" smtClean="0"/>
              <a:t>Sujet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Stylové prostředky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087032" y="4709160"/>
            <a:ext cx="8017935" cy="145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Stylistické prostředky zahrnují způsob prezentace tématu (portrét, proud vědomí).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Neuchyluje se k předdefinovaným rámcům, ale zkoumá konkrétní dílo.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Východiskem zkoumání je dílo, ne idea nebo tradice.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38200" y="365125"/>
            <a:ext cx="10515600" cy="1125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 smtClean="0"/>
              <a:t>Problematika dichotomie</a:t>
            </a:r>
            <a:br>
              <a:rPr lang="cs-CZ" sz="4000" dirty="0" smtClean="0"/>
            </a:br>
            <a:r>
              <a:rPr lang="cs-CZ" sz="4000" i="1" dirty="0" smtClean="0"/>
              <a:t>Možnosti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2866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Automatizace vs. ozvláštnění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7384" y="1909854"/>
            <a:ext cx="4940103" cy="3625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i="1" dirty="0"/>
              <a:t>Nestačí otevřít okno, </a:t>
            </a:r>
            <a:br>
              <a:rPr lang="cs-CZ" sz="2400" i="1" dirty="0"/>
            </a:br>
            <a:r>
              <a:rPr lang="cs-CZ" sz="2400" i="1" dirty="0"/>
              <a:t>abychom spatřili pole a řeku. </a:t>
            </a:r>
            <a:br>
              <a:rPr lang="cs-CZ" sz="2400" i="1" dirty="0"/>
            </a:br>
            <a:r>
              <a:rPr lang="cs-CZ" sz="2400" i="1" dirty="0"/>
              <a:t>Nestačí nebýt slepý,</a:t>
            </a:r>
            <a:br>
              <a:rPr lang="cs-CZ" sz="2400" i="1" dirty="0"/>
            </a:br>
            <a:r>
              <a:rPr lang="cs-CZ" sz="2400" i="1" dirty="0"/>
              <a:t>abychom spatřili stromy a květy.</a:t>
            </a:r>
            <a:br>
              <a:rPr lang="cs-CZ" sz="2400" i="1" dirty="0"/>
            </a:br>
            <a:r>
              <a:rPr lang="cs-CZ" sz="2400" i="1" dirty="0"/>
              <a:t>Je třeba nemít žádnou filosofii. </a:t>
            </a:r>
            <a:br>
              <a:rPr lang="cs-CZ" sz="2400" i="1" dirty="0"/>
            </a:br>
            <a:r>
              <a:rPr lang="cs-CZ" sz="2400" b="1" i="1" dirty="0"/>
              <a:t>S filosofií nejsou stromy: jen myšlenky.</a:t>
            </a:r>
            <a:br>
              <a:rPr lang="cs-CZ" sz="2400" b="1" i="1" dirty="0"/>
            </a:br>
            <a:r>
              <a:rPr lang="cs-CZ" sz="2400" i="1" dirty="0"/>
              <a:t>Je jenom jeden každý z nás, jak sklep.</a:t>
            </a:r>
            <a:br>
              <a:rPr lang="cs-CZ" sz="2400" i="1" dirty="0"/>
            </a:br>
            <a:r>
              <a:rPr lang="cs-CZ" sz="2400" i="1" dirty="0"/>
              <a:t>Je jenom jedno zavřené okno, a tam venku celý svět.</a:t>
            </a:r>
            <a:br>
              <a:rPr lang="cs-CZ" sz="2400" i="1" dirty="0"/>
            </a:br>
            <a:r>
              <a:rPr lang="cs-CZ" sz="2400" i="1" dirty="0"/>
              <a:t>A sen, co by se dalo spatřit, kdyby se okno neotevřelo,</a:t>
            </a:r>
            <a:br>
              <a:rPr lang="cs-CZ" sz="2400" i="1" dirty="0"/>
            </a:br>
            <a:r>
              <a:rPr lang="cs-CZ" sz="2400" i="1" dirty="0"/>
              <a:t>což není nikdy to, co se spatří, když se okno otevře.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r>
              <a:rPr lang="cs-CZ" sz="2400" i="1" dirty="0" smtClean="0"/>
              <a:t>	Fernando </a:t>
            </a:r>
            <a:r>
              <a:rPr lang="cs-CZ" sz="2400" i="1" dirty="0" err="1" smtClean="0"/>
              <a:t>Pessoa</a:t>
            </a:r>
            <a:endParaRPr lang="cs-CZ" sz="2400" i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608320" y="1909854"/>
            <a:ext cx="6127223" cy="44826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Ozvláštnění představuje způsob očištěného, nového nahlédnutí. </a:t>
            </a:r>
          </a:p>
          <a:p>
            <a:pPr marL="0" indent="0">
              <a:buNone/>
            </a:pPr>
            <a:r>
              <a:rPr lang="cs-CZ" sz="2400" dirty="0" smtClean="0"/>
              <a:t>Zbavení se pojmu a nového vidění věcí. </a:t>
            </a:r>
          </a:p>
          <a:p>
            <a:pPr marL="0" indent="0">
              <a:buNone/>
            </a:pPr>
            <a:r>
              <a:rPr lang="cs-CZ" sz="2400" dirty="0" smtClean="0"/>
              <a:t>Pojem pochází z formalistické školy od literárního teoretiky Viktora </a:t>
            </a:r>
            <a:r>
              <a:rPr lang="cs-CZ" sz="2400" dirty="0" err="1" smtClean="0"/>
              <a:t>Šklovského</a:t>
            </a:r>
            <a:r>
              <a:rPr lang="cs-CZ" sz="2400" dirty="0" smtClean="0"/>
              <a:t> z jeho knihy Teorie prózy.</a:t>
            </a:r>
          </a:p>
          <a:p>
            <a:pPr marL="0" indent="0">
              <a:buNone/>
            </a:pPr>
            <a:r>
              <a:rPr lang="cs-CZ" sz="2400" dirty="0" smtClean="0"/>
              <a:t>Podle </a:t>
            </a:r>
            <a:r>
              <a:rPr lang="cs-CZ" sz="2400" dirty="0" err="1" smtClean="0"/>
              <a:t>Šklovského</a:t>
            </a:r>
            <a:r>
              <a:rPr lang="cs-CZ" sz="2400" dirty="0" smtClean="0"/>
              <a:t> upadají totiž věci a myšlenky do stavu automatizace, během které nejsou vůbec vnímány. „</a:t>
            </a:r>
            <a:r>
              <a:rPr lang="cs-CZ" sz="2400" i="1" dirty="0" smtClean="0"/>
              <a:t>Automatizace požírá nábytek, šaty, vlastní ženu, dokonce i strach z války</a:t>
            </a:r>
            <a:r>
              <a:rPr lang="cs-CZ" sz="2400" dirty="0" smtClean="0"/>
              <a:t>“. </a:t>
            </a:r>
          </a:p>
          <a:p>
            <a:pPr marL="0" indent="0">
              <a:buNone/>
            </a:pPr>
            <a:r>
              <a:rPr lang="cs-CZ" sz="2400" dirty="0" smtClean="0"/>
              <a:t>Ozvláštnění </a:t>
            </a:r>
            <a:r>
              <a:rPr lang="cs-CZ" sz="2400" dirty="0" err="1" smtClean="0"/>
              <a:t>Šklovskij</a:t>
            </a:r>
            <a:r>
              <a:rPr lang="cs-CZ" sz="2400" dirty="0" smtClean="0"/>
              <a:t> </a:t>
            </a:r>
            <a:r>
              <a:rPr lang="cs-CZ" sz="2400" dirty="0"/>
              <a:t>přisuzuje hlavně básnickému jazyku, tím, že věc popíšeme nově, </a:t>
            </a:r>
            <a:r>
              <a:rPr lang="cs-CZ" sz="2400" dirty="0" smtClean="0"/>
              <a:t>je </a:t>
            </a:r>
            <a:r>
              <a:rPr lang="cs-CZ" sz="2400" dirty="0"/>
              <a:t>třeba zbavit se našeho myšlení o věcech. </a:t>
            </a:r>
          </a:p>
        </p:txBody>
      </p:sp>
    </p:spTree>
    <p:extLst>
      <p:ext uri="{BB962C8B-B14F-4D97-AF65-F5344CB8AC3E}">
        <p14:creationId xmlns:p14="http://schemas.microsoft.com/office/powerpoint/2010/main" val="37282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17838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Proust a </a:t>
            </a:r>
            <a:r>
              <a:rPr lang="cs-CZ" i="1" dirty="0" smtClean="0"/>
              <a:t>zvyk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58496" y="4535424"/>
            <a:ext cx="6583680" cy="2058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 smtClean="0"/>
              <a:t>	„Slabý úder do okna, jako by na ně něco narazilo, následovaný hojným lehkým dopadáním jakoby zrnek písku, která někdo sype z horního poschodí, pak se dopadání šíří, nabývá pravidelnosti a rytmu, stane se tekutým, zvučným, hudebným, nesčíslným, univerzálním: byl to déšť.“ HZČ 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1775899"/>
            <a:ext cx="3511673" cy="452323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434084" y="1560783"/>
            <a:ext cx="7156704" cy="268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Marcel Proust ve svém románu uvažoval podobným způsobem, když hovořil o </a:t>
            </a:r>
            <a:r>
              <a:rPr lang="cs-CZ" i="1" dirty="0" smtClean="0"/>
              <a:t>zvyku</a:t>
            </a:r>
            <a:r>
              <a:rPr lang="cs-CZ" dirty="0" smtClean="0"/>
              <a:t>, kterým naše vnímání běžně přijímá skutečnost. Vystoupením ze zvykové podstaty světa jsme schopni nahlédnout esenci věcí, tedy věci samy o sobě. </a:t>
            </a:r>
          </a:p>
        </p:txBody>
      </p:sp>
    </p:spTree>
    <p:extLst>
      <p:ext uri="{BB962C8B-B14F-4D97-AF65-F5344CB8AC3E}">
        <p14:creationId xmlns:p14="http://schemas.microsoft.com/office/powerpoint/2010/main" val="447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Myšlenkové – čisté bytosti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8" y="1649348"/>
            <a:ext cx="6628049" cy="3891915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535168" y="6017846"/>
            <a:ext cx="531876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	(netřeba představovat)</a:t>
            </a:r>
            <a:endParaRPr lang="cs-CZ" sz="2200" i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40030" y="1882568"/>
            <a:ext cx="5047488" cy="459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K ozvláštnění může v literatuře docházet </a:t>
            </a:r>
            <a:r>
              <a:rPr lang="cs-CZ" dirty="0" smtClean="0"/>
              <a:t>několika </a:t>
            </a:r>
            <a:r>
              <a:rPr lang="cs-CZ" dirty="0" smtClean="0"/>
              <a:t>způsoby.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Prvním jsou bytosti, které ve své dětskosti </a:t>
            </a:r>
            <a:r>
              <a:rPr lang="cs-CZ" dirty="0" smtClean="0"/>
              <a:t>(dalo </a:t>
            </a:r>
            <a:r>
              <a:rPr lang="cs-CZ" dirty="0" smtClean="0"/>
              <a:t>by se říct </a:t>
            </a:r>
            <a:r>
              <a:rPr lang="cs-CZ" dirty="0" smtClean="0"/>
              <a:t>až naivitě</a:t>
            </a:r>
            <a:r>
              <a:rPr lang="cs-CZ" dirty="0" smtClean="0"/>
              <a:t>) zpochybňují otázkami zažitou skutečnost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Neil </a:t>
            </a:r>
            <a:r>
              <a:rPr lang="cs-CZ" dirty="0" err="1" smtClean="0"/>
              <a:t>Postman</a:t>
            </a:r>
            <a:r>
              <a:rPr lang="cs-CZ" dirty="0" smtClean="0"/>
              <a:t> napsal krásnou větu „</a:t>
            </a:r>
            <a:r>
              <a:rPr lang="cs-CZ" i="1" dirty="0" smtClean="0"/>
              <a:t>Ptát se znamená prolomit kletbu</a:t>
            </a:r>
            <a:r>
              <a:rPr lang="cs-CZ" dirty="0" smtClean="0"/>
              <a:t>“. Tím, že se ptáme, zpochybňujeme zažitý stav věcí.</a:t>
            </a:r>
          </a:p>
        </p:txBody>
      </p:sp>
    </p:spTree>
    <p:extLst>
      <p:ext uri="{BB962C8B-B14F-4D97-AF65-F5344CB8AC3E}">
        <p14:creationId xmlns:p14="http://schemas.microsoft.com/office/powerpoint/2010/main" val="3265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Myšlenkové – čisté bytosti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4" y="2282847"/>
            <a:ext cx="11082111" cy="35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-70999"/>
            <a:ext cx="5552361" cy="6917695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245309" y="5591439"/>
            <a:ext cx="4882896" cy="107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Bill </a:t>
            </a:r>
            <a:r>
              <a:rPr lang="cs-CZ" sz="2200" i="1" dirty="0" err="1" smtClean="0"/>
              <a:t>Waterson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Calvin</a:t>
            </a:r>
            <a:r>
              <a:rPr lang="cs-CZ" sz="2200" i="1" dirty="0" smtClean="0"/>
              <a:t> &amp; Hobbes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36259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Umělecké: Parodie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9" y="1626766"/>
            <a:ext cx="3813875" cy="259224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8" y="1679782"/>
            <a:ext cx="3990058" cy="2603183"/>
          </a:xfrm>
          <a:prstGeom prst="rect">
            <a:avLst/>
          </a:prstGeom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21306" y="4874663"/>
            <a:ext cx="10515600" cy="198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Jednu základní kletbu si zrušil sám Homér. </a:t>
            </a:r>
          </a:p>
          <a:p>
            <a:pPr marL="0" indent="0">
              <a:buNone/>
            </a:pPr>
            <a:r>
              <a:rPr lang="cs-CZ" sz="2200" i="1" dirty="0" smtClean="0"/>
              <a:t>Parodie (v tomto případě zároveň alegorie), </a:t>
            </a:r>
            <a:r>
              <a:rPr lang="cs-CZ" sz="2200" i="1" dirty="0" smtClean="0"/>
              <a:t>které dokážou dát nový pohled na lidský svět skrze jeho převyprávění v jiné podobě, dovolují pohlédnout na základní problémy znovu z jiné, obohacené perspektivy.</a:t>
            </a:r>
          </a:p>
          <a:p>
            <a:pPr marL="0" indent="0">
              <a:buNone/>
            </a:pPr>
            <a:r>
              <a:rPr lang="cs-CZ" sz="2200" i="1" dirty="0" smtClean="0"/>
              <a:t>Velká bitva Homérovy </a:t>
            </a:r>
            <a:r>
              <a:rPr lang="cs-CZ" sz="2200" i="1" dirty="0" err="1" smtClean="0"/>
              <a:t>Iliády</a:t>
            </a:r>
            <a:r>
              <a:rPr lang="cs-CZ" sz="2200" i="1" dirty="0" smtClean="0"/>
              <a:t> je tak pouhou žabomyší válkou.  </a:t>
            </a:r>
            <a:endParaRPr lang="cs-CZ" sz="2200" i="1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71144" y="441746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	Homér – </a:t>
            </a:r>
            <a:r>
              <a:rPr lang="cs-CZ" sz="2200" i="1" dirty="0" err="1" smtClean="0"/>
              <a:t>Ilías</a:t>
            </a:r>
            <a:r>
              <a:rPr lang="cs-CZ" sz="2200" i="1" dirty="0" smtClean="0"/>
              <a:t>					Homér – </a:t>
            </a:r>
            <a:r>
              <a:rPr lang="cs-CZ" sz="2200" i="1" dirty="0" err="1" smtClean="0"/>
              <a:t>Batrachomyomachia</a:t>
            </a:r>
            <a:r>
              <a:rPr lang="cs-CZ" sz="2200" i="1" dirty="0" smtClean="0"/>
              <a:t> 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9243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Umělecké: Téma stylistickými prostředky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1830754"/>
            <a:ext cx="3609878" cy="2607134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33956" y="4507663"/>
            <a:ext cx="8324088" cy="559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/>
              <a:t>Art </a:t>
            </a:r>
            <a:r>
              <a:rPr lang="cs-CZ" sz="2200" i="1" dirty="0" err="1" smtClean="0"/>
              <a:t>Spiegelman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Maus</a:t>
            </a:r>
            <a:r>
              <a:rPr lang="cs-CZ" sz="2200" i="1" dirty="0"/>
              <a:t> </a:t>
            </a:r>
            <a:r>
              <a:rPr lang="cs-CZ" sz="2200" i="1" dirty="0" smtClean="0"/>
              <a:t>(1980)		Saulův syn (r. L. </a:t>
            </a:r>
            <a:r>
              <a:rPr lang="cs-CZ" sz="2200" i="1" dirty="0" err="1" smtClean="0"/>
              <a:t>Nemes</a:t>
            </a:r>
            <a:r>
              <a:rPr lang="cs-CZ" sz="2200" i="1" dirty="0" smtClean="0"/>
              <a:t>, 2015)</a:t>
            </a:r>
            <a:endParaRPr lang="cs-CZ" sz="2200" i="1" dirty="0"/>
          </a:p>
        </p:txBody>
      </p:sp>
      <p:pic>
        <p:nvPicPr>
          <p:cNvPr id="2050" name="Picture 2" descr="F:\škola\EXPERIMENTÁLKA\sa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8" y="1830754"/>
            <a:ext cx="3392190" cy="25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66928" y="5315712"/>
            <a:ext cx="10515600" cy="1277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Ale jsou to především stylové </a:t>
            </a:r>
            <a:r>
              <a:rPr lang="cs-CZ" sz="2200" i="1" dirty="0" smtClean="0"/>
              <a:t>prostředky, </a:t>
            </a:r>
            <a:r>
              <a:rPr lang="cs-CZ" sz="2200" i="1" dirty="0" smtClean="0"/>
              <a:t>které dovolují téma, už mnohokrát zopakované, vidět znovu nově. Díky možnostem jednotlivých uměleckých druhů (výše komiks a film) dokáží užitím jednotlivých prostředků ozvláštnit i tak vyčerpané téma, jakým je holokaust. 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619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Hledání estetického myšlení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3" y="6169152"/>
            <a:ext cx="12279028" cy="46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https://www.youtube.com/watch?v=3tcH2zSqVCc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667"/>
            <a:ext cx="6214865" cy="4142232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385552" y="2109215"/>
            <a:ext cx="4968247" cy="3621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Všimněte si, jakým způsobem hovoří Annie Hallová a </a:t>
            </a:r>
            <a:r>
              <a:rPr lang="cs-CZ" dirty="0" smtClean="0"/>
              <a:t>Alvy </a:t>
            </a:r>
            <a:r>
              <a:rPr lang="cs-CZ" dirty="0" smtClean="0"/>
              <a:t>Singer o fotografii. </a:t>
            </a:r>
          </a:p>
          <a:p>
            <a:pPr marL="0" indent="0">
              <a:buNone/>
            </a:pPr>
            <a:r>
              <a:rPr lang="cs-CZ" dirty="0" smtClean="0"/>
              <a:t>0:44—1:30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(žlutých titulků v obraze si nevšímejte..)</a:t>
            </a:r>
          </a:p>
          <a:p>
            <a:pPr marL="0" indent="0">
              <a:buNone/>
            </a:pPr>
            <a:r>
              <a:rPr lang="cs-CZ" dirty="0" smtClean="0"/>
              <a:t>Jakým způsobem uvažuje jeden a jakým druhý? </a:t>
            </a:r>
          </a:p>
          <a:p>
            <a:pPr marL="0" indent="0">
              <a:buNone/>
            </a:pPr>
            <a:r>
              <a:rPr lang="cs-CZ" dirty="0" smtClean="0"/>
              <a:t>Co nám to říká o estetickém myšlení?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2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</a:t>
            </a:r>
            <a:r>
              <a:rPr lang="cs-CZ" i="1" dirty="0"/>
              <a:t>–</a:t>
            </a:r>
            <a:r>
              <a:rPr lang="cs-CZ" dirty="0" smtClean="0"/>
              <a:t>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Umění jako sociální fakt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1706881"/>
            <a:ext cx="101589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000" i="1" dirty="0" smtClean="0"/>
              <a:t>	</a:t>
            </a:r>
            <a:r>
              <a:rPr lang="cs-CZ" sz="3000" b="1" i="1" dirty="0" smtClean="0"/>
              <a:t>Estetické hodnoty nejsou něco absolutního</a:t>
            </a:r>
            <a:r>
              <a:rPr lang="cs-CZ" sz="3000" i="1" dirty="0" smtClean="0"/>
              <a:t>, co nesouvisí s celkovou historickou situací a ekonomickými strukturami určité doby. </a:t>
            </a:r>
            <a:r>
              <a:rPr lang="cs-CZ" sz="3000" b="1" i="1" dirty="0" smtClean="0"/>
              <a:t>Umění se rodí z historického kontextu, odráží ho, napomáhá jeho vývoji.</a:t>
            </a:r>
            <a:r>
              <a:rPr lang="cs-CZ" sz="3000" i="1" dirty="0" smtClean="0"/>
              <a:t> Vyjasnit přítomnost těchto souvislostí znamená pochopit postavení dané estetické hodnoty v obecném kontextu určité kultury a její – možný či nemožný – vztah k jiným hodnotám.</a:t>
            </a:r>
          </a:p>
          <a:p>
            <a:pPr marL="0" indent="0" algn="r">
              <a:buNone/>
            </a:pPr>
            <a:r>
              <a:rPr lang="cs-CZ" sz="3000" i="1" dirty="0" smtClean="0"/>
              <a:t>U. </a:t>
            </a:r>
            <a:r>
              <a:rPr lang="cs-CZ" sz="3000" i="1" dirty="0" err="1" smtClean="0"/>
              <a:t>Eco</a:t>
            </a:r>
            <a:r>
              <a:rPr lang="cs-CZ" sz="3000" i="1" dirty="0" smtClean="0"/>
              <a:t> – Otevřené dílo (s. 40)</a:t>
            </a:r>
            <a:r>
              <a:rPr lang="cs-CZ" sz="3000" dirty="0" smtClean="0"/>
              <a:t> 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7287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Ozvláštnění - O</a:t>
            </a:r>
            <a:r>
              <a:rPr lang="az-Cyrl-AZ" dirty="0" smtClean="0"/>
              <a:t>странение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Nová estetická situace</a:t>
            </a:r>
            <a:endParaRPr lang="cs-CZ" i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059568" y="4945186"/>
            <a:ext cx="8279384" cy="4192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200" i="1" dirty="0" smtClean="0"/>
              <a:t>Marcel </a:t>
            </a:r>
            <a:r>
              <a:rPr lang="cs-CZ" sz="2200" i="1" dirty="0" err="1" smtClean="0"/>
              <a:t>Duchamp</a:t>
            </a:r>
            <a:r>
              <a:rPr lang="cs-CZ" sz="2200" i="1" dirty="0" smtClean="0"/>
              <a:t> – Fontána (1917)		Gerhard Richter – Ema (1992)</a:t>
            </a:r>
            <a:endParaRPr lang="cs-CZ" sz="2200" i="1" dirty="0"/>
          </a:p>
        </p:txBody>
      </p:sp>
      <p:pic>
        <p:nvPicPr>
          <p:cNvPr id="1027" name="Picture 3" descr="F:\škola\EXPERIMENTÁLKA\Duchamp_Fount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90" y="1433889"/>
            <a:ext cx="2908870" cy="30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60" y="1433889"/>
            <a:ext cx="2153316" cy="3296608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290259" y="5465837"/>
            <a:ext cx="10515600" cy="127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Vytvořením nové estetické situace vzniká nový kontext, který dovoluje nové nahlédnutí skutečnosti.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 smtClean="0"/>
              <a:t>A je to jedna ze základních funkcí umění, dovolit zpochybňovat, ptát se a měnit náš pohled na skutečnost. 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11277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2279904"/>
            <a:ext cx="10597896" cy="3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i="1" dirty="0" smtClean="0"/>
              <a:t>„Kniha není nesmrtelný předmět, který se má vzít a patřičně uctívat, ale spíše příležitost pro krásu.“</a:t>
            </a:r>
          </a:p>
          <a:p>
            <a:pPr marL="0" indent="0" algn="r">
              <a:buNone/>
            </a:pPr>
            <a:r>
              <a:rPr lang="cs-CZ" sz="3000" dirty="0" smtClean="0"/>
              <a:t>	</a:t>
            </a:r>
          </a:p>
          <a:p>
            <a:pPr marL="0" indent="0" algn="r">
              <a:buNone/>
            </a:pPr>
            <a:endParaRPr lang="cs-CZ" sz="3000" i="1" dirty="0"/>
          </a:p>
          <a:p>
            <a:pPr marL="0" indent="0" algn="r">
              <a:buNone/>
            </a:pPr>
            <a:r>
              <a:rPr lang="cs-CZ" sz="3000" i="1" dirty="0" err="1" smtClean="0"/>
              <a:t>Jorge</a:t>
            </a:r>
            <a:r>
              <a:rPr lang="cs-CZ" sz="3000" i="1" dirty="0" smtClean="0"/>
              <a:t> Luis </a:t>
            </a:r>
            <a:r>
              <a:rPr lang="cs-CZ" sz="3000" i="1" dirty="0" err="1" smtClean="0"/>
              <a:t>Borges</a:t>
            </a:r>
            <a:r>
              <a:rPr lang="cs-CZ" sz="3000" i="1" dirty="0" smtClean="0"/>
              <a:t> (in </a:t>
            </a:r>
            <a:r>
              <a:rPr lang="cs-CZ" sz="3000" i="1" dirty="0" err="1" smtClean="0"/>
              <a:t>Ars</a:t>
            </a:r>
            <a:r>
              <a:rPr lang="cs-CZ" sz="3000" i="1" dirty="0" smtClean="0"/>
              <a:t> Poetica)</a:t>
            </a:r>
            <a:endParaRPr lang="cs-CZ" sz="3000" i="1" dirty="0"/>
          </a:p>
        </p:txBody>
      </p:sp>
    </p:spTree>
    <p:extLst>
      <p:ext uri="{BB962C8B-B14F-4D97-AF65-F5344CB8AC3E}">
        <p14:creationId xmlns:p14="http://schemas.microsoft.com/office/powerpoint/2010/main" val="27911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Hledání estetického myšlení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3119" y="1568624"/>
            <a:ext cx="3468881" cy="5063824"/>
          </a:xfrm>
        </p:spPr>
        <p:txBody>
          <a:bodyPr/>
          <a:lstStyle/>
          <a:p>
            <a:r>
              <a:rPr lang="cs-CZ" u="sng" dirty="0" smtClean="0"/>
              <a:t>Alvy Singer</a:t>
            </a:r>
          </a:p>
          <a:p>
            <a:pPr marL="0" indent="0">
              <a:buNone/>
            </a:pPr>
            <a:r>
              <a:rPr lang="cs-CZ" dirty="0" smtClean="0"/>
              <a:t>- vědecké</a:t>
            </a:r>
          </a:p>
          <a:p>
            <a:pPr marL="0" indent="0">
              <a:buNone/>
            </a:pPr>
            <a:r>
              <a:rPr lang="cs-CZ" dirty="0" smtClean="0"/>
              <a:t>- pojmové</a:t>
            </a:r>
          </a:p>
          <a:p>
            <a:endParaRPr lang="cs-CZ" dirty="0" smtClean="0"/>
          </a:p>
          <a:p>
            <a:r>
              <a:rPr lang="cs-CZ" dirty="0" smtClean="0"/>
              <a:t>Východisko</a:t>
            </a:r>
          </a:p>
          <a:p>
            <a:pPr marL="0" indent="0">
              <a:buNone/>
            </a:pPr>
            <a:r>
              <a:rPr lang="cs-CZ" dirty="0" smtClean="0"/>
              <a:t>- odborné pozorování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Výsledek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umělecká </a:t>
            </a:r>
            <a:r>
              <a:rPr lang="cs-CZ" dirty="0"/>
              <a:t>kritika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71655" y="1568624"/>
            <a:ext cx="3389376" cy="506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smtClean="0"/>
              <a:t>Annie Hallová</a:t>
            </a:r>
          </a:p>
          <a:p>
            <a:pPr marL="0" indent="0">
              <a:buNone/>
            </a:pPr>
            <a:r>
              <a:rPr lang="cs-CZ" dirty="0" smtClean="0"/>
              <a:t>- autorské</a:t>
            </a:r>
          </a:p>
          <a:p>
            <a:pPr>
              <a:buFontTx/>
              <a:buChar char="-"/>
            </a:pPr>
            <a:r>
              <a:rPr lang="cs-CZ" dirty="0" smtClean="0"/>
              <a:t>intuitivní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Východisko</a:t>
            </a:r>
          </a:p>
          <a:p>
            <a:pPr marL="0" indent="0">
              <a:buNone/>
            </a:pPr>
            <a:r>
              <a:rPr lang="cs-CZ" dirty="0" smtClean="0"/>
              <a:t>- umělecká praxe</a:t>
            </a:r>
          </a:p>
          <a:p>
            <a:endParaRPr lang="cs-CZ" dirty="0" smtClean="0"/>
          </a:p>
          <a:p>
            <a:r>
              <a:rPr lang="cs-CZ" dirty="0" smtClean="0"/>
              <a:t>Výsledek</a:t>
            </a:r>
          </a:p>
          <a:p>
            <a:pPr marL="0" indent="0">
              <a:buNone/>
            </a:pPr>
            <a:r>
              <a:rPr lang="cs-CZ" dirty="0" smtClean="0"/>
              <a:t>- umělecké dílo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391"/>
            <a:ext cx="5910687" cy="39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Estetika…</a:t>
            </a:r>
            <a:br>
              <a:rPr lang="cs-CZ" dirty="0" smtClean="0"/>
            </a:br>
            <a:r>
              <a:rPr lang="cs-CZ" i="1" dirty="0" smtClean="0"/>
              <a:t>… autorská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1" y="1980248"/>
            <a:ext cx="4898016" cy="3737799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64580" y="1980247"/>
            <a:ext cx="6059424" cy="3737799"/>
          </a:xfrm>
        </p:spPr>
        <p:txBody>
          <a:bodyPr>
            <a:noAutofit/>
          </a:bodyPr>
          <a:lstStyle/>
          <a:p>
            <a:r>
              <a:rPr lang="cs-CZ" sz="2600" u="sng" dirty="0" smtClean="0"/>
              <a:t>Implicitní estetika</a:t>
            </a:r>
          </a:p>
          <a:p>
            <a:pPr marL="0" indent="0">
              <a:buNone/>
            </a:pPr>
            <a:r>
              <a:rPr lang="cs-CZ" sz="2600" dirty="0" smtClean="0"/>
              <a:t>(romány, básně, povídky, </a:t>
            </a:r>
            <a:r>
              <a:rPr lang="cs-CZ" sz="2600" dirty="0" err="1" smtClean="0"/>
              <a:t>personal</a:t>
            </a:r>
            <a:r>
              <a:rPr lang="cs-CZ" sz="2600" dirty="0" smtClean="0"/>
              <a:t> </a:t>
            </a:r>
            <a:r>
              <a:rPr lang="cs-CZ" sz="2600" dirty="0" err="1" smtClean="0"/>
              <a:t>esseys</a:t>
            </a:r>
            <a:r>
              <a:rPr lang="cs-CZ" sz="2600" dirty="0" smtClean="0"/>
              <a:t>)</a:t>
            </a:r>
          </a:p>
          <a:p>
            <a:pPr marL="0" indent="0">
              <a:buNone/>
            </a:pPr>
            <a:r>
              <a:rPr lang="cs-CZ" sz="2600" i="1" dirty="0" smtClean="0"/>
              <a:t>Oscar Wilde – De </a:t>
            </a:r>
            <a:r>
              <a:rPr lang="cs-CZ" sz="2600" i="1" dirty="0" err="1" smtClean="0"/>
              <a:t>Profundis</a:t>
            </a:r>
            <a:r>
              <a:rPr lang="cs-CZ" sz="2600" i="1" dirty="0" smtClean="0"/>
              <a:t>, Obraz 	Doriana </a:t>
            </a:r>
            <a:r>
              <a:rPr lang="cs-CZ" sz="2600" i="1" dirty="0" err="1" smtClean="0"/>
              <a:t>Graye</a:t>
            </a:r>
            <a:endParaRPr lang="cs-CZ" sz="2600" i="1" dirty="0"/>
          </a:p>
          <a:p>
            <a:r>
              <a:rPr lang="cs-CZ" sz="2600" u="sng" dirty="0" smtClean="0"/>
              <a:t>Explicitní estetika</a:t>
            </a:r>
          </a:p>
          <a:p>
            <a:pPr marL="0" indent="0">
              <a:buNone/>
            </a:pPr>
            <a:r>
              <a:rPr lang="cs-CZ" sz="2600" dirty="0" smtClean="0"/>
              <a:t>(odborné články, eseje o umění, kritiky)</a:t>
            </a:r>
          </a:p>
          <a:p>
            <a:pPr marL="0" indent="0">
              <a:buNone/>
            </a:pPr>
            <a:r>
              <a:rPr lang="cs-CZ" sz="2600" i="1" dirty="0" smtClean="0"/>
              <a:t>Oscar Wilde – Kritik umělcem, Pravda 	masek</a:t>
            </a:r>
          </a:p>
        </p:txBody>
      </p:sp>
    </p:spTree>
    <p:extLst>
      <p:ext uri="{BB962C8B-B14F-4D97-AF65-F5344CB8AC3E}">
        <p14:creationId xmlns:p14="http://schemas.microsoft.com/office/powerpoint/2010/main" val="36810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Estetika…</a:t>
            </a:r>
            <a:br>
              <a:rPr lang="cs-CZ" dirty="0" smtClean="0"/>
            </a:br>
            <a:r>
              <a:rPr lang="cs-CZ" i="1" dirty="0" smtClean="0"/>
              <a:t>… autorská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136" y="3758979"/>
            <a:ext cx="3779630" cy="28347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" y="1435597"/>
            <a:ext cx="2750185" cy="2750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97" y="4185782"/>
            <a:ext cx="1775280" cy="28582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97" y="1348787"/>
            <a:ext cx="1610376" cy="2923804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5806440" y="1772985"/>
            <a:ext cx="6385560" cy="4892991"/>
          </a:xfrm>
        </p:spPr>
        <p:txBody>
          <a:bodyPr>
            <a:normAutofit/>
          </a:bodyPr>
          <a:lstStyle/>
          <a:p>
            <a:r>
              <a:rPr lang="cs-CZ" dirty="0"/>
              <a:t>Autorská estetika je estetikou umělců</a:t>
            </a:r>
            <a:endParaRPr lang="cs-CZ" i="1" dirty="0"/>
          </a:p>
          <a:p>
            <a:r>
              <a:rPr lang="cs-CZ" dirty="0" smtClean="0"/>
              <a:t>vychází </a:t>
            </a:r>
            <a:r>
              <a:rPr lang="cs-CZ" dirty="0"/>
              <a:t>z umělecké praxe, rozpracovává možnosti tvorby, analyzuje vlastní dílo, postupy a prostředky, kterých vědomě </a:t>
            </a:r>
            <a:r>
              <a:rPr lang="cs-CZ" dirty="0" smtClean="0"/>
              <a:t>použil</a:t>
            </a:r>
            <a:endParaRPr lang="cs-CZ" dirty="0"/>
          </a:p>
          <a:p>
            <a:r>
              <a:rPr lang="cs-CZ" dirty="0" smtClean="0"/>
              <a:t>teoretické </a:t>
            </a:r>
            <a:r>
              <a:rPr lang="cs-CZ" dirty="0"/>
              <a:t>koncepty vlastního díla – hledání možností uměleckého vyjádření</a:t>
            </a:r>
          </a:p>
          <a:p>
            <a:r>
              <a:rPr lang="cs-CZ" dirty="0" smtClean="0"/>
              <a:t>vytváří </a:t>
            </a:r>
            <a:r>
              <a:rPr lang="cs-CZ" dirty="0"/>
              <a:t>estetické náměty vlastního díla – jak říkal právě Oscar Wilde, jediný vztah, který má zajímat umělce na vlastním díle, je vztah tohoto díla ke </a:t>
            </a:r>
            <a:r>
              <a:rPr lang="cs-CZ" dirty="0" smtClean="0"/>
              <a:t>kráse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2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 </a:t>
            </a:r>
            <a:r>
              <a:rPr lang="cs-CZ" i="1" dirty="0" smtClean="0"/>
              <a:t>… vědecká</a:t>
            </a:r>
            <a:br>
              <a:rPr lang="cs-CZ" i="1" dirty="0" smtClean="0"/>
            </a:br>
            <a:r>
              <a:rPr lang="cs-CZ" i="1" dirty="0" smtClean="0"/>
              <a:t>Problematika pojmu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144" y="1802246"/>
            <a:ext cx="6872744" cy="4915546"/>
          </a:xfrm>
        </p:spPr>
        <p:txBody>
          <a:bodyPr>
            <a:normAutofit/>
          </a:bodyPr>
          <a:lstStyle/>
          <a:p>
            <a:r>
              <a:rPr lang="cs-CZ" dirty="0" err="1" smtClean="0"/>
              <a:t>Řec</a:t>
            </a:r>
            <a:r>
              <a:rPr lang="cs-CZ" dirty="0" smtClean="0"/>
              <a:t>. </a:t>
            </a:r>
            <a:r>
              <a:rPr lang="cs-CZ" dirty="0" err="1" smtClean="0"/>
              <a:t>aisthétikos</a:t>
            </a:r>
            <a:r>
              <a:rPr lang="cs-CZ" dirty="0" smtClean="0"/>
              <a:t> (</a:t>
            </a:r>
            <a:r>
              <a:rPr lang="el-GR" dirty="0" smtClean="0"/>
              <a:t>Αισθητική</a:t>
            </a:r>
            <a:r>
              <a:rPr lang="cs-CZ" dirty="0" smtClean="0"/>
              <a:t>) – </a:t>
            </a:r>
            <a:r>
              <a:rPr lang="cs-CZ" i="1" dirty="0" smtClean="0"/>
              <a:t>týkající se 					smyslového vnímání</a:t>
            </a:r>
          </a:p>
          <a:p>
            <a:r>
              <a:rPr lang="cs-CZ" dirty="0" smtClean="0"/>
              <a:t>Teorie poznání </a:t>
            </a:r>
          </a:p>
          <a:p>
            <a:r>
              <a:rPr lang="cs-CZ" dirty="0" err="1" smtClean="0"/>
              <a:t>Krasověda</a:t>
            </a:r>
            <a:r>
              <a:rPr lang="cs-CZ" dirty="0" smtClean="0"/>
              <a:t> (nauka o estetických 	kategoriích)</a:t>
            </a:r>
          </a:p>
          <a:p>
            <a:r>
              <a:rPr lang="cs-CZ" dirty="0" smtClean="0"/>
              <a:t>Filosofie umění (a mimouměleckého 	estetična)</a:t>
            </a:r>
          </a:p>
          <a:p>
            <a:r>
              <a:rPr lang="cs-CZ" dirty="0" smtClean="0"/>
              <a:t>Analytická estetika – </a:t>
            </a:r>
            <a:r>
              <a:rPr lang="cs-CZ" dirty="0" err="1" smtClean="0"/>
              <a:t>metateorie</a:t>
            </a:r>
            <a:endParaRPr lang="cs-CZ" dirty="0" smtClean="0"/>
          </a:p>
          <a:p>
            <a:r>
              <a:rPr lang="cs-CZ" dirty="0" smtClean="0"/>
              <a:t>Experimentální estetika </a:t>
            </a:r>
          </a:p>
          <a:p>
            <a:pPr lvl="1"/>
            <a:r>
              <a:rPr lang="cs-CZ" i="1" dirty="0" smtClean="0"/>
              <a:t>Tereza Hadravová – Co je nového v estetice (Praha: Nová beseda, 2016)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88" y="1809057"/>
            <a:ext cx="4473406" cy="44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37" y="3079777"/>
            <a:ext cx="3867247" cy="3055994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6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 </a:t>
            </a:r>
            <a:r>
              <a:rPr lang="cs-CZ" i="1" dirty="0" smtClean="0"/>
              <a:t>… vědecká</a:t>
            </a:r>
            <a:br>
              <a:rPr lang="cs-CZ" i="1" dirty="0" smtClean="0"/>
            </a:br>
            <a:r>
              <a:rPr lang="cs-CZ" i="1" dirty="0" smtClean="0"/>
              <a:t>Široké pojetí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4960"/>
            <a:ext cx="11353800" cy="500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 smtClean="0"/>
              <a:t>„Mám-li se pokusit definovat estetiku, nenacházím lepšího řešení, než že je naukou o estetické funkci, jejích projevech a jejích nositelích.“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						Jan Mukařovský</a:t>
            </a:r>
          </a:p>
          <a:p>
            <a:r>
              <a:rPr lang="cs-CZ" dirty="0" smtClean="0"/>
              <a:t>Estetický objekt</a:t>
            </a:r>
            <a:endParaRPr lang="cs-CZ" dirty="0"/>
          </a:p>
          <a:p>
            <a:r>
              <a:rPr lang="cs-CZ" dirty="0" smtClean="0"/>
              <a:t>Estetický postoj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Izolace objektu—libost—autonomnost</a:t>
            </a:r>
            <a:endParaRPr lang="cs-CZ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864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6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 </a:t>
            </a:r>
            <a:r>
              <a:rPr lang="cs-CZ" i="1" dirty="0" smtClean="0"/>
              <a:t>… vědecká</a:t>
            </a:r>
            <a:br>
              <a:rPr lang="cs-CZ" i="1" dirty="0" smtClean="0"/>
            </a:br>
            <a:r>
              <a:rPr lang="cs-CZ" i="1" dirty="0" smtClean="0"/>
              <a:t>Zúžené pojetí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892" y="1481326"/>
            <a:ext cx="11027508" cy="5036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i="1" dirty="0" smtClean="0"/>
              <a:t>	Estetika se zabývá podmínkami a výkladem určitého druhu vnímání a prožitku, které jsou komplexně prostoupeny fantazií, analogiemi, podobnostmi, tropy, preferováním a emocemi a utvářeny hodnotami estetického předmětu (krásou, vznešeností apod.). </a:t>
            </a:r>
          </a:p>
          <a:p>
            <a:pPr marL="0" indent="0">
              <a:buNone/>
            </a:pPr>
            <a:r>
              <a:rPr lang="cs-CZ" i="1" dirty="0" smtClean="0"/>
              <a:t>(…)</a:t>
            </a:r>
          </a:p>
          <a:p>
            <a:pPr marL="0" indent="0" algn="just">
              <a:buNone/>
            </a:pPr>
            <a:r>
              <a:rPr lang="cs-CZ" b="1" i="1" dirty="0" smtClean="0"/>
              <a:t>Kterákoli estetická analýza dosahuje maxima tam, kde dokáže </a:t>
            </a:r>
            <a:r>
              <a:rPr lang="cs-CZ" i="1" dirty="0" smtClean="0"/>
              <a:t>v hloubi </a:t>
            </a:r>
            <a:r>
              <a:rPr lang="cs-CZ" b="1" i="1" dirty="0" smtClean="0"/>
              <a:t>postihnout a vyložit vzájemnou korespondenci mezi </a:t>
            </a:r>
            <a:r>
              <a:rPr lang="cs-CZ" i="1" dirty="0" smtClean="0"/>
              <a:t>přírodní či uměleckou </a:t>
            </a:r>
            <a:r>
              <a:rPr lang="cs-CZ" b="1" i="1" dirty="0" smtClean="0"/>
              <a:t>skutečností na straně objektu vnímání a modality estetické zkušenosti na straně subjektu</a:t>
            </a:r>
            <a:r>
              <a:rPr lang="cs-CZ" i="1" dirty="0" smtClean="0"/>
              <a:t>, neboť specifický modus vnímání, představování a myšlení je v estetice právě tak důležitý jako sám předmět. </a:t>
            </a:r>
          </a:p>
          <a:p>
            <a:pPr marL="0" indent="0" algn="r">
              <a:buNone/>
            </a:pPr>
            <a:r>
              <a:rPr lang="cs-CZ" i="1" dirty="0" smtClean="0"/>
              <a:t>Petr Osolsobě – Umění a ctnost (s. 13)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519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Estetika </a:t>
            </a:r>
            <a:r>
              <a:rPr lang="cs-CZ" i="1" dirty="0" smtClean="0"/>
              <a:t>… vědecká</a:t>
            </a:r>
            <a:br>
              <a:rPr lang="cs-CZ" i="1" dirty="0" smtClean="0"/>
            </a:br>
            <a:r>
              <a:rPr lang="cs-CZ" i="1" dirty="0" smtClean="0"/>
              <a:t>Literární estetika</a:t>
            </a:r>
            <a:endParaRPr lang="cs-CZ" i="1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5392" y="1481327"/>
            <a:ext cx="4050792" cy="511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i="1" dirty="0" smtClean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065008" y="1861845"/>
            <a:ext cx="4126992" cy="4351338"/>
          </a:xfrm>
        </p:spPr>
        <p:txBody>
          <a:bodyPr/>
          <a:lstStyle/>
          <a:p>
            <a:r>
              <a:rPr lang="cs-CZ" u="sng" dirty="0" smtClean="0"/>
              <a:t>Recepce</a:t>
            </a:r>
          </a:p>
          <a:p>
            <a:pPr marL="0" indent="0">
              <a:buNone/>
            </a:pPr>
            <a:r>
              <a:rPr lang="cs-CZ" dirty="0" smtClean="0"/>
              <a:t>- akty, jež vytváří z díla estetický objekt</a:t>
            </a:r>
          </a:p>
          <a:p>
            <a:pPr marL="0" indent="0">
              <a:buNone/>
            </a:pPr>
            <a:r>
              <a:rPr lang="cs-CZ" dirty="0" smtClean="0"/>
              <a:t>- psychologická estetika – vnímání, postoj, cit</a:t>
            </a:r>
          </a:p>
          <a:p>
            <a:pPr marL="0" indent="0">
              <a:buNone/>
            </a:pPr>
            <a:r>
              <a:rPr lang="cs-CZ" dirty="0" smtClean="0"/>
              <a:t>- R. </a:t>
            </a:r>
            <a:r>
              <a:rPr lang="cs-CZ" dirty="0" err="1" smtClean="0"/>
              <a:t>Ingarden</a:t>
            </a:r>
            <a:r>
              <a:rPr lang="cs-CZ" dirty="0" smtClean="0"/>
              <a:t>, W. </a:t>
            </a:r>
            <a:r>
              <a:rPr lang="cs-CZ" dirty="0" err="1" smtClean="0"/>
              <a:t>Iser</a:t>
            </a:r>
            <a:r>
              <a:rPr lang="cs-CZ" dirty="0" smtClean="0"/>
              <a:t>,        U. </a:t>
            </a:r>
            <a:r>
              <a:rPr lang="cs-CZ" dirty="0" err="1" smtClean="0"/>
              <a:t>Eco</a:t>
            </a:r>
            <a:r>
              <a:rPr lang="cs-CZ" dirty="0" smtClean="0"/>
              <a:t>, L. S. </a:t>
            </a:r>
            <a:r>
              <a:rPr lang="cs-CZ" dirty="0" err="1" smtClean="0"/>
              <a:t>Vygotskij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105656" y="1861845"/>
            <a:ext cx="4169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/>
              <a:t>Dílo</a:t>
            </a:r>
          </a:p>
          <a:p>
            <a:pPr marL="0" indent="0">
              <a:buNone/>
            </a:pPr>
            <a:r>
              <a:rPr lang="cs-CZ" dirty="0" smtClean="0"/>
              <a:t>- struktura díla ve funkci k estetické komunikaci</a:t>
            </a:r>
          </a:p>
          <a:p>
            <a:pPr marL="0" indent="0">
              <a:buNone/>
            </a:pPr>
            <a:r>
              <a:rPr lang="cs-CZ" dirty="0" smtClean="0"/>
              <a:t>- formalismus, strukturalismus</a:t>
            </a:r>
          </a:p>
          <a:p>
            <a:pPr marL="0" indent="0">
              <a:buNone/>
            </a:pPr>
            <a:r>
              <a:rPr lang="cs-CZ" dirty="0" smtClean="0"/>
              <a:t>- J. Mukařovský,                  R. Jacobson, V. </a:t>
            </a:r>
            <a:r>
              <a:rPr lang="cs-CZ" dirty="0" err="1" smtClean="0"/>
              <a:t>Šklovskij</a:t>
            </a:r>
            <a:r>
              <a:rPr lang="cs-CZ" dirty="0" smtClean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0" y="1861845"/>
            <a:ext cx="43068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/>
              <a:t>Produkce</a:t>
            </a:r>
          </a:p>
          <a:p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- umělecké tvoření, intence, </a:t>
            </a:r>
          </a:p>
          <a:p>
            <a:pPr marL="0" indent="0">
              <a:buNone/>
            </a:pPr>
            <a:r>
              <a:rPr lang="cs-CZ" dirty="0" smtClean="0"/>
              <a:t>- psychologické aspekty tvorby (fantazie, inspirace)</a:t>
            </a:r>
          </a:p>
          <a:p>
            <a:pPr marL="0" indent="0">
              <a:buNone/>
            </a:pPr>
            <a:r>
              <a:rPr lang="cs-CZ" dirty="0" smtClean="0"/>
              <a:t>- I. Kant, J. W. Goethe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5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729</Words>
  <Application>Microsoft Office PowerPoint</Application>
  <PresentationFormat>Vlastní</PresentationFormat>
  <Paragraphs>150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Office</vt:lpstr>
      <vt:lpstr>Experiment jako estetický jev</vt:lpstr>
      <vt:lpstr>Hledání estetického myšlení</vt:lpstr>
      <vt:lpstr>Hledání estetického myšlení</vt:lpstr>
      <vt:lpstr>Estetika… … autorská</vt:lpstr>
      <vt:lpstr>Estetika… … autorská</vt:lpstr>
      <vt:lpstr>Estetika … vědecká Problematika pojmu</vt:lpstr>
      <vt:lpstr>Estetika … vědecká Široké pojetí</vt:lpstr>
      <vt:lpstr>Estetika … vědecká Zúžené pojetí</vt:lpstr>
      <vt:lpstr>Estetika … vědecká Literární estetika</vt:lpstr>
      <vt:lpstr>Problematika dichotomie Možnosti</vt:lpstr>
      <vt:lpstr>Problematika dichotomie Forma a obsah</vt:lpstr>
      <vt:lpstr>Prezentace aplikace PowerPoint</vt:lpstr>
      <vt:lpstr>Ozvláštnění – Oстранение Automatizace vs. ozvláštnění</vt:lpstr>
      <vt:lpstr>Ozvláštnění – Oстранение Proust a zvyk</vt:lpstr>
      <vt:lpstr>Ozvláštnění – Oстранение Myšlenkové – čisté bytosti</vt:lpstr>
      <vt:lpstr>Ozvláštnění – Oстранение Myšlenkové – čisté bytosti</vt:lpstr>
      <vt:lpstr>Prezentace aplikace PowerPoint</vt:lpstr>
      <vt:lpstr>Ozvláštnění – Oстранение Umělecké: Parodie</vt:lpstr>
      <vt:lpstr>Ozvláštnění – Oстранение Umělecké: Téma stylistickými prostředky</vt:lpstr>
      <vt:lpstr>Ozvláštnění – Oстранение Umění jako sociální fakt</vt:lpstr>
      <vt:lpstr>Ozvláštnění - Oстранение Nová estetická situace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jako jev estetický</dc:title>
  <dc:creator>Václav Křížek</dc:creator>
  <cp:lastModifiedBy>PC</cp:lastModifiedBy>
  <cp:revision>46</cp:revision>
  <dcterms:created xsi:type="dcterms:W3CDTF">2017-03-12T11:51:56Z</dcterms:created>
  <dcterms:modified xsi:type="dcterms:W3CDTF">2020-05-07T12:25:11Z</dcterms:modified>
</cp:coreProperties>
</file>