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93" r:id="rId2"/>
    <p:sldId id="256" r:id="rId3"/>
    <p:sldId id="259" r:id="rId4"/>
    <p:sldId id="294" r:id="rId5"/>
    <p:sldId id="290" r:id="rId6"/>
    <p:sldId id="291" r:id="rId7"/>
    <p:sldId id="258" r:id="rId8"/>
    <p:sldId id="263" r:id="rId9"/>
    <p:sldId id="262" r:id="rId10"/>
    <p:sldId id="266" r:id="rId11"/>
    <p:sldId id="265" r:id="rId12"/>
    <p:sldId id="275" r:id="rId13"/>
    <p:sldId id="292" r:id="rId14"/>
    <p:sldId id="267" r:id="rId15"/>
    <p:sldId id="279" r:id="rId16"/>
    <p:sldId id="282" r:id="rId17"/>
    <p:sldId id="286" r:id="rId18"/>
    <p:sldId id="283" r:id="rId19"/>
    <p:sldId id="260" r:id="rId20"/>
    <p:sldId id="270" r:id="rId21"/>
    <p:sldId id="281" r:id="rId22"/>
    <p:sldId id="285" r:id="rId23"/>
    <p:sldId id="288" r:id="rId24"/>
    <p:sldId id="289"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10" r:id="rId40"/>
    <p:sldId id="311" r:id="rId41"/>
    <p:sldId id="312" r:id="rId42"/>
    <p:sldId id="314" r:id="rId43"/>
    <p:sldId id="315" r:id="rId44"/>
    <p:sldId id="316" r:id="rId45"/>
    <p:sldId id="324" r:id="rId46"/>
    <p:sldId id="321" r:id="rId47"/>
    <p:sldId id="317" r:id="rId48"/>
    <p:sldId id="319" r:id="rId49"/>
    <p:sldId id="320" r:id="rId50"/>
    <p:sldId id="323" r:id="rId51"/>
    <p:sldId id="322"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p:scale>
          <a:sx n="70" d="100"/>
          <a:sy n="70" d="100"/>
        </p:scale>
        <p:origin x="-52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FE2B41-CC0D-4F3E-AB7B-AAC4630A9EC1}" type="datetimeFigureOut">
              <a:rPr lang="cs-CZ" smtClean="0"/>
              <a:t>7.5.2020</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D84CEE-5A25-47F7-A970-705E426B5CC7}" type="slidenum">
              <a:rPr lang="cs-CZ" smtClean="0"/>
              <a:t>‹#›</a:t>
            </a:fld>
            <a:endParaRPr lang="cs-CZ"/>
          </a:p>
        </p:txBody>
      </p:sp>
    </p:spTree>
    <p:extLst>
      <p:ext uri="{BB962C8B-B14F-4D97-AF65-F5344CB8AC3E}">
        <p14:creationId xmlns:p14="http://schemas.microsoft.com/office/powerpoint/2010/main" val="329596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Édouard</a:t>
            </a:r>
            <a:r>
              <a:rPr lang="cs-CZ" dirty="0" smtClean="0"/>
              <a:t> Levé - Deník</a:t>
            </a:r>
            <a:endParaRPr lang="cs-CZ" dirty="0"/>
          </a:p>
        </p:txBody>
      </p:sp>
      <p:sp>
        <p:nvSpPr>
          <p:cNvPr id="4" name="Zástupný symbol pro číslo snímku 3"/>
          <p:cNvSpPr>
            <a:spLocks noGrp="1"/>
          </p:cNvSpPr>
          <p:nvPr>
            <p:ph type="sldNum" sz="quarter" idx="10"/>
          </p:nvPr>
        </p:nvSpPr>
        <p:spPr/>
        <p:txBody>
          <a:bodyPr/>
          <a:lstStyle/>
          <a:p>
            <a:fld id="{D4FCBF52-922C-4B42-B405-3CCC6FC2F563}" type="slidenum">
              <a:rPr lang="cs-CZ" smtClean="0"/>
              <a:t>27</a:t>
            </a:fld>
            <a:endParaRPr lang="cs-CZ"/>
          </a:p>
        </p:txBody>
      </p:sp>
    </p:spTree>
    <p:extLst>
      <p:ext uri="{BB962C8B-B14F-4D97-AF65-F5344CB8AC3E}">
        <p14:creationId xmlns:p14="http://schemas.microsoft.com/office/powerpoint/2010/main" val="34657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Martin </a:t>
            </a:r>
            <a:r>
              <a:rPr lang="cs-CZ" dirty="0" err="1" smtClean="0"/>
              <a:t>Amis</a:t>
            </a:r>
            <a:r>
              <a:rPr lang="cs-CZ" dirty="0" smtClean="0"/>
              <a:t> – Šíp času</a:t>
            </a:r>
            <a:endParaRPr lang="cs-CZ" dirty="0"/>
          </a:p>
        </p:txBody>
      </p:sp>
      <p:sp>
        <p:nvSpPr>
          <p:cNvPr id="4" name="Zástupný symbol pro číslo snímku 3"/>
          <p:cNvSpPr>
            <a:spLocks noGrp="1"/>
          </p:cNvSpPr>
          <p:nvPr>
            <p:ph type="sldNum" sz="quarter" idx="10"/>
          </p:nvPr>
        </p:nvSpPr>
        <p:spPr/>
        <p:txBody>
          <a:bodyPr/>
          <a:lstStyle/>
          <a:p>
            <a:fld id="{D4FCBF52-922C-4B42-B405-3CCC6FC2F563}" type="slidenum">
              <a:rPr lang="cs-CZ" smtClean="0"/>
              <a:t>29</a:t>
            </a:fld>
            <a:endParaRPr lang="cs-CZ"/>
          </a:p>
        </p:txBody>
      </p:sp>
    </p:spTree>
    <p:extLst>
      <p:ext uri="{BB962C8B-B14F-4D97-AF65-F5344CB8AC3E}">
        <p14:creationId xmlns:p14="http://schemas.microsoft.com/office/powerpoint/2010/main" val="4754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Jymes</a:t>
            </a:r>
            <a:r>
              <a:rPr lang="cs-CZ" dirty="0" smtClean="0"/>
              <a:t> </a:t>
            </a:r>
            <a:r>
              <a:rPr lang="cs-CZ" dirty="0" err="1" smtClean="0"/>
              <a:t>Joyce</a:t>
            </a:r>
            <a:r>
              <a:rPr lang="cs-CZ" dirty="0" smtClean="0"/>
              <a:t> - </a:t>
            </a:r>
            <a:r>
              <a:rPr lang="cs-CZ" dirty="0" err="1" smtClean="0"/>
              <a:t>Odyseus</a:t>
            </a:r>
            <a:endParaRPr lang="cs-CZ" dirty="0"/>
          </a:p>
        </p:txBody>
      </p:sp>
      <p:sp>
        <p:nvSpPr>
          <p:cNvPr id="4" name="Zástupný symbol pro číslo snímku 3"/>
          <p:cNvSpPr>
            <a:spLocks noGrp="1"/>
          </p:cNvSpPr>
          <p:nvPr>
            <p:ph type="sldNum" sz="quarter" idx="10"/>
          </p:nvPr>
        </p:nvSpPr>
        <p:spPr/>
        <p:txBody>
          <a:bodyPr/>
          <a:lstStyle/>
          <a:p>
            <a:fld id="{D4FCBF52-922C-4B42-B405-3CCC6FC2F563}" type="slidenum">
              <a:rPr lang="cs-CZ" smtClean="0"/>
              <a:t>33</a:t>
            </a:fld>
            <a:endParaRPr lang="cs-CZ"/>
          </a:p>
        </p:txBody>
      </p:sp>
    </p:spTree>
    <p:extLst>
      <p:ext uri="{BB962C8B-B14F-4D97-AF65-F5344CB8AC3E}">
        <p14:creationId xmlns:p14="http://schemas.microsoft.com/office/powerpoint/2010/main" val="2232851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5B876FB-F123-44F5-ABC4-EDA9E4F7520E}" type="datetimeFigureOut">
              <a:rPr lang="cs-CZ" smtClean="0"/>
              <a:pPr/>
              <a:t>7.5.2020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61619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B876FB-F123-44F5-ABC4-EDA9E4F7520E}" type="datetimeFigureOut">
              <a:rPr lang="cs-CZ" smtClean="0"/>
              <a:pPr/>
              <a:t>7.5.2020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237898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B876FB-F123-44F5-ABC4-EDA9E4F7520E}" type="datetimeFigureOut">
              <a:rPr lang="cs-CZ" smtClean="0"/>
              <a:pPr/>
              <a:t>7.5.2020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150458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B876FB-F123-44F5-ABC4-EDA9E4F7520E}" type="datetimeFigureOut">
              <a:rPr lang="cs-CZ" smtClean="0"/>
              <a:pPr/>
              <a:t>7.5.2020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171821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5B876FB-F123-44F5-ABC4-EDA9E4F7520E}" type="datetimeFigureOut">
              <a:rPr lang="cs-CZ" smtClean="0"/>
              <a:pPr/>
              <a:t>7.5.2020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385362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5B876FB-F123-44F5-ABC4-EDA9E4F7520E}" type="datetimeFigureOut">
              <a:rPr lang="cs-CZ" smtClean="0"/>
              <a:pPr/>
              <a:t>7.5.2020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395713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5B876FB-F123-44F5-ABC4-EDA9E4F7520E}" type="datetimeFigureOut">
              <a:rPr lang="cs-CZ" smtClean="0"/>
              <a:pPr/>
              <a:t>7.5.2020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123170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5B876FB-F123-44F5-ABC4-EDA9E4F7520E}" type="datetimeFigureOut">
              <a:rPr lang="cs-CZ" smtClean="0"/>
              <a:pPr/>
              <a:t>7.5.2020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331575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5B876FB-F123-44F5-ABC4-EDA9E4F7520E}" type="datetimeFigureOut">
              <a:rPr lang="cs-CZ" smtClean="0"/>
              <a:pPr/>
              <a:t>7.5.2020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344405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5B876FB-F123-44F5-ABC4-EDA9E4F7520E}" type="datetimeFigureOut">
              <a:rPr lang="cs-CZ" smtClean="0"/>
              <a:pPr/>
              <a:t>7.5.2020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2295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5B876FB-F123-44F5-ABC4-EDA9E4F7520E}" type="datetimeFigureOut">
              <a:rPr lang="cs-CZ" smtClean="0"/>
              <a:pPr/>
              <a:t>7.5.2020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F693CB4-A27D-4BD4-974C-ED3F7EDF54F7}" type="slidenum">
              <a:rPr lang="cs-CZ" smtClean="0"/>
              <a:pPr/>
              <a:t>‹#›</a:t>
            </a:fld>
            <a:endParaRPr lang="cs-CZ"/>
          </a:p>
        </p:txBody>
      </p:sp>
    </p:spTree>
    <p:extLst>
      <p:ext uri="{BB962C8B-B14F-4D97-AF65-F5344CB8AC3E}">
        <p14:creationId xmlns:p14="http://schemas.microsoft.com/office/powerpoint/2010/main" val="38284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876FB-F123-44F5-ABC4-EDA9E4F7520E}" type="datetimeFigureOut">
              <a:rPr lang="cs-CZ" smtClean="0"/>
              <a:pPr/>
              <a:t>7.5.2020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93CB4-A27D-4BD4-974C-ED3F7EDF54F7}" type="slidenum">
              <a:rPr lang="cs-CZ" smtClean="0"/>
              <a:pPr/>
              <a:t>‹#›</a:t>
            </a:fld>
            <a:endParaRPr lang="cs-CZ"/>
          </a:p>
        </p:txBody>
      </p:sp>
    </p:spTree>
    <p:extLst>
      <p:ext uri="{BB962C8B-B14F-4D97-AF65-F5344CB8AC3E}">
        <p14:creationId xmlns:p14="http://schemas.microsoft.com/office/powerpoint/2010/main" val="361422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38912" y="1122363"/>
            <a:ext cx="11329416" cy="2387600"/>
          </a:xfrm>
        </p:spPr>
        <p:txBody>
          <a:bodyPr>
            <a:normAutofit/>
          </a:bodyPr>
          <a:lstStyle/>
          <a:p>
            <a:r>
              <a:rPr lang="cs-CZ" dirty="0" smtClean="0"/>
              <a:t>Experiment a literární druhy</a:t>
            </a:r>
            <a:br>
              <a:rPr lang="cs-CZ" dirty="0" smtClean="0"/>
            </a:br>
            <a:r>
              <a:rPr lang="cs-CZ" dirty="0" smtClean="0"/>
              <a:t>Poezie—próza—drama</a:t>
            </a:r>
            <a:endParaRPr lang="cs-CZ" dirty="0"/>
          </a:p>
        </p:txBody>
      </p:sp>
      <p:sp>
        <p:nvSpPr>
          <p:cNvPr id="3" name="Podnadpis 2"/>
          <p:cNvSpPr>
            <a:spLocks noGrp="1"/>
          </p:cNvSpPr>
          <p:nvPr>
            <p:ph type="subTitle" idx="1"/>
          </p:nvPr>
        </p:nvSpPr>
        <p:spPr>
          <a:xfrm>
            <a:off x="1531620" y="4834128"/>
            <a:ext cx="9144000" cy="871728"/>
          </a:xfrm>
        </p:spPr>
        <p:txBody>
          <a:bodyPr>
            <a:normAutofit/>
          </a:bodyPr>
          <a:lstStyle/>
          <a:p>
            <a:r>
              <a:rPr lang="cs-CZ" dirty="0"/>
              <a:t>Experimentální literatura </a:t>
            </a:r>
            <a:r>
              <a:rPr lang="cs-CZ" dirty="0" smtClean="0"/>
              <a:t>ESB102</a:t>
            </a:r>
            <a:endParaRPr lang="cs-CZ" dirty="0"/>
          </a:p>
        </p:txBody>
      </p:sp>
    </p:spTree>
    <p:extLst>
      <p:ext uri="{BB962C8B-B14F-4D97-AF65-F5344CB8AC3E}">
        <p14:creationId xmlns:p14="http://schemas.microsoft.com/office/powerpoint/2010/main" val="391065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87603"/>
          </a:xfrm>
        </p:spPr>
        <p:txBody>
          <a:bodyPr>
            <a:normAutofit fontScale="90000"/>
          </a:bodyPr>
          <a:lstStyle/>
          <a:p>
            <a:pPr algn="ctr"/>
            <a:r>
              <a:rPr lang="cs-CZ" i="1" dirty="0"/>
              <a:t>Nonsense</a:t>
            </a:r>
            <a:br>
              <a:rPr lang="cs-CZ" i="1" dirty="0"/>
            </a:br>
            <a:r>
              <a:rPr lang="cs-CZ" i="1" dirty="0" err="1"/>
              <a:t>Lewis</a:t>
            </a:r>
            <a:r>
              <a:rPr lang="cs-CZ" i="1" dirty="0"/>
              <a:t> </a:t>
            </a:r>
            <a:r>
              <a:rPr lang="cs-CZ" i="1" dirty="0" err="1"/>
              <a:t>Carroll</a:t>
            </a:r>
            <a:endParaRPr lang="cs-CZ" i="1"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4071538525"/>
              </p:ext>
            </p:extLst>
          </p:nvPr>
        </p:nvGraphicFramePr>
        <p:xfrm>
          <a:off x="2157984" y="1865376"/>
          <a:ext cx="9195816" cy="3867912"/>
        </p:xfrm>
        <a:graphic>
          <a:graphicData uri="http://schemas.openxmlformats.org/drawingml/2006/table">
            <a:tbl>
              <a:tblPr/>
              <a:tblGrid>
                <a:gridCol w="4597908">
                  <a:extLst>
                    <a:ext uri="{9D8B030D-6E8A-4147-A177-3AD203B41FA5}">
                      <a16:colId xmlns:a16="http://schemas.microsoft.com/office/drawing/2014/main" xmlns="" val="2172510290"/>
                    </a:ext>
                  </a:extLst>
                </a:gridCol>
                <a:gridCol w="4597908">
                  <a:extLst>
                    <a:ext uri="{9D8B030D-6E8A-4147-A177-3AD203B41FA5}">
                      <a16:colId xmlns:a16="http://schemas.microsoft.com/office/drawing/2014/main" xmlns="" val="2386021577"/>
                    </a:ext>
                  </a:extLst>
                </a:gridCol>
              </a:tblGrid>
              <a:tr h="3867912">
                <a:tc>
                  <a:txBody>
                    <a:bodyPr/>
                    <a:lstStyle/>
                    <a:p>
                      <a:r>
                        <a:rPr lang="en-US" b="1" dirty="0">
                          <a:effectLst/>
                        </a:rPr>
                        <a:t>Jabberwocky</a:t>
                      </a:r>
                      <a:r>
                        <a:rPr lang="en-US" dirty="0">
                          <a:effectLst/>
                        </a:rPr>
                        <a:t/>
                      </a:r>
                      <a:br>
                        <a:rPr lang="en-US" dirty="0">
                          <a:effectLst/>
                        </a:rPr>
                      </a:br>
                      <a:r>
                        <a:rPr lang="en-US" dirty="0" err="1">
                          <a:effectLst/>
                        </a:rPr>
                        <a:t>'Twas</a:t>
                      </a:r>
                      <a:r>
                        <a:rPr lang="en-US" dirty="0">
                          <a:effectLst/>
                        </a:rPr>
                        <a:t> </a:t>
                      </a:r>
                      <a:r>
                        <a:rPr lang="en-US" dirty="0" err="1">
                          <a:effectLst/>
                        </a:rPr>
                        <a:t>brillig</a:t>
                      </a:r>
                      <a:r>
                        <a:rPr lang="en-US" dirty="0">
                          <a:effectLst/>
                        </a:rPr>
                        <a:t>, and the </a:t>
                      </a:r>
                      <a:r>
                        <a:rPr lang="en-US" dirty="0" err="1">
                          <a:effectLst/>
                        </a:rPr>
                        <a:t>slithy</a:t>
                      </a:r>
                      <a:r>
                        <a:rPr lang="en-US" dirty="0">
                          <a:effectLst/>
                        </a:rPr>
                        <a:t> </a:t>
                      </a:r>
                      <a:r>
                        <a:rPr lang="en-US" dirty="0" err="1">
                          <a:effectLst/>
                        </a:rPr>
                        <a:t>toves</a:t>
                      </a:r>
                      <a:r>
                        <a:rPr lang="en-US" dirty="0">
                          <a:effectLst/>
                        </a:rPr>
                        <a:t/>
                      </a:r>
                      <a:br>
                        <a:rPr lang="en-US" dirty="0">
                          <a:effectLst/>
                        </a:rPr>
                      </a:br>
                      <a:r>
                        <a:rPr lang="en-US" dirty="0">
                          <a:effectLst/>
                        </a:rPr>
                        <a:t>Did gyre and </a:t>
                      </a:r>
                      <a:r>
                        <a:rPr lang="en-US" dirty="0" err="1">
                          <a:effectLst/>
                        </a:rPr>
                        <a:t>gimble</a:t>
                      </a:r>
                      <a:r>
                        <a:rPr lang="en-US" dirty="0">
                          <a:effectLst/>
                        </a:rPr>
                        <a:t> in the </a:t>
                      </a:r>
                      <a:r>
                        <a:rPr lang="en-US" dirty="0" err="1">
                          <a:effectLst/>
                        </a:rPr>
                        <a:t>wabe</a:t>
                      </a:r>
                      <a:r>
                        <a:rPr lang="en-US" dirty="0">
                          <a:effectLst/>
                        </a:rPr>
                        <a:t>;</a:t>
                      </a:r>
                      <a:br>
                        <a:rPr lang="en-US" dirty="0">
                          <a:effectLst/>
                        </a:rPr>
                      </a:br>
                      <a:r>
                        <a:rPr lang="en-US" dirty="0">
                          <a:effectLst/>
                        </a:rPr>
                        <a:t>All </a:t>
                      </a:r>
                      <a:r>
                        <a:rPr lang="en-US" dirty="0" err="1">
                          <a:effectLst/>
                        </a:rPr>
                        <a:t>mimsy</a:t>
                      </a:r>
                      <a:r>
                        <a:rPr lang="en-US" dirty="0">
                          <a:effectLst/>
                        </a:rPr>
                        <a:t> were the </a:t>
                      </a:r>
                      <a:r>
                        <a:rPr lang="en-US" dirty="0" err="1">
                          <a:effectLst/>
                        </a:rPr>
                        <a:t>borogoves</a:t>
                      </a:r>
                      <a:r>
                        <a:rPr lang="en-US" dirty="0">
                          <a:effectLst/>
                        </a:rPr>
                        <a:t>,</a:t>
                      </a:r>
                      <a:br>
                        <a:rPr lang="en-US" dirty="0">
                          <a:effectLst/>
                        </a:rPr>
                      </a:br>
                      <a:r>
                        <a:rPr lang="en-US" dirty="0">
                          <a:effectLst/>
                        </a:rPr>
                        <a:t>And the </a:t>
                      </a:r>
                      <a:r>
                        <a:rPr lang="en-US" dirty="0" err="1">
                          <a:effectLst/>
                        </a:rPr>
                        <a:t>mome</a:t>
                      </a:r>
                      <a:r>
                        <a:rPr lang="en-US" dirty="0">
                          <a:effectLst/>
                        </a:rPr>
                        <a:t> </a:t>
                      </a:r>
                      <a:r>
                        <a:rPr lang="en-US" dirty="0" err="1">
                          <a:effectLst/>
                        </a:rPr>
                        <a:t>raths</a:t>
                      </a:r>
                      <a:r>
                        <a:rPr lang="en-US" dirty="0">
                          <a:effectLst/>
                        </a:rPr>
                        <a:t> </a:t>
                      </a:r>
                      <a:r>
                        <a:rPr lang="en-US" dirty="0" err="1">
                          <a:effectLst/>
                        </a:rPr>
                        <a:t>outgrabe</a:t>
                      </a:r>
                      <a:r>
                        <a:rPr lang="en-US" dirty="0">
                          <a:effectLst/>
                        </a:rPr>
                        <a:t>.</a:t>
                      </a:r>
                    </a:p>
                    <a:p>
                      <a:r>
                        <a:rPr lang="en-US" dirty="0">
                          <a:effectLst/>
                        </a:rPr>
                        <a:t>'Beware the Jabberwock, my son!</a:t>
                      </a:r>
                      <a:br>
                        <a:rPr lang="en-US" dirty="0">
                          <a:effectLst/>
                        </a:rPr>
                      </a:br>
                      <a:r>
                        <a:rPr lang="en-US" dirty="0">
                          <a:effectLst/>
                        </a:rPr>
                        <a:t>The jaws that bite, the claws that catch!</a:t>
                      </a:r>
                      <a:br>
                        <a:rPr lang="en-US" dirty="0">
                          <a:effectLst/>
                        </a:rPr>
                      </a:br>
                      <a:r>
                        <a:rPr lang="en-US" dirty="0">
                          <a:effectLst/>
                        </a:rPr>
                        <a:t>Beware the </a:t>
                      </a:r>
                      <a:r>
                        <a:rPr lang="en-US" dirty="0" err="1">
                          <a:effectLst/>
                        </a:rPr>
                        <a:t>Jubjub</a:t>
                      </a:r>
                      <a:r>
                        <a:rPr lang="en-US" dirty="0">
                          <a:effectLst/>
                        </a:rPr>
                        <a:t> bird, and shun</a:t>
                      </a:r>
                      <a:br>
                        <a:rPr lang="en-US" dirty="0">
                          <a:effectLst/>
                        </a:rPr>
                      </a:br>
                      <a:r>
                        <a:rPr lang="en-US" dirty="0">
                          <a:effectLst/>
                        </a:rPr>
                        <a:t>The </a:t>
                      </a:r>
                      <a:r>
                        <a:rPr lang="en-US" dirty="0" err="1">
                          <a:effectLst/>
                        </a:rPr>
                        <a:t>frumious</a:t>
                      </a:r>
                      <a:r>
                        <a:rPr lang="en-US" dirty="0">
                          <a:effectLst/>
                        </a:rPr>
                        <a:t> Bandersnatch!‚</a:t>
                      </a:r>
                      <a:endParaRPr lang="cs-CZ" dirty="0">
                        <a:effectLst/>
                      </a:endParaRPr>
                    </a:p>
                    <a:p>
                      <a:endParaRPr lang="cs-CZ" dirty="0">
                        <a:effectLst/>
                      </a:endParaRPr>
                    </a:p>
                    <a:p>
                      <a:endParaRPr lang="en-US" dirty="0">
                        <a:effectLst/>
                      </a:endParaRPr>
                    </a:p>
                  </a:txBody>
                  <a:tcPr anchor="ctr">
                    <a:lnL>
                      <a:noFill/>
                    </a:lnL>
                    <a:lnR>
                      <a:noFill/>
                    </a:lnR>
                    <a:lnT>
                      <a:noFill/>
                    </a:lnT>
                    <a:lnB>
                      <a:noFill/>
                    </a:lnB>
                    <a:solidFill>
                      <a:srgbClr val="FFFFFF"/>
                    </a:solidFill>
                  </a:tcPr>
                </a:tc>
                <a:tc>
                  <a:txBody>
                    <a:bodyPr/>
                    <a:lstStyle/>
                    <a:p>
                      <a:r>
                        <a:rPr lang="cs-CZ" b="1" dirty="0" err="1">
                          <a:effectLst/>
                        </a:rPr>
                        <a:t>Žvahlav</a:t>
                      </a:r>
                      <a:r>
                        <a:rPr lang="cs-CZ" dirty="0">
                          <a:effectLst/>
                        </a:rPr>
                        <a:t/>
                      </a:r>
                      <a:br>
                        <a:rPr lang="cs-CZ" dirty="0">
                          <a:effectLst/>
                        </a:rPr>
                      </a:br>
                      <a:r>
                        <a:rPr lang="cs-CZ" dirty="0">
                          <a:effectLst/>
                        </a:rPr>
                        <a:t>Bylo </a:t>
                      </a:r>
                      <a:r>
                        <a:rPr lang="cs-CZ" dirty="0" err="1">
                          <a:effectLst/>
                        </a:rPr>
                        <a:t>smažno</a:t>
                      </a:r>
                      <a:r>
                        <a:rPr lang="cs-CZ" dirty="0">
                          <a:effectLst/>
                        </a:rPr>
                        <a:t>, lepě </a:t>
                      </a:r>
                      <a:r>
                        <a:rPr lang="cs-CZ" dirty="0" err="1">
                          <a:effectLst/>
                        </a:rPr>
                        <a:t>svihlí</a:t>
                      </a:r>
                      <a:r>
                        <a:rPr lang="cs-CZ" dirty="0">
                          <a:effectLst/>
                        </a:rPr>
                        <a:t> </a:t>
                      </a:r>
                      <a:r>
                        <a:rPr lang="cs-CZ" dirty="0" err="1">
                          <a:effectLst/>
                        </a:rPr>
                        <a:t>tlové</a:t>
                      </a:r>
                      <a:r>
                        <a:rPr lang="cs-CZ" dirty="0">
                          <a:effectLst/>
                        </a:rPr>
                        <a:t/>
                      </a:r>
                      <a:br>
                        <a:rPr lang="cs-CZ" dirty="0">
                          <a:effectLst/>
                        </a:rPr>
                      </a:br>
                      <a:r>
                        <a:rPr lang="cs-CZ" dirty="0">
                          <a:effectLst/>
                        </a:rPr>
                        <a:t>se </a:t>
                      </a:r>
                      <a:r>
                        <a:rPr lang="cs-CZ" dirty="0" err="1">
                          <a:effectLst/>
                        </a:rPr>
                        <a:t>batoumali</a:t>
                      </a:r>
                      <a:r>
                        <a:rPr lang="cs-CZ" dirty="0">
                          <a:effectLst/>
                        </a:rPr>
                        <a:t> v dálnici,</a:t>
                      </a:r>
                      <a:br>
                        <a:rPr lang="cs-CZ" dirty="0">
                          <a:effectLst/>
                        </a:rPr>
                      </a:br>
                      <a:r>
                        <a:rPr lang="cs-CZ" dirty="0" err="1">
                          <a:effectLst/>
                        </a:rPr>
                        <a:t>chrudošní</a:t>
                      </a:r>
                      <a:r>
                        <a:rPr lang="cs-CZ" dirty="0">
                          <a:effectLst/>
                        </a:rPr>
                        <a:t> byli </a:t>
                      </a:r>
                      <a:r>
                        <a:rPr lang="cs-CZ" dirty="0" err="1">
                          <a:effectLst/>
                        </a:rPr>
                        <a:t>borolové</a:t>
                      </a:r>
                      <a:r>
                        <a:rPr lang="cs-CZ" dirty="0">
                          <a:effectLst/>
                        </a:rPr>
                        <a:t>,</a:t>
                      </a:r>
                      <a:br>
                        <a:rPr lang="cs-CZ" dirty="0">
                          <a:effectLst/>
                        </a:rPr>
                      </a:br>
                      <a:r>
                        <a:rPr lang="cs-CZ" dirty="0">
                          <a:effectLst/>
                        </a:rPr>
                        <a:t>na </a:t>
                      </a:r>
                      <a:r>
                        <a:rPr lang="cs-CZ" dirty="0" err="1">
                          <a:effectLst/>
                        </a:rPr>
                        <a:t>mamné</a:t>
                      </a:r>
                      <a:r>
                        <a:rPr lang="cs-CZ" dirty="0">
                          <a:effectLst/>
                        </a:rPr>
                        <a:t> krsy </a:t>
                      </a:r>
                      <a:r>
                        <a:rPr lang="cs-CZ" dirty="0" err="1">
                          <a:effectLst/>
                        </a:rPr>
                        <a:t>žárnící</a:t>
                      </a:r>
                      <a:r>
                        <a:rPr lang="cs-CZ" dirty="0">
                          <a:effectLst/>
                        </a:rPr>
                        <a:t>.</a:t>
                      </a:r>
                    </a:p>
                    <a:p>
                      <a:r>
                        <a:rPr lang="cs-CZ" dirty="0">
                          <a:effectLst/>
                        </a:rPr>
                        <a:t>„Ó synu, </a:t>
                      </a:r>
                      <a:r>
                        <a:rPr lang="cs-CZ" dirty="0" err="1">
                          <a:effectLst/>
                        </a:rPr>
                        <a:t>střez</a:t>
                      </a:r>
                      <a:r>
                        <a:rPr lang="cs-CZ" dirty="0">
                          <a:effectLst/>
                        </a:rPr>
                        <a:t> se </a:t>
                      </a:r>
                      <a:r>
                        <a:rPr lang="cs-CZ" dirty="0" err="1">
                          <a:effectLst/>
                        </a:rPr>
                        <a:t>Žvahlava</a:t>
                      </a:r>
                      <a:r>
                        <a:rPr lang="cs-CZ" dirty="0">
                          <a:effectLst/>
                        </a:rPr>
                        <a:t>,</a:t>
                      </a:r>
                      <a:br>
                        <a:rPr lang="cs-CZ" dirty="0">
                          <a:effectLst/>
                        </a:rPr>
                      </a:br>
                      <a:r>
                        <a:rPr lang="cs-CZ" dirty="0">
                          <a:effectLst/>
                        </a:rPr>
                        <a:t>má zuby, drápy přeostré;</a:t>
                      </a:r>
                      <a:br>
                        <a:rPr lang="cs-CZ" dirty="0">
                          <a:effectLst/>
                        </a:rPr>
                      </a:br>
                      <a:r>
                        <a:rPr lang="cs-CZ" dirty="0" err="1">
                          <a:effectLst/>
                        </a:rPr>
                        <a:t>střez</a:t>
                      </a:r>
                      <a:r>
                        <a:rPr lang="cs-CZ" dirty="0">
                          <a:effectLst/>
                        </a:rPr>
                        <a:t> se i Ptáka </a:t>
                      </a:r>
                      <a:r>
                        <a:rPr lang="cs-CZ" dirty="0" err="1">
                          <a:effectLst/>
                        </a:rPr>
                        <a:t>Neklava</a:t>
                      </a:r>
                      <a:r>
                        <a:rPr lang="cs-CZ" dirty="0">
                          <a:effectLst/>
                        </a:rPr>
                        <a:t>,</a:t>
                      </a:r>
                      <a:br>
                        <a:rPr lang="cs-CZ" dirty="0">
                          <a:effectLst/>
                        </a:rPr>
                      </a:br>
                      <a:r>
                        <a:rPr lang="cs-CZ" dirty="0" err="1">
                          <a:effectLst/>
                        </a:rPr>
                        <a:t>zuřmící</a:t>
                      </a:r>
                      <a:r>
                        <a:rPr lang="cs-CZ" dirty="0">
                          <a:effectLst/>
                        </a:rPr>
                        <a:t> </a:t>
                      </a:r>
                      <a:r>
                        <a:rPr lang="cs-CZ" dirty="0" err="1">
                          <a:effectLst/>
                        </a:rPr>
                        <a:t>Bodostre</a:t>
                      </a:r>
                      <a:r>
                        <a:rPr lang="cs-CZ" dirty="0">
                          <a:effectLst/>
                        </a:rPr>
                        <a:t>!“</a:t>
                      </a:r>
                    </a:p>
                    <a:p>
                      <a:endParaRPr lang="cs-CZ" dirty="0">
                        <a:effectLst/>
                      </a:endParaRPr>
                    </a:p>
                    <a:p>
                      <a:r>
                        <a:rPr lang="cs-CZ" i="1" dirty="0">
                          <a:effectLst/>
                        </a:rPr>
                        <a:t>(překlad:</a:t>
                      </a:r>
                      <a:r>
                        <a:rPr lang="cs-CZ" i="1" baseline="0" dirty="0">
                          <a:effectLst/>
                        </a:rPr>
                        <a:t> Jaroslav Císař)</a:t>
                      </a:r>
                      <a:endParaRPr lang="cs-CZ" i="1" dirty="0">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xmlns="" val="3846232305"/>
                  </a:ext>
                </a:extLst>
              </a:tr>
            </a:tbl>
          </a:graphicData>
        </a:graphic>
      </p:graphicFrame>
    </p:spTree>
    <p:extLst>
      <p:ext uri="{BB962C8B-B14F-4D97-AF65-F5344CB8AC3E}">
        <p14:creationId xmlns:p14="http://schemas.microsoft.com/office/powerpoint/2010/main" val="3681700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74853"/>
            <a:ext cx="10515600" cy="713867"/>
          </a:xfrm>
        </p:spPr>
        <p:txBody>
          <a:bodyPr>
            <a:normAutofit fontScale="90000"/>
          </a:bodyPr>
          <a:lstStyle/>
          <a:p>
            <a:pPr algn="ctr"/>
            <a:r>
              <a:rPr lang="cs-CZ" i="1" dirty="0" smtClean="0"/>
              <a:t>Nonsense</a:t>
            </a:r>
            <a:r>
              <a:rPr lang="cs-CZ" i="1" dirty="0"/>
              <a:t/>
            </a:r>
            <a:br>
              <a:rPr lang="cs-CZ" i="1" dirty="0"/>
            </a:br>
            <a:r>
              <a:rPr lang="cs-CZ" i="1" dirty="0"/>
              <a:t>Ivan </a:t>
            </a:r>
            <a:r>
              <a:rPr lang="cs-CZ" i="1" dirty="0" err="1"/>
              <a:t>Wernisch</a:t>
            </a:r>
            <a:endParaRPr lang="cs-CZ" i="1" dirty="0"/>
          </a:p>
        </p:txBody>
      </p:sp>
      <p:sp>
        <p:nvSpPr>
          <p:cNvPr id="3" name="Zástupný symbol pro obsah 2"/>
          <p:cNvSpPr>
            <a:spLocks noGrp="1"/>
          </p:cNvSpPr>
          <p:nvPr>
            <p:ph idx="1"/>
          </p:nvPr>
        </p:nvSpPr>
        <p:spPr>
          <a:xfrm>
            <a:off x="384048" y="1825625"/>
            <a:ext cx="6775704" cy="4351338"/>
          </a:xfrm>
        </p:spPr>
        <p:txBody>
          <a:bodyPr/>
          <a:lstStyle/>
          <a:p>
            <a:pPr marL="0" indent="0">
              <a:buNone/>
            </a:pPr>
            <a:r>
              <a:rPr lang="cs-CZ" dirty="0"/>
              <a:t>HULÁTY SERCE</a:t>
            </a:r>
          </a:p>
          <a:p>
            <a:pPr marL="0" indent="0">
              <a:buNone/>
            </a:pPr>
            <a:endParaRPr lang="cs-CZ" dirty="0"/>
          </a:p>
          <a:p>
            <a:pPr marL="0" indent="0">
              <a:buNone/>
            </a:pPr>
            <a:r>
              <a:rPr lang="cs-CZ" i="1" dirty="0" err="1"/>
              <a:t>Huláty</a:t>
            </a:r>
            <a:r>
              <a:rPr lang="cs-CZ" i="1" dirty="0"/>
              <a:t> </a:t>
            </a:r>
            <a:r>
              <a:rPr lang="cs-CZ" i="1" dirty="0" err="1"/>
              <a:t>sercem</a:t>
            </a:r>
            <a:r>
              <a:rPr lang="cs-CZ" i="1" dirty="0"/>
              <a:t> </a:t>
            </a:r>
            <a:r>
              <a:rPr lang="cs-CZ" i="1" dirty="0" err="1"/>
              <a:t>zmíkaly</a:t>
            </a:r>
            <a:r>
              <a:rPr lang="cs-CZ" i="1" dirty="0"/>
              <a:t>, </a:t>
            </a:r>
          </a:p>
          <a:p>
            <a:pPr marL="0" indent="0">
              <a:buNone/>
            </a:pPr>
            <a:r>
              <a:rPr lang="cs-CZ" i="1" dirty="0" err="1"/>
              <a:t>zdouvaly</a:t>
            </a:r>
            <a:r>
              <a:rPr lang="cs-CZ" i="1" dirty="0"/>
              <a:t> </a:t>
            </a:r>
            <a:r>
              <a:rPr lang="cs-CZ" i="1" dirty="0" err="1"/>
              <a:t>čmourný</a:t>
            </a:r>
            <a:r>
              <a:rPr lang="cs-CZ" i="1" dirty="0"/>
              <a:t> </a:t>
            </a:r>
            <a:r>
              <a:rPr lang="cs-CZ" i="1" dirty="0" err="1"/>
              <a:t>zrouchy</a:t>
            </a:r>
            <a:r>
              <a:rPr lang="cs-CZ" i="1" dirty="0"/>
              <a:t>, </a:t>
            </a:r>
            <a:r>
              <a:rPr lang="cs-CZ" i="1" dirty="0" err="1"/>
              <a:t>čaďoury</a:t>
            </a:r>
            <a:endParaRPr lang="cs-CZ" i="1" dirty="0"/>
          </a:p>
          <a:p>
            <a:pPr marL="0" indent="0">
              <a:buNone/>
            </a:pPr>
            <a:r>
              <a:rPr lang="cs-CZ" i="1" dirty="0" err="1"/>
              <a:t>dřípěly</a:t>
            </a:r>
            <a:r>
              <a:rPr lang="cs-CZ" i="1" dirty="0"/>
              <a:t> v </a:t>
            </a:r>
            <a:r>
              <a:rPr lang="cs-CZ" i="1" dirty="0" err="1"/>
              <a:t>zkouši</a:t>
            </a:r>
            <a:r>
              <a:rPr lang="cs-CZ" i="1" dirty="0"/>
              <a:t>, </a:t>
            </a:r>
            <a:r>
              <a:rPr lang="cs-CZ" i="1" dirty="0" err="1"/>
              <a:t>vícily</a:t>
            </a:r>
            <a:r>
              <a:rPr lang="cs-CZ" i="1" dirty="0"/>
              <a:t> </a:t>
            </a:r>
            <a:r>
              <a:rPr lang="cs-CZ" i="1" dirty="0" err="1"/>
              <a:t>mrhátu</a:t>
            </a:r>
            <a:r>
              <a:rPr lang="cs-CZ" i="1" dirty="0"/>
              <a:t> </a:t>
            </a:r>
            <a:r>
              <a:rPr lang="cs-CZ" i="1" dirty="0" err="1"/>
              <a:t>orkestónů</a:t>
            </a:r>
            <a:r>
              <a:rPr lang="cs-CZ" i="1" dirty="0"/>
              <a:t>,</a:t>
            </a:r>
          </a:p>
          <a:p>
            <a:pPr marL="0" indent="0">
              <a:buNone/>
            </a:pPr>
            <a:r>
              <a:rPr lang="cs-CZ" i="1" dirty="0" err="1"/>
              <a:t>hloupaček</a:t>
            </a:r>
            <a:r>
              <a:rPr lang="cs-CZ" i="1" dirty="0"/>
              <a:t>, </a:t>
            </a:r>
            <a:r>
              <a:rPr lang="cs-CZ" i="1" dirty="0" err="1"/>
              <a:t>kotáčů</a:t>
            </a:r>
            <a:r>
              <a:rPr lang="cs-CZ" i="1" dirty="0"/>
              <a:t> </a:t>
            </a:r>
            <a:r>
              <a:rPr lang="cs-CZ" i="1" dirty="0" err="1"/>
              <a:t>hurhál</a:t>
            </a:r>
            <a:r>
              <a:rPr lang="cs-CZ" i="1" dirty="0"/>
              <a:t> i </a:t>
            </a:r>
            <a:r>
              <a:rPr lang="cs-CZ" i="1" dirty="0" err="1"/>
              <a:t>klopiska</a:t>
            </a:r>
            <a:r>
              <a:rPr lang="cs-CZ" i="1" dirty="0"/>
              <a:t> </a:t>
            </a:r>
            <a:r>
              <a:rPr lang="cs-CZ" i="1" dirty="0" err="1"/>
              <a:t>zvozní</a:t>
            </a:r>
            <a:r>
              <a:rPr lang="cs-CZ" i="1" dirty="0"/>
              <a:t>;</a:t>
            </a:r>
          </a:p>
          <a:p>
            <a:pPr marL="0" indent="0">
              <a:buNone/>
            </a:pPr>
            <a:r>
              <a:rPr lang="cs-CZ" i="1" dirty="0"/>
              <a:t>ve </a:t>
            </a:r>
            <a:r>
              <a:rPr lang="cs-CZ" i="1" dirty="0" err="1"/>
              <a:t>trachtnou</a:t>
            </a:r>
            <a:r>
              <a:rPr lang="cs-CZ" i="1" dirty="0"/>
              <a:t> </a:t>
            </a:r>
            <a:r>
              <a:rPr lang="cs-CZ" i="1" dirty="0" err="1"/>
              <a:t>potentu</a:t>
            </a:r>
            <a:r>
              <a:rPr lang="cs-CZ" i="1" dirty="0"/>
              <a:t> </a:t>
            </a:r>
            <a:r>
              <a:rPr lang="cs-CZ" i="1" dirty="0" err="1"/>
              <a:t>vyšumral</a:t>
            </a:r>
            <a:r>
              <a:rPr lang="cs-CZ" i="1" dirty="0"/>
              <a:t> sám</a:t>
            </a:r>
          </a:p>
          <a:p>
            <a:pPr marL="0" indent="0">
              <a:buNone/>
            </a:pPr>
            <a:r>
              <a:rPr lang="cs-CZ" i="1" dirty="0" err="1"/>
              <a:t>mrapicán-huszár</a:t>
            </a:r>
            <a:r>
              <a:rPr lang="cs-CZ" i="1" dirty="0"/>
              <a:t> s </a:t>
            </a:r>
            <a:r>
              <a:rPr lang="cs-CZ" i="1" dirty="0" err="1"/>
              <a:t>klostýrou</a:t>
            </a:r>
            <a:r>
              <a:rPr lang="cs-CZ" i="1" dirty="0"/>
              <a:t> v </a:t>
            </a:r>
            <a:r>
              <a:rPr lang="cs-CZ" i="1" dirty="0" err="1"/>
              <a:t>klihni</a:t>
            </a:r>
            <a:r>
              <a:rPr lang="cs-CZ" i="1" dirty="0"/>
              <a:t>. </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948" y="1424262"/>
            <a:ext cx="3718052" cy="5109888"/>
          </a:xfrm>
          <a:prstGeom prst="rect">
            <a:avLst/>
          </a:prstGeom>
        </p:spPr>
      </p:pic>
    </p:spTree>
    <p:extLst>
      <p:ext uri="{BB962C8B-B14F-4D97-AF65-F5344CB8AC3E}">
        <p14:creationId xmlns:p14="http://schemas.microsoft.com/office/powerpoint/2010/main" val="42243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87603"/>
          </a:xfrm>
        </p:spPr>
        <p:txBody>
          <a:bodyPr>
            <a:normAutofit fontScale="90000"/>
          </a:bodyPr>
          <a:lstStyle/>
          <a:p>
            <a:pPr algn="ctr"/>
            <a:r>
              <a:rPr lang="cs-CZ" i="1" dirty="0"/>
              <a:t>Nonsense</a:t>
            </a:r>
            <a:br>
              <a:rPr lang="cs-CZ" i="1" dirty="0"/>
            </a:br>
            <a:r>
              <a:rPr lang="cs-CZ" i="1" dirty="0" err="1"/>
              <a:t>Daniil</a:t>
            </a:r>
            <a:r>
              <a:rPr lang="cs-CZ" i="1" dirty="0"/>
              <a:t> </a:t>
            </a:r>
            <a:r>
              <a:rPr lang="cs-CZ" i="1" dirty="0" err="1"/>
              <a:t>Charms</a:t>
            </a:r>
            <a:endParaRPr lang="cs-CZ" i="1" dirty="0"/>
          </a:p>
        </p:txBody>
      </p:sp>
      <p:sp>
        <p:nvSpPr>
          <p:cNvPr id="3" name="Zástupný symbol pro obsah 2"/>
          <p:cNvSpPr>
            <a:spLocks noGrp="1"/>
          </p:cNvSpPr>
          <p:nvPr>
            <p:ph idx="1"/>
          </p:nvPr>
        </p:nvSpPr>
        <p:spPr>
          <a:xfrm>
            <a:off x="2255520" y="1975103"/>
            <a:ext cx="7985760" cy="4201859"/>
          </a:xfrm>
        </p:spPr>
        <p:txBody>
          <a:bodyPr/>
          <a:lstStyle/>
          <a:p>
            <a:pPr marL="0" indent="0">
              <a:buNone/>
            </a:pPr>
            <a:r>
              <a:rPr lang="cs-CZ" b="1" dirty="0"/>
              <a:t>ZRZEK</a:t>
            </a:r>
          </a:p>
          <a:p>
            <a:pPr marL="0" indent="0">
              <a:buNone/>
            </a:pPr>
            <a:endParaRPr lang="cs-CZ" dirty="0"/>
          </a:p>
          <a:p>
            <a:pPr marL="0" indent="0" algn="just">
              <a:buNone/>
            </a:pPr>
            <a:r>
              <a:rPr lang="cs-CZ" dirty="0"/>
              <a:t>Byl jednou jeden zrzavý člověk, který neměl ani oči, ani uši. Neměl ani vlasy, takže „zrzek“ mu vlastně říkali jen tak. Nemohl mluvit, protože neměl ústa. Nos také neměl. Neměl dokonce ani ruce a nohy. Ani břicho neměl, ani záda neměl, ani páteř neměl a ani žádné vnitřnosti neměl. Nic neměl. Takže vlastně ani není jasné, o kom je řeč. Tak už o něm snad radši ani nebudeme mluvit. </a:t>
            </a:r>
          </a:p>
        </p:txBody>
      </p:sp>
    </p:spTree>
    <p:extLst>
      <p:ext uri="{BB962C8B-B14F-4D97-AF65-F5344CB8AC3E}">
        <p14:creationId xmlns:p14="http://schemas.microsoft.com/office/powerpoint/2010/main" val="3998322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Vizuální poezie</a:t>
            </a:r>
          </a:p>
        </p:txBody>
      </p:sp>
      <p:sp>
        <p:nvSpPr>
          <p:cNvPr id="3" name="Zástupný symbol pro obsah 2"/>
          <p:cNvSpPr>
            <a:spLocks noGrp="1"/>
          </p:cNvSpPr>
          <p:nvPr>
            <p:ph idx="1"/>
          </p:nvPr>
        </p:nvSpPr>
        <p:spPr>
          <a:xfrm>
            <a:off x="838200" y="2182367"/>
            <a:ext cx="10515600" cy="3994595"/>
          </a:xfrm>
        </p:spPr>
        <p:txBody>
          <a:bodyPr/>
          <a:lstStyle/>
          <a:p>
            <a:r>
              <a:rPr lang="cs-CZ" dirty="0"/>
              <a:t>Kaligramy – typografie reprodukuje vizuální podobu obsahu</a:t>
            </a:r>
          </a:p>
          <a:p>
            <a:r>
              <a:rPr lang="cs-CZ" dirty="0"/>
              <a:t>Objektivní tvorba – písmeno jako objekt</a:t>
            </a:r>
          </a:p>
          <a:p>
            <a:r>
              <a:rPr lang="cs-CZ" dirty="0"/>
              <a:t>Konkrétní poezie – obrazová složka dominuje jazykové</a:t>
            </a:r>
          </a:p>
        </p:txBody>
      </p:sp>
    </p:spTree>
    <p:extLst>
      <p:ext uri="{BB962C8B-B14F-4D97-AF65-F5344CB8AC3E}">
        <p14:creationId xmlns:p14="http://schemas.microsoft.com/office/powerpoint/2010/main" val="976499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87603"/>
          </a:xfrm>
        </p:spPr>
        <p:txBody>
          <a:bodyPr>
            <a:normAutofit fontScale="90000"/>
          </a:bodyPr>
          <a:lstStyle/>
          <a:p>
            <a:pPr algn="ctr"/>
            <a:r>
              <a:rPr lang="cs-CZ" dirty="0"/>
              <a:t>Vizuální poezie</a:t>
            </a:r>
            <a:br>
              <a:rPr lang="cs-CZ" dirty="0"/>
            </a:br>
            <a:r>
              <a:rPr lang="cs-CZ" i="1" dirty="0" err="1"/>
              <a:t>Stéphane</a:t>
            </a:r>
            <a:r>
              <a:rPr lang="cs-CZ" i="1" dirty="0"/>
              <a:t> </a:t>
            </a:r>
            <a:r>
              <a:rPr lang="cs-CZ" i="1" dirty="0" err="1"/>
              <a:t>Mallarmé</a:t>
            </a:r>
            <a:r>
              <a:rPr lang="cs-CZ" i="1" dirty="0"/>
              <a:t> – Vrh kostek</a:t>
            </a:r>
          </a:p>
        </p:txBody>
      </p:sp>
      <p:pic>
        <p:nvPicPr>
          <p:cNvPr id="4" name="Obrázek 3"/>
          <p:cNvPicPr>
            <a:picLocks noChangeAspect="1"/>
          </p:cNvPicPr>
          <p:nvPr/>
        </p:nvPicPr>
        <p:blipFill>
          <a:blip r:embed="rId2"/>
          <a:stretch>
            <a:fillRect/>
          </a:stretch>
        </p:blipFill>
        <p:spPr>
          <a:xfrm>
            <a:off x="838200" y="1599477"/>
            <a:ext cx="10107771" cy="5067220"/>
          </a:xfrm>
          <a:prstGeom prst="rect">
            <a:avLst/>
          </a:prstGeom>
        </p:spPr>
      </p:pic>
      <p:sp>
        <p:nvSpPr>
          <p:cNvPr id="3" name="Zástupný symbol pro obsah 2"/>
          <p:cNvSpPr>
            <a:spLocks noGrp="1"/>
          </p:cNvSpPr>
          <p:nvPr>
            <p:ph idx="1"/>
          </p:nvPr>
        </p:nvSpPr>
        <p:spPr>
          <a:xfrm>
            <a:off x="630936" y="4655756"/>
            <a:ext cx="2538984" cy="1539367"/>
          </a:xfrm>
        </p:spPr>
        <p:txBody>
          <a:bodyPr/>
          <a:lstStyle/>
          <a:p>
            <a:pPr marL="0" indent="0">
              <a:buNone/>
            </a:pPr>
            <a:r>
              <a:rPr lang="cs-CZ" i="1" dirty="0"/>
              <a:t>„Vrh kostek Nikdy nevyloučí náhodu“</a:t>
            </a:r>
          </a:p>
        </p:txBody>
      </p:sp>
    </p:spTree>
    <p:extLst>
      <p:ext uri="{BB962C8B-B14F-4D97-AF65-F5344CB8AC3E}">
        <p14:creationId xmlns:p14="http://schemas.microsoft.com/office/powerpoint/2010/main" val="1225508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87603"/>
          </a:xfrm>
        </p:spPr>
        <p:txBody>
          <a:bodyPr>
            <a:normAutofit fontScale="90000"/>
          </a:bodyPr>
          <a:lstStyle/>
          <a:p>
            <a:pPr algn="ctr"/>
            <a:r>
              <a:rPr lang="cs-CZ" dirty="0"/>
              <a:t>Vizuální poezie</a:t>
            </a:r>
            <a:br>
              <a:rPr lang="cs-CZ" dirty="0"/>
            </a:br>
            <a:r>
              <a:rPr lang="cs-CZ" i="1" dirty="0" err="1" smtClean="0"/>
              <a:t>Morgenstern</a:t>
            </a:r>
            <a:r>
              <a:rPr lang="cs-CZ" i="1" dirty="0" smtClean="0"/>
              <a:t> &amp; </a:t>
            </a:r>
            <a:r>
              <a:rPr lang="cs-CZ" i="1" dirty="0" err="1" smtClean="0"/>
              <a:t>Apollinaire</a:t>
            </a:r>
            <a:endParaRPr lang="cs-CZ" i="1"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1847" y="1264865"/>
            <a:ext cx="3965812" cy="2716581"/>
          </a:xfr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12" y="3981446"/>
            <a:ext cx="3873739" cy="2663195"/>
          </a:xfrm>
          <a:prstGeom prst="rect">
            <a:avLst/>
          </a:prstGeom>
        </p:spPr>
      </p:pic>
      <p:pic>
        <p:nvPicPr>
          <p:cNvPr id="7"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216" y="1510772"/>
            <a:ext cx="6643829" cy="4941348"/>
          </a:xfrm>
          <a:prstGeom prst="rect">
            <a:avLst/>
          </a:prstGeom>
        </p:spPr>
      </p:pic>
    </p:spTree>
    <p:extLst>
      <p:ext uri="{BB962C8B-B14F-4D97-AF65-F5344CB8AC3E}">
        <p14:creationId xmlns:p14="http://schemas.microsoft.com/office/powerpoint/2010/main" val="1071005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a:spLocks noGrp="1"/>
          </p:cNvSpPr>
          <p:nvPr>
            <p:ph type="title"/>
          </p:nvPr>
        </p:nvSpPr>
        <p:spPr>
          <a:xfrm>
            <a:off x="838200" y="474853"/>
            <a:ext cx="10515600" cy="713867"/>
          </a:xfrm>
        </p:spPr>
        <p:txBody>
          <a:bodyPr>
            <a:normAutofit fontScale="90000"/>
          </a:bodyPr>
          <a:lstStyle/>
          <a:p>
            <a:pPr algn="ctr"/>
            <a:r>
              <a:rPr lang="cs-CZ" dirty="0"/>
              <a:t>Vizuální poezie</a:t>
            </a:r>
            <a:br>
              <a:rPr lang="cs-CZ" dirty="0"/>
            </a:br>
            <a:r>
              <a:rPr lang="cs-CZ" i="1" dirty="0"/>
              <a:t>Futurismus</a:t>
            </a:r>
          </a:p>
        </p:txBody>
      </p:sp>
      <p:pic>
        <p:nvPicPr>
          <p:cNvPr id="7" name="Obrázek 6"/>
          <p:cNvPicPr>
            <a:picLocks noChangeAspect="1"/>
          </p:cNvPicPr>
          <p:nvPr/>
        </p:nvPicPr>
        <p:blipFill>
          <a:blip r:embed="rId2"/>
          <a:stretch>
            <a:fillRect/>
          </a:stretch>
        </p:blipFill>
        <p:spPr>
          <a:xfrm>
            <a:off x="413952" y="1741327"/>
            <a:ext cx="5414400" cy="4338633"/>
          </a:xfrm>
          <a:prstGeom prst="rect">
            <a:avLst/>
          </a:prstGeom>
        </p:spPr>
      </p:pic>
      <p:pic>
        <p:nvPicPr>
          <p:cNvPr id="8" name="Obrázek 7"/>
          <p:cNvPicPr>
            <a:picLocks noChangeAspect="1"/>
          </p:cNvPicPr>
          <p:nvPr/>
        </p:nvPicPr>
        <p:blipFill>
          <a:blip r:embed="rId3"/>
          <a:stretch>
            <a:fillRect/>
          </a:stretch>
        </p:blipFill>
        <p:spPr>
          <a:xfrm>
            <a:off x="6223751" y="1423413"/>
            <a:ext cx="5797561" cy="4974459"/>
          </a:xfrm>
          <a:prstGeom prst="rect">
            <a:avLst/>
          </a:prstGeom>
        </p:spPr>
      </p:pic>
    </p:spTree>
    <p:extLst>
      <p:ext uri="{BB962C8B-B14F-4D97-AF65-F5344CB8AC3E}">
        <p14:creationId xmlns:p14="http://schemas.microsoft.com/office/powerpoint/2010/main" val="3419663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838200" y="474853"/>
            <a:ext cx="10515600" cy="713867"/>
          </a:xfrm>
        </p:spPr>
        <p:txBody>
          <a:bodyPr>
            <a:normAutofit fontScale="90000"/>
          </a:bodyPr>
          <a:lstStyle/>
          <a:p>
            <a:pPr algn="ctr"/>
            <a:r>
              <a:rPr lang="cs-CZ" dirty="0"/>
              <a:t>Vizuální poezie</a:t>
            </a:r>
            <a:br>
              <a:rPr lang="cs-CZ" dirty="0"/>
            </a:br>
            <a:r>
              <a:rPr lang="cs-CZ" i="1" dirty="0"/>
              <a:t>Dada</a:t>
            </a:r>
          </a:p>
        </p:txBody>
      </p:sp>
      <p:pic>
        <p:nvPicPr>
          <p:cNvPr id="2" name="Obrázek 1"/>
          <p:cNvPicPr>
            <a:picLocks noChangeAspect="1"/>
          </p:cNvPicPr>
          <p:nvPr/>
        </p:nvPicPr>
        <p:blipFill>
          <a:blip r:embed="rId2"/>
          <a:stretch>
            <a:fillRect/>
          </a:stretch>
        </p:blipFill>
        <p:spPr>
          <a:xfrm>
            <a:off x="0" y="1840991"/>
            <a:ext cx="6587845" cy="4078037"/>
          </a:xfrm>
          <a:prstGeom prst="rect">
            <a:avLst/>
          </a:prstGeom>
        </p:spPr>
      </p:pic>
      <p:pic>
        <p:nvPicPr>
          <p:cNvPr id="3" name="Obrázek 2"/>
          <p:cNvPicPr>
            <a:picLocks noChangeAspect="1"/>
          </p:cNvPicPr>
          <p:nvPr/>
        </p:nvPicPr>
        <p:blipFill>
          <a:blip r:embed="rId3"/>
          <a:stretch>
            <a:fillRect/>
          </a:stretch>
        </p:blipFill>
        <p:spPr>
          <a:xfrm>
            <a:off x="6681353" y="1620690"/>
            <a:ext cx="5108311" cy="4518637"/>
          </a:xfrm>
          <a:prstGeom prst="rect">
            <a:avLst/>
          </a:prstGeom>
        </p:spPr>
      </p:pic>
    </p:spTree>
    <p:extLst>
      <p:ext uri="{BB962C8B-B14F-4D97-AF65-F5344CB8AC3E}">
        <p14:creationId xmlns:p14="http://schemas.microsoft.com/office/powerpoint/2010/main" val="1357318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838200" y="474853"/>
            <a:ext cx="10515600" cy="713867"/>
          </a:xfrm>
        </p:spPr>
        <p:txBody>
          <a:bodyPr>
            <a:normAutofit fontScale="90000"/>
          </a:bodyPr>
          <a:lstStyle/>
          <a:p>
            <a:pPr algn="ctr"/>
            <a:r>
              <a:rPr lang="cs-CZ" dirty="0"/>
              <a:t>Vizuální poezie</a:t>
            </a:r>
            <a:br>
              <a:rPr lang="cs-CZ" dirty="0"/>
            </a:br>
            <a:r>
              <a:rPr lang="cs-CZ" i="1" dirty="0"/>
              <a:t>André Breton – básně objekty</a:t>
            </a:r>
          </a:p>
        </p:txBody>
      </p:sp>
      <p:pic>
        <p:nvPicPr>
          <p:cNvPr id="5" name="Obrázek 4"/>
          <p:cNvPicPr>
            <a:picLocks noChangeAspect="1"/>
          </p:cNvPicPr>
          <p:nvPr/>
        </p:nvPicPr>
        <p:blipFill>
          <a:blip r:embed="rId2"/>
          <a:stretch>
            <a:fillRect/>
          </a:stretch>
        </p:blipFill>
        <p:spPr>
          <a:xfrm>
            <a:off x="2726954" y="1454918"/>
            <a:ext cx="6738091" cy="5293636"/>
          </a:xfrm>
          <a:prstGeom prst="rect">
            <a:avLst/>
          </a:prstGeom>
        </p:spPr>
      </p:pic>
    </p:spTree>
    <p:extLst>
      <p:ext uri="{BB962C8B-B14F-4D97-AF65-F5344CB8AC3E}">
        <p14:creationId xmlns:p14="http://schemas.microsoft.com/office/powerpoint/2010/main" val="197232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8091" y="914082"/>
            <a:ext cx="5035818" cy="5943918"/>
          </a:xfrm>
        </p:spPr>
      </p:pic>
      <p:sp>
        <p:nvSpPr>
          <p:cNvPr id="2" name="Nadpis 1"/>
          <p:cNvSpPr>
            <a:spLocks noGrp="1"/>
          </p:cNvSpPr>
          <p:nvPr>
            <p:ph type="title"/>
          </p:nvPr>
        </p:nvSpPr>
        <p:spPr>
          <a:xfrm>
            <a:off x="838200" y="557149"/>
            <a:ext cx="10515600" cy="713867"/>
          </a:xfrm>
        </p:spPr>
        <p:txBody>
          <a:bodyPr>
            <a:normAutofit fontScale="90000"/>
          </a:bodyPr>
          <a:lstStyle/>
          <a:p>
            <a:pPr algn="ctr"/>
            <a:r>
              <a:rPr lang="cs-CZ" dirty="0"/>
              <a:t>Vizuální poezie</a:t>
            </a:r>
            <a:br>
              <a:rPr lang="cs-CZ" dirty="0"/>
            </a:br>
            <a:r>
              <a:rPr lang="cs-CZ" i="1" dirty="0"/>
              <a:t>e. e. </a:t>
            </a:r>
            <a:r>
              <a:rPr lang="cs-CZ" i="1" dirty="0" err="1"/>
              <a:t>cummings</a:t>
            </a:r>
            <a:endParaRPr lang="cs-CZ" i="1" dirty="0"/>
          </a:p>
        </p:txBody>
      </p:sp>
      <p:sp>
        <p:nvSpPr>
          <p:cNvPr id="5" name="Zástupný symbol pro obsah 2"/>
          <p:cNvSpPr txBox="1">
            <a:spLocks/>
          </p:cNvSpPr>
          <p:nvPr/>
        </p:nvSpPr>
        <p:spPr>
          <a:xfrm>
            <a:off x="7360192" y="2937281"/>
            <a:ext cx="5687068" cy="1812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smtClean="0"/>
              <a:t>Jak byste přičetli tuto báseň?</a:t>
            </a:r>
            <a:endParaRPr lang="cs-CZ" dirty="0"/>
          </a:p>
        </p:txBody>
      </p:sp>
    </p:spTree>
    <p:extLst>
      <p:ext uri="{BB962C8B-B14F-4D97-AF65-F5344CB8AC3E}">
        <p14:creationId xmlns:p14="http://schemas.microsoft.com/office/powerpoint/2010/main" val="3058639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38912" y="1122363"/>
            <a:ext cx="11329416" cy="2387600"/>
          </a:xfrm>
        </p:spPr>
        <p:txBody>
          <a:bodyPr>
            <a:normAutofit fontScale="90000"/>
          </a:bodyPr>
          <a:lstStyle/>
          <a:p>
            <a:r>
              <a:rPr lang="cs-CZ" dirty="0"/>
              <a:t>Mezi literaturou a výtvarným uměním </a:t>
            </a:r>
            <a:br>
              <a:rPr lang="cs-CZ" dirty="0"/>
            </a:br>
            <a:r>
              <a:rPr lang="cs-CZ" dirty="0"/>
              <a:t>O experimentu v poezii</a:t>
            </a:r>
          </a:p>
        </p:txBody>
      </p:sp>
    </p:spTree>
    <p:extLst>
      <p:ext uri="{BB962C8B-B14F-4D97-AF65-F5344CB8AC3E}">
        <p14:creationId xmlns:p14="http://schemas.microsoft.com/office/powerpoint/2010/main" val="3398421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shopify.com/s/files/1/1040/0892/products/100028_5c1b4cb0-1804-4a1b-b242-e550b50eb788.jpg?v=14868346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3873" y="4170810"/>
            <a:ext cx="2963261" cy="244224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3873" y="1049792"/>
            <a:ext cx="2440083" cy="2846764"/>
          </a:xfrm>
          <a:prstGeom prst="rect">
            <a:avLst/>
          </a:prstGeom>
        </p:spPr>
      </p:pic>
      <p:pic>
        <p:nvPicPr>
          <p:cNvPr id="1030" name="Picture 6" descr="https://cdn.i0.cz/public-data/02/12/9e581b6c3c38a0d46d9adcc51f15_w1262_h830_g8e422758473211e4b3d60025900fea04.jpg?hash=463198b475d04ab2d1bf9f10946b28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8640" y="2489206"/>
            <a:ext cx="4279699" cy="28146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795528" y="680155"/>
            <a:ext cx="10515600" cy="494411"/>
          </a:xfrm>
        </p:spPr>
        <p:txBody>
          <a:bodyPr>
            <a:normAutofit fontScale="90000"/>
          </a:bodyPr>
          <a:lstStyle/>
          <a:p>
            <a:pPr algn="ctr"/>
            <a:r>
              <a:rPr lang="cs-CZ" dirty="0"/>
              <a:t>Experimentální poezie</a:t>
            </a:r>
            <a:br>
              <a:rPr lang="cs-CZ" dirty="0"/>
            </a:br>
            <a:r>
              <a:rPr lang="cs-CZ" i="1" dirty="0"/>
              <a:t>Česká scéna</a:t>
            </a:r>
          </a:p>
        </p:txBody>
      </p:sp>
      <p:sp>
        <p:nvSpPr>
          <p:cNvPr id="7" name="Zástupný symbol pro obsah 7"/>
          <p:cNvSpPr txBox="1">
            <a:spLocks/>
          </p:cNvSpPr>
          <p:nvPr/>
        </p:nvSpPr>
        <p:spPr>
          <a:xfrm>
            <a:off x="387746" y="1774853"/>
            <a:ext cx="4135359" cy="40663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dirty="0" smtClean="0"/>
              <a:t>Bohumila Grögerová a Josef Hiršal</a:t>
            </a:r>
          </a:p>
          <a:p>
            <a:pPr marL="0" indent="0" algn="ctr">
              <a:buFont typeface="Arial" panose="020B0604020202020204" pitchFamily="34" charset="0"/>
              <a:buNone/>
            </a:pPr>
            <a:endParaRPr lang="cs-CZ" dirty="0"/>
          </a:p>
          <a:p>
            <a:pPr marL="0" indent="0" algn="ctr">
              <a:buFont typeface="Arial" panose="020B0604020202020204" pitchFamily="34" charset="0"/>
              <a:buNone/>
            </a:pPr>
            <a:r>
              <a:rPr lang="cs-CZ" dirty="0" smtClean="0"/>
              <a:t>Čeští básníci a překladatelé, kteří připravili ve 20. pol. 20. století dva sborníky experimentální poezie – jeden český, jeden zahraniční. </a:t>
            </a:r>
            <a:endParaRPr lang="cs-CZ" dirty="0"/>
          </a:p>
        </p:txBody>
      </p:sp>
    </p:spTree>
    <p:extLst>
      <p:ext uri="{BB962C8B-B14F-4D97-AF65-F5344CB8AC3E}">
        <p14:creationId xmlns:p14="http://schemas.microsoft.com/office/powerpoint/2010/main" val="2009097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0108" y="452527"/>
            <a:ext cx="10515600" cy="494411"/>
          </a:xfrm>
        </p:spPr>
        <p:txBody>
          <a:bodyPr>
            <a:normAutofit fontScale="90000"/>
          </a:bodyPr>
          <a:lstStyle/>
          <a:p>
            <a:pPr algn="ctr"/>
            <a:r>
              <a:rPr lang="cs-CZ" dirty="0"/>
              <a:t>Experimentální poezie</a:t>
            </a:r>
            <a:br>
              <a:rPr lang="cs-CZ" dirty="0"/>
            </a:br>
            <a:r>
              <a:rPr lang="cs-CZ" i="1" dirty="0"/>
              <a:t>Česká </a:t>
            </a:r>
            <a:r>
              <a:rPr lang="cs-CZ" i="1" dirty="0" smtClean="0"/>
              <a:t>scéna v současnosti</a:t>
            </a:r>
            <a:endParaRPr lang="cs-CZ" i="1" dirty="0"/>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895" y="1664861"/>
            <a:ext cx="3697969" cy="4038571"/>
          </a:xfrm>
          <a:prstGeom prst="rect">
            <a:avLst/>
          </a:prstGeom>
        </p:spPr>
      </p:pic>
      <p:pic>
        <p:nvPicPr>
          <p:cNvPr id="4" name="Zástupný symbol pro obsah 3"/>
          <p:cNvPicPr>
            <a:picLocks noGrp="1" noChangeAspect="1"/>
          </p:cNvPicPr>
          <p:nvPr>
            <p:ph idx="1"/>
          </p:nvPr>
        </p:nvPicPr>
        <p:blipFill>
          <a:blip r:embed="rId3"/>
          <a:stretch>
            <a:fillRect/>
          </a:stretch>
        </p:blipFill>
        <p:spPr>
          <a:xfrm>
            <a:off x="6057908" y="1675972"/>
            <a:ext cx="2756907" cy="3932348"/>
          </a:xfrm>
          <a:prstGeom prst="rect">
            <a:avLst/>
          </a:prstGeom>
        </p:spPr>
      </p:pic>
      <p:pic>
        <p:nvPicPr>
          <p:cNvPr id="4098" name="Picture 2" descr="https://scontent-amt2-1.xx.fbcdn.net/v/t1.0-9/23172678_1579317138813700_7557136387536248791_n.jpg?_nc_cat=0&amp;oh=b398894b344abd600c931cb05d1a558f&amp;oe=5B50F7A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1" y="1634917"/>
            <a:ext cx="6147689" cy="4098460"/>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7"/>
          <p:cNvSpPr txBox="1">
            <a:spLocks/>
          </p:cNvSpPr>
          <p:nvPr/>
        </p:nvSpPr>
        <p:spPr>
          <a:xfrm>
            <a:off x="0" y="5733417"/>
            <a:ext cx="6079180" cy="75058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i="1" dirty="0" smtClean="0"/>
              <a:t>Psí víno </a:t>
            </a:r>
            <a:endParaRPr lang="cs-CZ" dirty="0" smtClean="0"/>
          </a:p>
          <a:p>
            <a:pPr marL="0" indent="0" algn="ctr">
              <a:buFont typeface="Arial" panose="020B0604020202020204" pitchFamily="34" charset="0"/>
              <a:buNone/>
            </a:pPr>
            <a:r>
              <a:rPr lang="cs-CZ" dirty="0" smtClean="0"/>
              <a:t>časopis pro současnou poezii (nyní bohužel nevychází tištěně)</a:t>
            </a:r>
            <a:endParaRPr lang="cs-CZ" dirty="0"/>
          </a:p>
        </p:txBody>
      </p:sp>
    </p:spTree>
    <p:extLst>
      <p:ext uri="{BB962C8B-B14F-4D97-AF65-F5344CB8AC3E}">
        <p14:creationId xmlns:p14="http://schemas.microsoft.com/office/powerpoint/2010/main" val="797099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356" y="975744"/>
            <a:ext cx="3872958" cy="6095616"/>
          </a:xfrm>
          <a:prstGeom prst="rect">
            <a:avLst/>
          </a:prstGeom>
        </p:spPr>
      </p:pic>
      <p:sp>
        <p:nvSpPr>
          <p:cNvPr id="4" name="Nadpis 1"/>
          <p:cNvSpPr>
            <a:spLocks noGrp="1"/>
          </p:cNvSpPr>
          <p:nvPr>
            <p:ph type="title"/>
          </p:nvPr>
        </p:nvSpPr>
        <p:spPr>
          <a:xfrm>
            <a:off x="838200" y="474853"/>
            <a:ext cx="10515600" cy="713867"/>
          </a:xfrm>
        </p:spPr>
        <p:txBody>
          <a:bodyPr>
            <a:normAutofit fontScale="90000"/>
          </a:bodyPr>
          <a:lstStyle/>
          <a:p>
            <a:pPr algn="ctr"/>
            <a:r>
              <a:rPr lang="cs-CZ" dirty="0"/>
              <a:t>Vizuální poezie</a:t>
            </a:r>
            <a:br>
              <a:rPr lang="cs-CZ" dirty="0"/>
            </a:br>
            <a:r>
              <a:rPr lang="cs-CZ" i="1" dirty="0"/>
              <a:t>Ladislav Novák</a:t>
            </a:r>
          </a:p>
        </p:txBody>
      </p:sp>
      <p:pic>
        <p:nvPicPr>
          <p:cNvPr id="2" name="Obrázek 1"/>
          <p:cNvPicPr>
            <a:picLocks noChangeAspect="1"/>
          </p:cNvPicPr>
          <p:nvPr/>
        </p:nvPicPr>
        <p:blipFill>
          <a:blip r:embed="rId3"/>
          <a:stretch>
            <a:fillRect/>
          </a:stretch>
        </p:blipFill>
        <p:spPr>
          <a:xfrm>
            <a:off x="7395288" y="1282876"/>
            <a:ext cx="3958512" cy="5387938"/>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54" y="239839"/>
            <a:ext cx="3467100" cy="6524625"/>
          </a:xfrm>
          <a:prstGeom prst="rect">
            <a:avLst/>
          </a:prstGeom>
        </p:spPr>
      </p:pic>
    </p:spTree>
    <p:extLst>
      <p:ext uri="{BB962C8B-B14F-4D97-AF65-F5344CB8AC3E}">
        <p14:creationId xmlns:p14="http://schemas.microsoft.com/office/powerpoint/2010/main" val="2383510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6968" y="256033"/>
            <a:ext cx="10515600" cy="1243584"/>
          </a:xfrm>
        </p:spPr>
        <p:txBody>
          <a:bodyPr>
            <a:normAutofit fontScale="90000"/>
          </a:bodyPr>
          <a:lstStyle/>
          <a:p>
            <a:pPr algn="ctr"/>
            <a:r>
              <a:rPr lang="cs-CZ" dirty="0"/>
              <a:t>Imaginativně-auditivní poezie</a:t>
            </a:r>
            <a:br>
              <a:rPr lang="cs-CZ" dirty="0"/>
            </a:br>
            <a:r>
              <a:rPr lang="cs-CZ" i="1" dirty="0"/>
              <a:t>Ian Mikyska – Partitury pro čtenáře</a:t>
            </a:r>
            <a:br>
              <a:rPr lang="cs-CZ" i="1" dirty="0"/>
            </a:br>
            <a:r>
              <a:rPr lang="cs-CZ" sz="3300" i="1" dirty="0"/>
              <a:t>(Praha: Psí víno, 2016)</a:t>
            </a:r>
          </a:p>
        </p:txBody>
      </p:sp>
      <p:pic>
        <p:nvPicPr>
          <p:cNvPr id="5" name="Obrázek 4"/>
          <p:cNvPicPr>
            <a:picLocks noChangeAspect="1"/>
          </p:cNvPicPr>
          <p:nvPr/>
        </p:nvPicPr>
        <p:blipFill>
          <a:blip r:embed="rId2"/>
          <a:stretch>
            <a:fillRect/>
          </a:stretch>
        </p:blipFill>
        <p:spPr>
          <a:xfrm>
            <a:off x="181971" y="1583348"/>
            <a:ext cx="6657560" cy="5767191"/>
          </a:xfrm>
          <a:prstGeom prst="rect">
            <a:avLst/>
          </a:prstGeom>
        </p:spPr>
      </p:pic>
      <p:sp>
        <p:nvSpPr>
          <p:cNvPr id="4" name="Zástupný symbol pro obsah 2"/>
          <p:cNvSpPr>
            <a:spLocks noGrp="1"/>
          </p:cNvSpPr>
          <p:nvPr>
            <p:ph idx="1"/>
          </p:nvPr>
        </p:nvSpPr>
        <p:spPr>
          <a:xfrm>
            <a:off x="6090950" y="2759860"/>
            <a:ext cx="5687068" cy="2521824"/>
          </a:xfrm>
        </p:spPr>
        <p:txBody>
          <a:bodyPr>
            <a:normAutofit lnSpcReduction="10000"/>
          </a:bodyPr>
          <a:lstStyle/>
          <a:p>
            <a:r>
              <a:rPr lang="cs-CZ" sz="2400" dirty="0" smtClean="0"/>
              <a:t>Pro ty z Vás, které by zajímala současná česká poezie, především ta experimentální, doporučuji tuto knížku Iana Mikysky. Ukazuje, jak moc lze po hudební stránce se slovy vytvořit. </a:t>
            </a:r>
          </a:p>
          <a:p>
            <a:r>
              <a:rPr lang="cs-CZ" sz="2400" dirty="0" smtClean="0"/>
              <a:t>Vyzkoušejte si hrát si s jeho básněmi na dalším </a:t>
            </a:r>
            <a:r>
              <a:rPr lang="cs-CZ" sz="2400" dirty="0" err="1" smtClean="0"/>
              <a:t>slidu</a:t>
            </a:r>
            <a:r>
              <a:rPr lang="cs-CZ" sz="2400" dirty="0" smtClean="0"/>
              <a:t>. </a:t>
            </a:r>
            <a:endParaRPr lang="cs-CZ" dirty="0"/>
          </a:p>
        </p:txBody>
      </p:sp>
    </p:spTree>
    <p:extLst>
      <p:ext uri="{BB962C8B-B14F-4D97-AF65-F5344CB8AC3E}">
        <p14:creationId xmlns:p14="http://schemas.microsoft.com/office/powerpoint/2010/main" val="2651433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797286" y="0"/>
            <a:ext cx="5274330" cy="7760739"/>
          </a:xfrm>
          <a:prstGeom prst="rect">
            <a:avLst/>
          </a:prstGeom>
        </p:spPr>
      </p:pic>
      <p:pic>
        <p:nvPicPr>
          <p:cNvPr id="5" name="Obrázek 4"/>
          <p:cNvPicPr>
            <a:picLocks noChangeAspect="1"/>
          </p:cNvPicPr>
          <p:nvPr/>
        </p:nvPicPr>
        <p:blipFill>
          <a:blip r:embed="rId3"/>
          <a:stretch>
            <a:fillRect/>
          </a:stretch>
        </p:blipFill>
        <p:spPr>
          <a:xfrm>
            <a:off x="6230112" y="-1"/>
            <a:ext cx="4772673" cy="7022593"/>
          </a:xfrm>
          <a:prstGeom prst="rect">
            <a:avLst/>
          </a:prstGeom>
        </p:spPr>
      </p:pic>
    </p:spTree>
    <p:extLst>
      <p:ext uri="{BB962C8B-B14F-4D97-AF65-F5344CB8AC3E}">
        <p14:creationId xmlns:p14="http://schemas.microsoft.com/office/powerpoint/2010/main" val="4099057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Experiment ve vyprávění</a:t>
            </a:r>
            <a:endParaRPr lang="cs-CZ" dirty="0"/>
          </a:p>
        </p:txBody>
      </p:sp>
    </p:spTree>
    <p:extLst>
      <p:ext uri="{BB962C8B-B14F-4D97-AF65-F5344CB8AC3E}">
        <p14:creationId xmlns:p14="http://schemas.microsoft.com/office/powerpoint/2010/main" val="3410790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Aspekty prozaického díla</a:t>
            </a:r>
            <a:br>
              <a:rPr lang="cs-CZ" dirty="0" smtClean="0"/>
            </a:br>
            <a:r>
              <a:rPr lang="cs-CZ" i="1" dirty="0" smtClean="0"/>
              <a:t>Soupis</a:t>
            </a:r>
            <a:endParaRPr lang="cs-CZ" i="1" dirty="0"/>
          </a:p>
        </p:txBody>
      </p:sp>
      <p:sp>
        <p:nvSpPr>
          <p:cNvPr id="3" name="Zástupný symbol pro obsah 2"/>
          <p:cNvSpPr>
            <a:spLocks noGrp="1"/>
          </p:cNvSpPr>
          <p:nvPr>
            <p:ph idx="1"/>
          </p:nvPr>
        </p:nvSpPr>
        <p:spPr>
          <a:xfrm>
            <a:off x="805810" y="1707163"/>
            <a:ext cx="4721352" cy="4351338"/>
          </a:xfrm>
        </p:spPr>
        <p:txBody>
          <a:bodyPr/>
          <a:lstStyle/>
          <a:p>
            <a:r>
              <a:rPr lang="cs-CZ" dirty="0" smtClean="0"/>
              <a:t>Styl</a:t>
            </a:r>
          </a:p>
          <a:p>
            <a:r>
              <a:rPr lang="cs-CZ" dirty="0" smtClean="0"/>
              <a:t>Jazyk</a:t>
            </a:r>
          </a:p>
          <a:p>
            <a:r>
              <a:rPr lang="cs-CZ" dirty="0" smtClean="0"/>
              <a:t>Čas </a:t>
            </a:r>
          </a:p>
          <a:p>
            <a:r>
              <a:rPr lang="cs-CZ" dirty="0" smtClean="0"/>
              <a:t>Prostor</a:t>
            </a:r>
          </a:p>
          <a:p>
            <a:pPr lvl="1"/>
            <a:r>
              <a:rPr lang="cs-CZ" dirty="0" smtClean="0"/>
              <a:t>Prostředí</a:t>
            </a:r>
          </a:p>
          <a:p>
            <a:r>
              <a:rPr lang="cs-CZ" dirty="0" smtClean="0"/>
              <a:t>Žánr</a:t>
            </a:r>
          </a:p>
          <a:p>
            <a:r>
              <a:rPr lang="cs-CZ" dirty="0" smtClean="0"/>
              <a:t>Vypravěč</a:t>
            </a:r>
          </a:p>
          <a:p>
            <a:r>
              <a:rPr lang="cs-CZ" dirty="0" smtClean="0"/>
              <a:t>Postava</a:t>
            </a:r>
          </a:p>
          <a:p>
            <a:pPr lvl="1"/>
            <a:r>
              <a:rPr lang="cs-CZ" dirty="0" smtClean="0"/>
              <a:t>Promluvy</a:t>
            </a:r>
          </a:p>
          <a:p>
            <a:pPr marL="0" indent="0">
              <a:buNone/>
            </a:pPr>
            <a:endParaRPr lang="cs-CZ" dirty="0"/>
          </a:p>
        </p:txBody>
      </p:sp>
      <p:sp>
        <p:nvSpPr>
          <p:cNvPr id="4" name="Zástupný symbol pro obsah 2"/>
          <p:cNvSpPr txBox="1">
            <a:spLocks/>
          </p:cNvSpPr>
          <p:nvPr/>
        </p:nvSpPr>
        <p:spPr>
          <a:xfrm>
            <a:off x="5158854" y="1859563"/>
            <a:ext cx="615514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t>Každé prozaické dílo se skládá z několika odhalitelných vrstev, které můžete při vlastním čtení sledovat.</a:t>
            </a:r>
          </a:p>
          <a:p>
            <a:r>
              <a:rPr lang="cs-CZ" dirty="0" smtClean="0"/>
              <a:t>Pokud se soustředíte na zkoumání prozaického díla, je vždy důležité začít těmito vrstvami.</a:t>
            </a:r>
          </a:p>
          <a:p>
            <a:r>
              <a:rPr lang="cs-CZ" dirty="0" smtClean="0"/>
              <a:t>Všechny na sebe navazují a dovolují pokračovat jedna od druhé. </a:t>
            </a:r>
          </a:p>
          <a:p>
            <a:r>
              <a:rPr lang="cs-CZ" dirty="0" smtClean="0"/>
              <a:t>Není možné správně analyzovat (a tím pádem i interpretovat) prozaické dílo, když pomineme některou z otázek po těchto činitelích. </a:t>
            </a:r>
          </a:p>
          <a:p>
            <a:r>
              <a:rPr lang="cs-CZ" dirty="0" smtClean="0"/>
              <a:t>I odpověď </a:t>
            </a:r>
            <a:r>
              <a:rPr lang="cs-CZ" i="1" dirty="0" smtClean="0"/>
              <a:t>„K žádnému specifickému žánru se nevztahuje“ </a:t>
            </a:r>
            <a:r>
              <a:rPr lang="cs-CZ" dirty="0" smtClean="0"/>
              <a:t>je správná, protože byla položena správná otázka.</a:t>
            </a:r>
            <a:endParaRPr lang="cs-CZ" dirty="0"/>
          </a:p>
        </p:txBody>
      </p:sp>
    </p:spTree>
    <p:extLst>
      <p:ext uri="{BB962C8B-B14F-4D97-AF65-F5344CB8AC3E}">
        <p14:creationId xmlns:p14="http://schemas.microsoft.com/office/powerpoint/2010/main" val="3179810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10235"/>
          </a:xfrm>
        </p:spPr>
        <p:txBody>
          <a:bodyPr>
            <a:normAutofit fontScale="90000"/>
          </a:bodyPr>
          <a:lstStyle/>
          <a:p>
            <a:pPr algn="ctr"/>
            <a:r>
              <a:rPr lang="cs-CZ" dirty="0" smtClean="0"/>
              <a:t>Aspekty prozaického díla</a:t>
            </a:r>
            <a:br>
              <a:rPr lang="cs-CZ" dirty="0" smtClean="0"/>
            </a:br>
            <a:r>
              <a:rPr lang="cs-CZ" i="1" dirty="0" smtClean="0"/>
              <a:t>Styl</a:t>
            </a:r>
            <a:endParaRPr lang="cs-CZ" i="1" dirty="0"/>
          </a:p>
        </p:txBody>
      </p:sp>
      <p:pic>
        <p:nvPicPr>
          <p:cNvPr id="5" name="Zástupný symbol pro obsah 4"/>
          <p:cNvPicPr>
            <a:picLocks noGrp="1" noChangeAspect="1"/>
          </p:cNvPicPr>
          <p:nvPr>
            <p:ph idx="1"/>
          </p:nvPr>
        </p:nvPicPr>
        <p:blipFill>
          <a:blip r:embed="rId3"/>
          <a:stretch>
            <a:fillRect/>
          </a:stretch>
        </p:blipFill>
        <p:spPr>
          <a:xfrm>
            <a:off x="1105345" y="1051652"/>
            <a:ext cx="4303841" cy="6047169"/>
          </a:xfrm>
          <a:prstGeom prst="rect">
            <a:avLst/>
          </a:prstGeom>
        </p:spPr>
      </p:pic>
      <p:sp>
        <p:nvSpPr>
          <p:cNvPr id="4" name="Zástupný symbol pro obsah 2"/>
          <p:cNvSpPr txBox="1">
            <a:spLocks/>
          </p:cNvSpPr>
          <p:nvPr/>
        </p:nvSpPr>
        <p:spPr>
          <a:xfrm>
            <a:off x="5677469" y="1723086"/>
            <a:ext cx="6359856" cy="47868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t>Styl je specifickou vlastností textu. </a:t>
            </a:r>
          </a:p>
          <a:p>
            <a:r>
              <a:rPr lang="cs-CZ" dirty="0" smtClean="0"/>
              <a:t>Odvíjí a rozeznává se podle užití jazyka, podle příslušnosti k žánru a podle identifikace stylových aspektů. </a:t>
            </a:r>
          </a:p>
          <a:p>
            <a:r>
              <a:rPr lang="cs-CZ" dirty="0" smtClean="0"/>
              <a:t>Srovnejte např. styl románu Heinricha </a:t>
            </a:r>
            <a:r>
              <a:rPr lang="cs-CZ" dirty="0" err="1" smtClean="0"/>
              <a:t>Bölla</a:t>
            </a:r>
            <a:r>
              <a:rPr lang="cs-CZ" dirty="0" smtClean="0"/>
              <a:t> </a:t>
            </a:r>
            <a:r>
              <a:rPr lang="cs-CZ" i="1" dirty="0" smtClean="0"/>
              <a:t>Ztracené čest Kateřiny </a:t>
            </a:r>
            <a:r>
              <a:rPr lang="cs-CZ" i="1" dirty="0" err="1" smtClean="0"/>
              <a:t>Bloomové</a:t>
            </a:r>
            <a:r>
              <a:rPr lang="cs-CZ" dirty="0" smtClean="0"/>
              <a:t>, který je napsán jako novinová reportáž. </a:t>
            </a:r>
          </a:p>
          <a:p>
            <a:r>
              <a:rPr lang="cs-CZ" dirty="0" smtClean="0"/>
              <a:t>Zde vložená ukázka je z knihy </a:t>
            </a:r>
            <a:r>
              <a:rPr lang="cs-CZ" dirty="0" err="1" smtClean="0"/>
              <a:t>Édouarda</a:t>
            </a:r>
            <a:r>
              <a:rPr lang="cs-CZ" dirty="0" smtClean="0"/>
              <a:t> Levého </a:t>
            </a:r>
            <a:r>
              <a:rPr lang="cs-CZ" i="1" dirty="0" smtClean="0"/>
              <a:t>Deník</a:t>
            </a:r>
            <a:r>
              <a:rPr lang="cs-CZ" dirty="0" smtClean="0"/>
              <a:t>, v níž záměrně pracoval se stylistikou novinových periodik, které ale záměrně zbavil všech aspektů, podstatných pro jejich funkci – jmen, dat, apod. </a:t>
            </a:r>
            <a:endParaRPr lang="cs-CZ" dirty="0"/>
          </a:p>
        </p:txBody>
      </p:sp>
    </p:spTree>
    <p:extLst>
      <p:ext uri="{BB962C8B-B14F-4D97-AF65-F5344CB8AC3E}">
        <p14:creationId xmlns:p14="http://schemas.microsoft.com/office/powerpoint/2010/main" val="4043060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82625"/>
          </a:xfrm>
        </p:spPr>
        <p:txBody>
          <a:bodyPr>
            <a:normAutofit fontScale="90000"/>
          </a:bodyPr>
          <a:lstStyle/>
          <a:p>
            <a:pPr algn="ctr"/>
            <a:r>
              <a:rPr lang="cs-CZ" dirty="0" smtClean="0"/>
              <a:t>Narativní umění</a:t>
            </a:r>
            <a:endParaRPr lang="cs-CZ" dirty="0"/>
          </a:p>
        </p:txBody>
      </p:sp>
      <p:sp>
        <p:nvSpPr>
          <p:cNvPr id="3" name="Zástupný symbol pro obsah 2"/>
          <p:cNvSpPr>
            <a:spLocks noGrp="1"/>
          </p:cNvSpPr>
          <p:nvPr>
            <p:ph idx="1"/>
          </p:nvPr>
        </p:nvSpPr>
        <p:spPr>
          <a:xfrm>
            <a:off x="466344" y="1163784"/>
            <a:ext cx="10887456" cy="5366326"/>
          </a:xfrm>
        </p:spPr>
        <p:txBody>
          <a:bodyPr>
            <a:normAutofit fontScale="92500" lnSpcReduction="10000"/>
          </a:bodyPr>
          <a:lstStyle/>
          <a:p>
            <a:r>
              <a:rPr lang="cs-CZ" dirty="0" smtClean="0"/>
              <a:t>Začátek—prostředek—konec</a:t>
            </a:r>
          </a:p>
          <a:p>
            <a:r>
              <a:rPr lang="cs-CZ" dirty="0" smtClean="0"/>
              <a:t>Aristoteles: </a:t>
            </a:r>
            <a:r>
              <a:rPr lang="cs-CZ" i="1" dirty="0" smtClean="0"/>
              <a:t>„</a:t>
            </a:r>
            <a:r>
              <a:rPr lang="cs-CZ" b="1" i="1" dirty="0" smtClean="0"/>
              <a:t>Začátek</a:t>
            </a:r>
            <a:r>
              <a:rPr lang="cs-CZ" i="1" dirty="0" smtClean="0"/>
              <a:t> je to, co samo nenásleduje nutně po něčem jiném, ale po 	čem přirozeně následuje nebo se děje něco jiného; </a:t>
            </a:r>
            <a:r>
              <a:rPr lang="cs-CZ" b="1" i="1" dirty="0" smtClean="0"/>
              <a:t>konec</a:t>
            </a:r>
            <a:r>
              <a:rPr lang="cs-CZ" i="1" dirty="0" smtClean="0"/>
              <a:t> je naopak to, co 	samo přirozeně (…) následuje po něčem jiném, ale po čem už 	nenásleduje nic jiného, </a:t>
            </a:r>
            <a:r>
              <a:rPr lang="cs-CZ" b="1" i="1" dirty="0" smtClean="0"/>
              <a:t>střed</a:t>
            </a:r>
            <a:r>
              <a:rPr lang="cs-CZ" i="1" dirty="0" smtClean="0"/>
              <a:t> je to, co samo následuje po něčem jiném a 	po čem následuje něco dalšího.“</a:t>
            </a:r>
          </a:p>
          <a:p>
            <a:endParaRPr lang="cs-CZ" dirty="0"/>
          </a:p>
          <a:p>
            <a:r>
              <a:rPr lang="cs-CZ" dirty="0" smtClean="0"/>
              <a:t>Fabule – o čem je vyprávěno = </a:t>
            </a:r>
            <a:r>
              <a:rPr lang="cs-CZ" i="1" dirty="0" smtClean="0"/>
              <a:t>téma</a:t>
            </a:r>
          </a:p>
          <a:p>
            <a:r>
              <a:rPr lang="cs-CZ" dirty="0" smtClean="0"/>
              <a:t>Syžet – jakým způsobem o tom vyprávěno = </a:t>
            </a:r>
            <a:r>
              <a:rPr lang="cs-CZ" i="1" dirty="0" smtClean="0"/>
              <a:t>stylové prostředky</a:t>
            </a:r>
          </a:p>
          <a:p>
            <a:endParaRPr lang="cs-CZ" dirty="0" smtClean="0"/>
          </a:p>
          <a:p>
            <a:endParaRPr lang="cs-CZ" dirty="0" smtClean="0"/>
          </a:p>
          <a:p>
            <a:r>
              <a:rPr lang="cs-CZ" dirty="0" smtClean="0"/>
              <a:t>Pásmo vypravěče</a:t>
            </a:r>
          </a:p>
          <a:p>
            <a:r>
              <a:rPr lang="cs-CZ" dirty="0" smtClean="0"/>
              <a:t>Pásmo postav</a:t>
            </a:r>
            <a:endParaRPr lang="cs-CZ" dirty="0"/>
          </a:p>
          <a:p>
            <a:endParaRPr lang="cs-CZ" dirty="0"/>
          </a:p>
        </p:txBody>
      </p:sp>
    </p:spTree>
    <p:extLst>
      <p:ext uri="{BB962C8B-B14F-4D97-AF65-F5344CB8AC3E}">
        <p14:creationId xmlns:p14="http://schemas.microsoft.com/office/powerpoint/2010/main" val="40848488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stretch>
            <a:fillRect/>
          </a:stretch>
        </p:blipFill>
        <p:spPr>
          <a:xfrm>
            <a:off x="5871899" y="844296"/>
            <a:ext cx="6192880" cy="5617464"/>
          </a:xfrm>
          <a:prstGeom prst="rect">
            <a:avLst/>
          </a:prstGeom>
        </p:spPr>
      </p:pic>
      <p:sp>
        <p:nvSpPr>
          <p:cNvPr id="2" name="Nadpis 1"/>
          <p:cNvSpPr>
            <a:spLocks noGrp="1"/>
          </p:cNvSpPr>
          <p:nvPr>
            <p:ph type="title"/>
          </p:nvPr>
        </p:nvSpPr>
        <p:spPr>
          <a:xfrm>
            <a:off x="500598" y="279781"/>
            <a:ext cx="10515600" cy="732155"/>
          </a:xfrm>
        </p:spPr>
        <p:txBody>
          <a:bodyPr>
            <a:normAutofit fontScale="90000"/>
          </a:bodyPr>
          <a:lstStyle/>
          <a:p>
            <a:pPr algn="ctr"/>
            <a:r>
              <a:rPr lang="cs-CZ" dirty="0" smtClean="0"/>
              <a:t>Aspekty prozaického díla</a:t>
            </a:r>
            <a:br>
              <a:rPr lang="cs-CZ" dirty="0" smtClean="0"/>
            </a:br>
            <a:r>
              <a:rPr lang="cs-CZ" i="1" dirty="0" smtClean="0"/>
              <a:t>Čas</a:t>
            </a:r>
            <a:endParaRPr lang="cs-CZ" i="1" dirty="0"/>
          </a:p>
        </p:txBody>
      </p:sp>
      <p:sp>
        <p:nvSpPr>
          <p:cNvPr id="3" name="Zástupný symbol pro obsah 2"/>
          <p:cNvSpPr>
            <a:spLocks noGrp="1"/>
          </p:cNvSpPr>
          <p:nvPr>
            <p:ph idx="1"/>
          </p:nvPr>
        </p:nvSpPr>
        <p:spPr>
          <a:xfrm>
            <a:off x="354842" y="1460311"/>
            <a:ext cx="5249111" cy="4722126"/>
          </a:xfrm>
        </p:spPr>
        <p:txBody>
          <a:bodyPr>
            <a:noAutofit/>
          </a:bodyPr>
          <a:lstStyle/>
          <a:p>
            <a:r>
              <a:rPr lang="cs-CZ" sz="1600" dirty="0" smtClean="0"/>
              <a:t>Čas vnitřní </a:t>
            </a:r>
            <a:r>
              <a:rPr lang="cs-CZ" sz="1600" dirty="0" smtClean="0"/>
              <a:t>– čas, který rozvíjí pochody postav v jejich vnitřním světě, v jejich uvažování, vzpomínkách, myšlenkách, je to čas, který zastavuje čas vnější; </a:t>
            </a:r>
            <a:endParaRPr lang="cs-CZ" sz="1600" dirty="0" smtClean="0"/>
          </a:p>
          <a:p>
            <a:r>
              <a:rPr lang="cs-CZ" sz="1600" dirty="0" smtClean="0"/>
              <a:t>Čas vnější </a:t>
            </a:r>
            <a:r>
              <a:rPr lang="cs-CZ" sz="1600" dirty="0" smtClean="0"/>
              <a:t>– čas odehrávající se vnější skutečnosti, ten čas, který měříme hodinkami – čas, který svazuje. </a:t>
            </a:r>
          </a:p>
          <a:p>
            <a:r>
              <a:rPr lang="cs-CZ" sz="1600" dirty="0" smtClean="0"/>
              <a:t>Několik románů se odehraje během jediného dne, přesto mají mnoho stránek – většinu jejich času tvoří nejen zdvojené časové osy, ale i velký podíl právě vnitřního času: </a:t>
            </a:r>
            <a:r>
              <a:rPr lang="cs-CZ" sz="1600" dirty="0" err="1" smtClean="0"/>
              <a:t>Joyce</a:t>
            </a:r>
            <a:r>
              <a:rPr lang="cs-CZ" sz="1600" dirty="0" smtClean="0"/>
              <a:t> – </a:t>
            </a:r>
            <a:r>
              <a:rPr lang="cs-CZ" sz="1600" i="1" dirty="0" smtClean="0"/>
              <a:t>Odysseus</a:t>
            </a:r>
            <a:r>
              <a:rPr lang="cs-CZ" sz="1600" dirty="0" smtClean="0"/>
              <a:t>, Proust - </a:t>
            </a:r>
            <a:r>
              <a:rPr lang="cs-CZ" sz="1600" i="1" dirty="0" smtClean="0"/>
              <a:t>HZČ V Uvězněná</a:t>
            </a:r>
            <a:r>
              <a:rPr lang="cs-CZ" sz="1600" dirty="0" smtClean="0"/>
              <a:t>, Woolfová – </a:t>
            </a:r>
            <a:r>
              <a:rPr lang="cs-CZ" sz="1600" i="1" dirty="0" smtClean="0"/>
              <a:t>Paní Dallowayová</a:t>
            </a:r>
            <a:r>
              <a:rPr lang="cs-CZ" sz="1600" dirty="0" smtClean="0"/>
              <a:t>.  </a:t>
            </a:r>
            <a:endParaRPr lang="cs-CZ" sz="1600" dirty="0" smtClean="0"/>
          </a:p>
          <a:p>
            <a:r>
              <a:rPr lang="cs-CZ" sz="1600" dirty="0" smtClean="0"/>
              <a:t>Epizodnost často souvisí s </a:t>
            </a:r>
            <a:r>
              <a:rPr lang="cs-CZ" sz="1600" dirty="0" err="1" smtClean="0"/>
              <a:t>neukončitelností</a:t>
            </a:r>
            <a:r>
              <a:rPr lang="cs-CZ" sz="1600" dirty="0" smtClean="0"/>
              <a:t>, tedy neustále se vrstvícím časem – </a:t>
            </a:r>
            <a:r>
              <a:rPr lang="cs-CZ" sz="1600" i="1" dirty="0" smtClean="0"/>
              <a:t>Jakub a jeho pán</a:t>
            </a:r>
            <a:r>
              <a:rPr lang="cs-CZ" sz="1600" dirty="0" smtClean="0"/>
              <a:t>, </a:t>
            </a:r>
            <a:r>
              <a:rPr lang="cs-CZ" sz="1600" i="1" dirty="0" smtClean="0"/>
              <a:t>Tristram </a:t>
            </a:r>
            <a:r>
              <a:rPr lang="cs-CZ" sz="1600" i="1" dirty="0" err="1" smtClean="0"/>
              <a:t>Shandy</a:t>
            </a:r>
            <a:r>
              <a:rPr lang="cs-CZ" sz="1600" dirty="0" smtClean="0"/>
              <a:t>, </a:t>
            </a:r>
            <a:r>
              <a:rPr lang="cs-CZ" sz="1600" i="1" dirty="0" smtClean="0"/>
              <a:t>Dobrý voják Švejk</a:t>
            </a:r>
            <a:r>
              <a:rPr lang="cs-CZ" sz="1600" dirty="0" smtClean="0"/>
              <a:t>, </a:t>
            </a:r>
            <a:r>
              <a:rPr lang="cs-CZ" sz="1600" i="1" dirty="0" smtClean="0"/>
              <a:t>Don </a:t>
            </a:r>
            <a:r>
              <a:rPr lang="cs-CZ" sz="1600" i="1" dirty="0" err="1" smtClean="0"/>
              <a:t>Quichote</a:t>
            </a:r>
            <a:r>
              <a:rPr lang="cs-CZ" sz="1600" i="1" dirty="0" smtClean="0"/>
              <a:t> </a:t>
            </a:r>
            <a:r>
              <a:rPr lang="cs-CZ" sz="1600" dirty="0" smtClean="0"/>
              <a:t>– všechny by se skrze vrstvení epizod mohly rozvíjet do nekonečna. </a:t>
            </a:r>
            <a:endParaRPr lang="cs-CZ" sz="1600" dirty="0" smtClean="0"/>
          </a:p>
          <a:p>
            <a:pPr marL="0" indent="0">
              <a:buNone/>
            </a:pPr>
            <a:endParaRPr lang="cs-CZ" sz="1600" dirty="0" smtClean="0"/>
          </a:p>
          <a:p>
            <a:r>
              <a:rPr lang="cs-CZ" sz="1600" dirty="0" smtClean="0"/>
              <a:t>Zde můžete srovnat ukázku z románu Martina </a:t>
            </a:r>
            <a:r>
              <a:rPr lang="cs-CZ" sz="1600" dirty="0" err="1" smtClean="0"/>
              <a:t>Amise</a:t>
            </a:r>
            <a:r>
              <a:rPr lang="cs-CZ" sz="1600" dirty="0" smtClean="0"/>
              <a:t> </a:t>
            </a:r>
            <a:r>
              <a:rPr lang="cs-CZ" sz="1600" i="1" dirty="0" smtClean="0"/>
              <a:t>Šíp času, </a:t>
            </a:r>
            <a:r>
              <a:rPr lang="cs-CZ" sz="1600" dirty="0" smtClean="0"/>
              <a:t>který je vyprávěn celý pozpátku. </a:t>
            </a:r>
            <a:endParaRPr lang="cs-CZ" sz="1600" i="1" dirty="0"/>
          </a:p>
        </p:txBody>
      </p:sp>
    </p:spTree>
    <p:extLst>
      <p:ext uri="{BB962C8B-B14F-4D97-AF65-F5344CB8AC3E}">
        <p14:creationId xmlns:p14="http://schemas.microsoft.com/office/powerpoint/2010/main" val="2441899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03453"/>
            <a:ext cx="10515600" cy="594995"/>
          </a:xfrm>
        </p:spPr>
        <p:txBody>
          <a:bodyPr>
            <a:normAutofit fontScale="90000"/>
          </a:bodyPr>
          <a:lstStyle/>
          <a:p>
            <a:pPr algn="ctr"/>
            <a:r>
              <a:rPr lang="cs-CZ" dirty="0"/>
              <a:t>Poezie jako experiment</a:t>
            </a:r>
            <a:br>
              <a:rPr lang="cs-CZ" dirty="0"/>
            </a:br>
            <a:r>
              <a:rPr lang="cs-CZ" i="1" dirty="0"/>
              <a:t>Možnosti</a:t>
            </a:r>
          </a:p>
        </p:txBody>
      </p:sp>
      <p:sp>
        <p:nvSpPr>
          <p:cNvPr id="3" name="Zástupný symbol pro obsah 2"/>
          <p:cNvSpPr>
            <a:spLocks noGrp="1"/>
          </p:cNvSpPr>
          <p:nvPr>
            <p:ph idx="1"/>
          </p:nvPr>
        </p:nvSpPr>
        <p:spPr>
          <a:xfrm>
            <a:off x="509016" y="1545208"/>
            <a:ext cx="6574536" cy="4928743"/>
          </a:xfrm>
        </p:spPr>
        <p:txBody>
          <a:bodyPr>
            <a:normAutofit lnSpcReduction="10000"/>
          </a:bodyPr>
          <a:lstStyle/>
          <a:p>
            <a:r>
              <a:rPr lang="cs-CZ" dirty="0"/>
              <a:t>Jazykové</a:t>
            </a:r>
          </a:p>
          <a:p>
            <a:pPr lvl="1"/>
            <a:r>
              <a:rPr lang="cs-CZ" dirty="0"/>
              <a:t>Fonická poezie</a:t>
            </a:r>
          </a:p>
          <a:p>
            <a:pPr lvl="1"/>
            <a:r>
              <a:rPr lang="cs-CZ" dirty="0"/>
              <a:t>Minimalistická poezie – haiku</a:t>
            </a:r>
          </a:p>
          <a:p>
            <a:pPr lvl="1"/>
            <a:r>
              <a:rPr lang="cs-CZ" dirty="0"/>
              <a:t>Onomatopoie </a:t>
            </a:r>
          </a:p>
          <a:p>
            <a:pPr lvl="1"/>
            <a:endParaRPr lang="cs-CZ" dirty="0"/>
          </a:p>
          <a:p>
            <a:r>
              <a:rPr lang="cs-CZ" dirty="0"/>
              <a:t>Formální</a:t>
            </a:r>
          </a:p>
          <a:p>
            <a:pPr lvl="1"/>
            <a:r>
              <a:rPr lang="cs-CZ" dirty="0"/>
              <a:t>Ustálené struktury – sonet</a:t>
            </a:r>
          </a:p>
          <a:p>
            <a:pPr lvl="1"/>
            <a:r>
              <a:rPr lang="cs-CZ" dirty="0"/>
              <a:t>Metrum a rým – volný verš</a:t>
            </a:r>
          </a:p>
          <a:p>
            <a:pPr lvl="1"/>
            <a:r>
              <a:rPr lang="cs-CZ" dirty="0"/>
              <a:t>Vizuální báseň</a:t>
            </a:r>
          </a:p>
          <a:p>
            <a:pPr lvl="1"/>
            <a:endParaRPr lang="cs-CZ" dirty="0"/>
          </a:p>
          <a:p>
            <a:r>
              <a:rPr lang="cs-CZ" dirty="0"/>
              <a:t>Tematické</a:t>
            </a:r>
          </a:p>
          <a:p>
            <a:pPr lvl="1"/>
            <a:r>
              <a:rPr lang="cs-CZ" dirty="0"/>
              <a:t>Balada, </a:t>
            </a:r>
            <a:r>
              <a:rPr lang="cs-CZ" dirty="0" smtClean="0"/>
              <a:t>elegie</a:t>
            </a:r>
            <a:endParaRPr lang="cs-CZ" dirty="0"/>
          </a:p>
        </p:txBody>
      </p:sp>
      <p:sp>
        <p:nvSpPr>
          <p:cNvPr id="4" name="Zástupný symbol pro obsah 2"/>
          <p:cNvSpPr txBox="1">
            <a:spLocks/>
          </p:cNvSpPr>
          <p:nvPr/>
        </p:nvSpPr>
        <p:spPr>
          <a:xfrm>
            <a:off x="6460176" y="1757549"/>
            <a:ext cx="5565569" cy="458387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t>experimentální poezii charakterizuje zájem o stavbu </a:t>
            </a:r>
            <a:r>
              <a:rPr lang="cs-CZ" dirty="0" smtClean="0"/>
              <a:t>jazyka</a:t>
            </a:r>
            <a:r>
              <a:rPr lang="cs-CZ" sz="2000" dirty="0" smtClean="0"/>
              <a:t>, </a:t>
            </a:r>
            <a:r>
              <a:rPr lang="cs-CZ" dirty="0" smtClean="0"/>
              <a:t>o </a:t>
            </a:r>
            <a:r>
              <a:rPr lang="cs-CZ" dirty="0"/>
              <a:t>sémantické vazby mezi jednotlivými částmi textu</a:t>
            </a:r>
            <a:endParaRPr lang="cs-CZ" sz="2000" dirty="0"/>
          </a:p>
          <a:p>
            <a:r>
              <a:rPr lang="cs-CZ" dirty="0"/>
              <a:t>tvůrci se více soustředili na materiální aspekt </a:t>
            </a:r>
            <a:r>
              <a:rPr lang="cs-CZ" dirty="0" smtClean="0"/>
              <a:t>písma</a:t>
            </a:r>
            <a:endParaRPr lang="cs-CZ" sz="2000" dirty="0" smtClean="0"/>
          </a:p>
          <a:p>
            <a:r>
              <a:rPr lang="cs-CZ" dirty="0" smtClean="0"/>
              <a:t>rozkládají text na nejzákladnější částice a </a:t>
            </a:r>
            <a:r>
              <a:rPr lang="cs-CZ" dirty="0"/>
              <a:t>mnohdy ho propojují s jinými jazykovými </a:t>
            </a:r>
            <a:r>
              <a:rPr lang="cs-CZ" dirty="0" smtClean="0"/>
              <a:t>systémy</a:t>
            </a:r>
            <a:endParaRPr lang="cs-CZ" sz="2000" dirty="0"/>
          </a:p>
          <a:p>
            <a:r>
              <a:rPr lang="cs-CZ" dirty="0"/>
              <a:t>zajímají se nejen o vizuální stránku </a:t>
            </a:r>
            <a:r>
              <a:rPr lang="cs-CZ" dirty="0" smtClean="0"/>
              <a:t>textu,</a:t>
            </a:r>
            <a:r>
              <a:rPr lang="cs-CZ" sz="2000" dirty="0"/>
              <a:t> </a:t>
            </a:r>
            <a:r>
              <a:rPr lang="cs-CZ" dirty="0" smtClean="0"/>
              <a:t>ale </a:t>
            </a:r>
            <a:r>
              <a:rPr lang="cs-CZ" dirty="0"/>
              <a:t>také o jeho zvukovou složku. </a:t>
            </a:r>
            <a:endParaRPr lang="cs-CZ" sz="2000" dirty="0"/>
          </a:p>
          <a:p>
            <a:r>
              <a:rPr lang="cs-CZ" dirty="0" smtClean="0"/>
              <a:t>někteří </a:t>
            </a:r>
            <a:r>
              <a:rPr lang="cs-CZ" dirty="0"/>
              <a:t>autoři dokonce upustili od práce s </a:t>
            </a:r>
            <a:r>
              <a:rPr lang="cs-CZ" dirty="0" smtClean="0"/>
              <a:t>vizuální či </a:t>
            </a:r>
            <a:r>
              <a:rPr lang="cs-CZ" dirty="0"/>
              <a:t>fonetickou podobou </a:t>
            </a:r>
            <a:r>
              <a:rPr lang="cs-CZ" dirty="0" smtClean="0"/>
              <a:t>jazyka</a:t>
            </a:r>
            <a:r>
              <a:rPr lang="cs-CZ" sz="2000" dirty="0"/>
              <a:t> </a:t>
            </a:r>
            <a:r>
              <a:rPr lang="cs-CZ" dirty="0" smtClean="0"/>
              <a:t>a </a:t>
            </a:r>
            <a:r>
              <a:rPr lang="cs-CZ" dirty="0"/>
              <a:t>prozkoumávali vztah znakového </a:t>
            </a:r>
            <a:r>
              <a:rPr lang="cs-CZ" dirty="0" smtClean="0"/>
              <a:t>systému tj</a:t>
            </a:r>
            <a:r>
              <a:rPr lang="cs-CZ" dirty="0"/>
              <a:t>. znaku chápaného jako samostatný objekt. </a:t>
            </a:r>
            <a:endParaRPr lang="cs-CZ" dirty="0" smtClean="0"/>
          </a:p>
          <a:p>
            <a:endParaRPr lang="cs-CZ" i="1" dirty="0">
              <a:latin typeface="Arial Narrow" panose="020B0606020202030204" pitchFamily="34" charset="0"/>
            </a:endParaRPr>
          </a:p>
        </p:txBody>
      </p:sp>
    </p:spTree>
    <p:extLst>
      <p:ext uri="{BB962C8B-B14F-4D97-AF65-F5344CB8AC3E}">
        <p14:creationId xmlns:p14="http://schemas.microsoft.com/office/powerpoint/2010/main" val="2052212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Aspekty prozaického díla</a:t>
            </a:r>
            <a:br>
              <a:rPr lang="cs-CZ" dirty="0" smtClean="0"/>
            </a:br>
            <a:r>
              <a:rPr lang="cs-CZ" i="1" dirty="0" smtClean="0"/>
              <a:t>Prostor</a:t>
            </a:r>
            <a:endParaRPr lang="cs-CZ" i="1" dirty="0"/>
          </a:p>
        </p:txBody>
      </p:sp>
      <p:sp>
        <p:nvSpPr>
          <p:cNvPr id="3" name="Zástupný symbol pro obsah 2"/>
          <p:cNvSpPr>
            <a:spLocks noGrp="1"/>
          </p:cNvSpPr>
          <p:nvPr>
            <p:ph idx="1"/>
          </p:nvPr>
        </p:nvSpPr>
        <p:spPr>
          <a:xfrm>
            <a:off x="143256" y="1740280"/>
            <a:ext cx="7581377" cy="4819015"/>
          </a:xfrm>
        </p:spPr>
        <p:txBody>
          <a:bodyPr>
            <a:noAutofit/>
          </a:bodyPr>
          <a:lstStyle/>
          <a:p>
            <a:r>
              <a:rPr lang="cs-CZ" sz="2400" dirty="0" smtClean="0"/>
              <a:t>Fikční svět</a:t>
            </a:r>
          </a:p>
          <a:p>
            <a:pPr lvl="1"/>
            <a:r>
              <a:rPr lang="cs-CZ" sz="2000" dirty="0" smtClean="0"/>
              <a:t>Malé </a:t>
            </a:r>
            <a:r>
              <a:rPr lang="cs-CZ" sz="2000" dirty="0"/>
              <a:t>světy (U. </a:t>
            </a:r>
            <a:r>
              <a:rPr lang="cs-CZ" sz="2000" dirty="0" err="1"/>
              <a:t>Eco</a:t>
            </a:r>
            <a:r>
              <a:rPr lang="cs-CZ" sz="2000" dirty="0"/>
              <a:t>)</a:t>
            </a:r>
          </a:p>
          <a:p>
            <a:pPr lvl="1"/>
            <a:r>
              <a:rPr lang="cs-CZ" sz="2000" dirty="0"/>
              <a:t>Princip minimální odchylky (Marie-Laure Ryanová)</a:t>
            </a:r>
          </a:p>
          <a:p>
            <a:r>
              <a:rPr lang="cs-CZ" sz="2400" dirty="0" smtClean="0"/>
              <a:t>Prostor je vymezen vypravěčem a jeho postavami – nikdy neexistuje dál a mimo ně. Ale jak se správně ptá Umberto </a:t>
            </a:r>
            <a:r>
              <a:rPr lang="cs-CZ" sz="2400" dirty="0" err="1" smtClean="0"/>
              <a:t>Eco</a:t>
            </a:r>
            <a:r>
              <a:rPr lang="cs-CZ" sz="2400" dirty="0" smtClean="0"/>
              <a:t> ve svých procházkách literárními lesy – neožili už vlastně </a:t>
            </a:r>
            <a:r>
              <a:rPr lang="cs-CZ" sz="2400" dirty="0" err="1" smtClean="0"/>
              <a:t>Sherlock</a:t>
            </a:r>
            <a:r>
              <a:rPr lang="cs-CZ" sz="2400" dirty="0" smtClean="0"/>
              <a:t> Holmes a Anna Karenina a nepřekročili svůj literární prostor?</a:t>
            </a:r>
            <a:endParaRPr lang="cs-CZ" sz="2400" dirty="0" smtClean="0"/>
          </a:p>
          <a:p>
            <a:r>
              <a:rPr lang="cs-CZ" sz="2400" dirty="0" smtClean="0"/>
              <a:t>Realistické vs. nerealistické</a:t>
            </a:r>
          </a:p>
          <a:p>
            <a:pPr lvl="1"/>
            <a:r>
              <a:rPr lang="cs-CZ" sz="2000" dirty="0" smtClean="0"/>
              <a:t>Magický </a:t>
            </a:r>
            <a:r>
              <a:rPr lang="cs-CZ" sz="2000" dirty="0" smtClean="0"/>
              <a:t>realismus – spojuje události historické relevance spolu s magickými projevy původní kultury</a:t>
            </a:r>
            <a:endParaRPr lang="cs-CZ" sz="2000" dirty="0" smtClean="0"/>
          </a:p>
          <a:p>
            <a:r>
              <a:rPr lang="cs-CZ" sz="2400" dirty="0" smtClean="0"/>
              <a:t>Edwin </a:t>
            </a:r>
            <a:r>
              <a:rPr lang="cs-CZ" sz="2400" dirty="0" err="1" smtClean="0"/>
              <a:t>Abbot</a:t>
            </a:r>
            <a:r>
              <a:rPr lang="cs-CZ" sz="2400" dirty="0" smtClean="0"/>
              <a:t> </a:t>
            </a:r>
            <a:r>
              <a:rPr lang="cs-CZ" sz="2400" dirty="0" smtClean="0"/>
              <a:t>– </a:t>
            </a:r>
            <a:r>
              <a:rPr lang="cs-CZ" sz="2400" i="1" dirty="0" err="1" smtClean="0"/>
              <a:t>Plochozemí</a:t>
            </a:r>
            <a:r>
              <a:rPr lang="cs-CZ" sz="2400" i="1" dirty="0" smtClean="0"/>
              <a:t> – </a:t>
            </a:r>
            <a:r>
              <a:rPr lang="cs-CZ" sz="2400" dirty="0" smtClean="0"/>
              <a:t>2D román</a:t>
            </a:r>
            <a:endParaRPr lang="cs-CZ" sz="2400" dirty="0"/>
          </a:p>
          <a:p>
            <a:pPr marL="0" indent="0">
              <a:buNone/>
            </a:pPr>
            <a:r>
              <a:rPr lang="cs-CZ" sz="2400" dirty="0" smtClean="0"/>
              <a:t>https</a:t>
            </a:r>
            <a:r>
              <a:rPr lang="cs-CZ" sz="2400" dirty="0"/>
              <a:t>://www.youtube.com/watch?v=eyuNrm4VK2w</a:t>
            </a:r>
          </a:p>
        </p:txBody>
      </p:sp>
      <p:pic>
        <p:nvPicPr>
          <p:cNvPr id="3074" name="Picture 2" descr="https://neoluxor.cz/files/c/9788025712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223" y="1417320"/>
            <a:ext cx="3667633" cy="472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959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Aspekty prozaického díla</a:t>
            </a:r>
            <a:br>
              <a:rPr lang="cs-CZ" dirty="0" smtClean="0"/>
            </a:br>
            <a:r>
              <a:rPr lang="cs-CZ" i="1" dirty="0" smtClean="0"/>
              <a:t>Vypravěč</a:t>
            </a:r>
            <a:endParaRPr lang="cs-CZ" i="1" dirty="0"/>
          </a:p>
        </p:txBody>
      </p:sp>
      <p:sp>
        <p:nvSpPr>
          <p:cNvPr id="3" name="Zástupný symbol pro obsah 2"/>
          <p:cNvSpPr>
            <a:spLocks noGrp="1"/>
          </p:cNvSpPr>
          <p:nvPr>
            <p:ph idx="1"/>
          </p:nvPr>
        </p:nvSpPr>
        <p:spPr/>
        <p:txBody>
          <a:bodyPr>
            <a:normAutofit fontScale="85000" lnSpcReduction="10000"/>
          </a:bodyPr>
          <a:lstStyle/>
          <a:p>
            <a:r>
              <a:rPr lang="cs-CZ" u="sng" dirty="0" smtClean="0"/>
              <a:t>Autor vs. Vypravěč</a:t>
            </a:r>
          </a:p>
          <a:p>
            <a:pPr marL="0" indent="0">
              <a:buNone/>
            </a:pPr>
            <a:r>
              <a:rPr lang="cs-CZ" dirty="0" smtClean="0"/>
              <a:t>Vypravěč a autor nejsou nikdy totožné persony – autor tvoří vypravěče, skrze kterého tvoří fikční svět. </a:t>
            </a:r>
            <a:endParaRPr lang="cs-CZ" dirty="0"/>
          </a:p>
          <a:p>
            <a:r>
              <a:rPr lang="cs-CZ" u="sng" dirty="0" smtClean="0"/>
              <a:t>Vypravěč autorský </a:t>
            </a:r>
            <a:r>
              <a:rPr lang="cs-CZ" u="sng" dirty="0" smtClean="0"/>
              <a:t>– vševidoucí (</a:t>
            </a:r>
            <a:r>
              <a:rPr lang="cs-CZ" u="sng" dirty="0" err="1" smtClean="0"/>
              <a:t>diegetický</a:t>
            </a:r>
            <a:r>
              <a:rPr lang="cs-CZ" u="sng" dirty="0" smtClean="0"/>
              <a:t>)</a:t>
            </a:r>
          </a:p>
          <a:p>
            <a:pPr marL="0" indent="0">
              <a:buNone/>
            </a:pPr>
            <a:r>
              <a:rPr lang="cs-CZ" dirty="0" smtClean="0"/>
              <a:t>Autor, který nahlíží do všech postav, do budoucnosti, minulosti, do přítomnosti. Ví vždy o všem – skrze něj poznáváme fikční svět v jeho celistvosti. </a:t>
            </a:r>
            <a:endParaRPr lang="cs-CZ" dirty="0" smtClean="0"/>
          </a:p>
          <a:p>
            <a:r>
              <a:rPr lang="cs-CZ" u="sng" dirty="0" smtClean="0"/>
              <a:t>Vypravěč personální </a:t>
            </a:r>
            <a:r>
              <a:rPr lang="cs-CZ" u="sng" dirty="0" smtClean="0"/>
              <a:t>– vidoucí skrze postavu (mimetický</a:t>
            </a:r>
            <a:r>
              <a:rPr lang="cs-CZ" u="sng" dirty="0" smtClean="0"/>
              <a:t>)</a:t>
            </a:r>
          </a:p>
          <a:p>
            <a:pPr marL="0" indent="0">
              <a:buNone/>
            </a:pPr>
            <a:r>
              <a:rPr lang="cs-CZ" dirty="0" smtClean="0"/>
              <a:t>Vypráví jedna z postav, případně se postavy střídají a tvoří obraz jako celek.</a:t>
            </a:r>
            <a:endParaRPr lang="cs-CZ" dirty="0" smtClean="0"/>
          </a:p>
          <a:p>
            <a:pPr lvl="1"/>
            <a:r>
              <a:rPr lang="cs-CZ" dirty="0" smtClean="0"/>
              <a:t>Vedlejší </a:t>
            </a:r>
            <a:r>
              <a:rPr lang="cs-CZ" dirty="0" smtClean="0"/>
              <a:t>postava – </a:t>
            </a:r>
            <a:r>
              <a:rPr lang="cs-CZ" i="1" dirty="0" smtClean="0"/>
              <a:t>Velký </a:t>
            </a:r>
            <a:r>
              <a:rPr lang="cs-CZ" i="1" dirty="0" err="1" smtClean="0"/>
              <a:t>Gatsby</a:t>
            </a:r>
            <a:r>
              <a:rPr lang="cs-CZ" dirty="0" smtClean="0"/>
              <a:t>, </a:t>
            </a:r>
            <a:r>
              <a:rPr lang="cs-CZ" i="1" dirty="0" smtClean="0"/>
              <a:t>Na </a:t>
            </a:r>
            <a:r>
              <a:rPr lang="cs-CZ" i="1" dirty="0" smtClean="0"/>
              <a:t>cestě </a:t>
            </a:r>
            <a:r>
              <a:rPr lang="cs-CZ" dirty="0" smtClean="0"/>
              <a:t>-&gt; o hlavním hrdinovi vypráví někdo z jeho okolí</a:t>
            </a:r>
            <a:endParaRPr lang="cs-CZ" dirty="0" smtClean="0"/>
          </a:p>
          <a:p>
            <a:pPr lvl="1"/>
            <a:r>
              <a:rPr lang="cs-CZ" dirty="0" smtClean="0"/>
              <a:t>Zmnožení pohledů – </a:t>
            </a:r>
            <a:r>
              <a:rPr lang="cs-CZ" i="1" dirty="0" smtClean="0"/>
              <a:t>K majáku</a:t>
            </a:r>
            <a:r>
              <a:rPr lang="cs-CZ" dirty="0" smtClean="0"/>
              <a:t>, </a:t>
            </a:r>
            <a:r>
              <a:rPr lang="cs-CZ" i="1" dirty="0" err="1" smtClean="0"/>
              <a:t>Rašomon</a:t>
            </a:r>
            <a:r>
              <a:rPr lang="cs-CZ" i="1" dirty="0" smtClean="0"/>
              <a:t> </a:t>
            </a:r>
            <a:r>
              <a:rPr lang="cs-CZ" dirty="0" smtClean="0"/>
              <a:t>-&gt; informace o událostech získáváme skrze více perspektiv</a:t>
            </a:r>
            <a:endParaRPr lang="cs-CZ" dirty="0" smtClean="0"/>
          </a:p>
          <a:p>
            <a:pPr lvl="1"/>
            <a:r>
              <a:rPr lang="cs-CZ" dirty="0" smtClean="0"/>
              <a:t>Změna postavy – </a:t>
            </a:r>
            <a:r>
              <a:rPr lang="cs-CZ" i="1" dirty="0" smtClean="0"/>
              <a:t>Psí srdce</a:t>
            </a:r>
            <a:r>
              <a:rPr lang="cs-CZ" dirty="0" smtClean="0"/>
              <a:t>, </a:t>
            </a:r>
            <a:r>
              <a:rPr lang="cs-CZ" i="1" dirty="0" smtClean="0"/>
              <a:t>Flush</a:t>
            </a:r>
            <a:r>
              <a:rPr lang="cs-CZ" dirty="0" smtClean="0"/>
              <a:t> -&gt; vypravěčem není člověk</a:t>
            </a:r>
            <a:endParaRPr lang="cs-CZ" dirty="0" smtClean="0"/>
          </a:p>
        </p:txBody>
      </p:sp>
    </p:spTree>
    <p:extLst>
      <p:ext uri="{BB962C8B-B14F-4D97-AF65-F5344CB8AC3E}">
        <p14:creationId xmlns:p14="http://schemas.microsoft.com/office/powerpoint/2010/main" val="1991355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76571"/>
          </a:xfrm>
        </p:spPr>
        <p:txBody>
          <a:bodyPr>
            <a:normAutofit fontScale="90000"/>
          </a:bodyPr>
          <a:lstStyle/>
          <a:p>
            <a:pPr algn="ctr"/>
            <a:r>
              <a:rPr lang="cs-CZ" dirty="0" smtClean="0"/>
              <a:t>Aspekty prozaického díla</a:t>
            </a:r>
            <a:br>
              <a:rPr lang="cs-CZ" dirty="0" smtClean="0"/>
            </a:br>
            <a:r>
              <a:rPr lang="cs-CZ" i="1" dirty="0" smtClean="0"/>
              <a:t>Vypravěč – oko kamery</a:t>
            </a:r>
            <a:endParaRPr lang="cs-CZ" i="1" dirty="0"/>
          </a:p>
        </p:txBody>
      </p:sp>
      <p:sp>
        <p:nvSpPr>
          <p:cNvPr id="3" name="Zástupný symbol pro obsah 2"/>
          <p:cNvSpPr>
            <a:spLocks noGrp="1"/>
          </p:cNvSpPr>
          <p:nvPr>
            <p:ph idx="1"/>
          </p:nvPr>
        </p:nvSpPr>
        <p:spPr>
          <a:xfrm>
            <a:off x="1198727" y="4303005"/>
            <a:ext cx="5652449" cy="2357102"/>
          </a:xfrm>
        </p:spPr>
        <p:txBody>
          <a:bodyPr>
            <a:normAutofit fontScale="85000" lnSpcReduction="10000"/>
          </a:bodyPr>
          <a:lstStyle/>
          <a:p>
            <a:pPr marL="0" indent="0">
              <a:buNone/>
            </a:pPr>
            <a:r>
              <a:rPr lang="cs-CZ" i="1" dirty="0" smtClean="0"/>
              <a:t>Poodhrne závěs, aby lépe viděl. </a:t>
            </a:r>
          </a:p>
          <a:p>
            <a:pPr marL="0" indent="0">
              <a:buNone/>
            </a:pPr>
            <a:r>
              <a:rPr lang="cs-CZ" i="1" dirty="0" smtClean="0"/>
              <a:t>Z tohoto nového zorného úhlu se mu jeví domek, chráněný dokola zahradou, jakoby v objektivu nějakého optického přístroje.</a:t>
            </a:r>
            <a:r>
              <a:rPr lang="cs-CZ" dirty="0" smtClean="0"/>
              <a:t> </a:t>
            </a:r>
          </a:p>
          <a:p>
            <a:pPr marL="0" indent="0">
              <a:buNone/>
            </a:pPr>
            <a:endParaRPr lang="cs-CZ" dirty="0"/>
          </a:p>
          <a:p>
            <a:pPr marL="0" indent="0">
              <a:buNone/>
            </a:pPr>
            <a:r>
              <a:rPr lang="cs-CZ" i="1" dirty="0"/>
              <a:t>Alain </a:t>
            </a:r>
            <a:r>
              <a:rPr lang="cs-CZ" i="1" dirty="0" err="1"/>
              <a:t>Robbe-Grillet</a:t>
            </a:r>
            <a:r>
              <a:rPr lang="cs-CZ" i="1" dirty="0"/>
              <a:t> – Gumy </a:t>
            </a:r>
          </a:p>
          <a:p>
            <a:pPr marL="0" indent="0">
              <a:buNone/>
            </a:pPr>
            <a:endParaRPr lang="cs-CZ" dirty="0" smtClean="0"/>
          </a:p>
          <a:p>
            <a:pPr marL="0" indent="0">
              <a:buNone/>
            </a:pPr>
            <a:endParaRPr lang="cs-CZ" dirty="0"/>
          </a:p>
        </p:txBody>
      </p:sp>
      <p:pic>
        <p:nvPicPr>
          <p:cNvPr id="5" name="Obrázek 4"/>
          <p:cNvPicPr>
            <a:picLocks noChangeAspect="1"/>
          </p:cNvPicPr>
          <p:nvPr/>
        </p:nvPicPr>
        <p:blipFill>
          <a:blip r:embed="rId2"/>
          <a:stretch>
            <a:fillRect/>
          </a:stretch>
        </p:blipFill>
        <p:spPr>
          <a:xfrm>
            <a:off x="8017423" y="1403852"/>
            <a:ext cx="3840480" cy="5798307"/>
          </a:xfrm>
          <a:prstGeom prst="rect">
            <a:avLst/>
          </a:prstGeom>
        </p:spPr>
      </p:pic>
      <p:sp>
        <p:nvSpPr>
          <p:cNvPr id="6" name="Zástupný symbol pro obsah 2"/>
          <p:cNvSpPr txBox="1">
            <a:spLocks/>
          </p:cNvSpPr>
          <p:nvPr/>
        </p:nvSpPr>
        <p:spPr>
          <a:xfrm>
            <a:off x="809766" y="1470184"/>
            <a:ext cx="6860275" cy="283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dirty="0" smtClean="0"/>
              <a:t>Oko kamery je technika, kterou používali spisovatele tzv. nového románu – sloužila k absolutní objektivizaci světa. </a:t>
            </a:r>
          </a:p>
          <a:p>
            <a:pPr marL="0" indent="0">
              <a:buFont typeface="Arial" panose="020B0604020202020204" pitchFamily="34" charset="0"/>
              <a:buNone/>
            </a:pPr>
            <a:r>
              <a:rPr lang="cs-CZ" dirty="0" smtClean="0"/>
              <a:t>Srov. mapku k románu </a:t>
            </a:r>
            <a:r>
              <a:rPr lang="cs-CZ" i="1" dirty="0" smtClean="0"/>
              <a:t>Žárlivost </a:t>
            </a:r>
            <a:r>
              <a:rPr lang="cs-CZ" dirty="0" smtClean="0"/>
              <a:t>A. </a:t>
            </a:r>
            <a:r>
              <a:rPr lang="cs-CZ" dirty="0" err="1" smtClean="0"/>
              <a:t>Robbe-Grilleta</a:t>
            </a:r>
            <a:r>
              <a:rPr lang="cs-CZ" dirty="0" smtClean="0"/>
              <a:t> – celý román je ideální ukázkou techniky nového románu. </a:t>
            </a:r>
            <a:endParaRPr lang="cs-CZ" i="1" dirty="0"/>
          </a:p>
        </p:txBody>
      </p:sp>
    </p:spTree>
    <p:extLst>
      <p:ext uri="{BB962C8B-B14F-4D97-AF65-F5344CB8AC3E}">
        <p14:creationId xmlns:p14="http://schemas.microsoft.com/office/powerpoint/2010/main" val="868943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Aspekty prozaického díla</a:t>
            </a:r>
            <a:br>
              <a:rPr lang="cs-CZ" dirty="0" smtClean="0"/>
            </a:br>
            <a:r>
              <a:rPr lang="cs-CZ" i="1" dirty="0" smtClean="0"/>
              <a:t>Vypravěč – James </a:t>
            </a:r>
            <a:r>
              <a:rPr lang="cs-CZ" i="1" dirty="0" err="1" smtClean="0"/>
              <a:t>Joyce</a:t>
            </a:r>
            <a:endParaRPr lang="cs-CZ" i="1"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smtClean="0"/>
              <a:t>… na posezení na Rondu se starými okny posad mříž zakrývala třpytný zrak jen železo líbal milenec a na pootevřené noční </a:t>
            </a:r>
            <a:r>
              <a:rPr lang="cs-CZ" dirty="0" err="1" smtClean="0"/>
              <a:t>vináry</a:t>
            </a:r>
            <a:r>
              <a:rPr lang="cs-CZ" dirty="0" smtClean="0"/>
              <a:t> a kastaněty a na ten večer jak jsme v </a:t>
            </a:r>
            <a:r>
              <a:rPr lang="cs-CZ" dirty="0" err="1" smtClean="0"/>
              <a:t>Algecirasu</a:t>
            </a:r>
            <a:r>
              <a:rPr lang="cs-CZ" dirty="0" smtClean="0"/>
              <a:t> zmeškali parník hlídač si klidně chodil se svítilnou Ach a na moře občas ohnivě karmínové a na nádherné západy slunce a na roztodivné uličky a růžové a modré a žluté domy a na růžové sady a jasmín a fuchsie a kaktusy a na Gibraltar mých dívčích let kde jsem byla horská květina ano do vlasů jsem si zastrkovala růži jako </a:t>
            </a:r>
            <a:r>
              <a:rPr lang="cs-CZ" dirty="0" err="1" smtClean="0"/>
              <a:t>andaluzská</a:t>
            </a:r>
            <a:r>
              <a:rPr lang="cs-CZ" dirty="0" smtClean="0"/>
              <a:t> děvčata mám nosit červenou ano a na to jak mě pod maurskou hradbou políbil a já jsem si řekla ten nebo ten co na tom potom jsem ho očima požádala ať mě znovu požádá ano a on mě potom požádal ať ano řeknu ano má horská květino a nejprve jsem ho pažemi objala a stáhla k sobě už ucítil má navoněná ňadra ano a srdce mu bušilo jak divé a ano řekla jsem ano chci Ano </a:t>
            </a:r>
            <a:endParaRPr lang="cs-CZ" dirty="0"/>
          </a:p>
        </p:txBody>
      </p:sp>
    </p:spTree>
    <p:extLst>
      <p:ext uri="{BB962C8B-B14F-4D97-AF65-F5344CB8AC3E}">
        <p14:creationId xmlns:p14="http://schemas.microsoft.com/office/powerpoint/2010/main" val="145123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Aspekty prozaického díla</a:t>
            </a:r>
            <a:br>
              <a:rPr lang="cs-CZ" dirty="0" smtClean="0"/>
            </a:br>
            <a:r>
              <a:rPr lang="cs-CZ" i="1" dirty="0" smtClean="0"/>
              <a:t>Vypravěč </a:t>
            </a:r>
            <a:r>
              <a:rPr lang="cs-CZ" i="1" dirty="0"/>
              <a:t>– </a:t>
            </a:r>
            <a:r>
              <a:rPr lang="cs-CZ" i="1" dirty="0" smtClean="0"/>
              <a:t>Zmnožení pohledu</a:t>
            </a:r>
            <a:endParaRPr lang="cs-CZ" i="1"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2171" y="1487297"/>
            <a:ext cx="4337982" cy="2541787"/>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44" y="1487297"/>
            <a:ext cx="4337984" cy="2541787"/>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338" y="3964321"/>
            <a:ext cx="4687824" cy="2746772"/>
          </a:xfrm>
          <a:prstGeom prst="rect">
            <a:avLst/>
          </a:prstGeom>
        </p:spPr>
      </p:pic>
      <p:sp>
        <p:nvSpPr>
          <p:cNvPr id="7" name="Zástupný symbol pro obsah 2"/>
          <p:cNvSpPr txBox="1">
            <a:spLocks/>
          </p:cNvSpPr>
          <p:nvPr/>
        </p:nvSpPr>
        <p:spPr>
          <a:xfrm>
            <a:off x="118872" y="5337706"/>
            <a:ext cx="10533888" cy="889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200" i="1" dirty="0" err="1" smtClean="0"/>
              <a:t>Simpsonovi</a:t>
            </a:r>
            <a:r>
              <a:rPr lang="cs-CZ" sz="2200" i="1" dirty="0" smtClean="0"/>
              <a:t> – Trilogie omylů</a:t>
            </a:r>
          </a:p>
          <a:p>
            <a:pPr marL="0" indent="0">
              <a:buFont typeface="Arial" panose="020B0604020202020204" pitchFamily="34" charset="0"/>
              <a:buNone/>
            </a:pPr>
            <a:r>
              <a:rPr lang="cs-CZ" sz="2200" dirty="0" smtClean="0"/>
              <a:t>S12 E18</a:t>
            </a:r>
            <a:endParaRPr lang="cs-CZ" sz="2200" dirty="0"/>
          </a:p>
        </p:txBody>
      </p:sp>
    </p:spTree>
    <p:extLst>
      <p:ext uri="{BB962C8B-B14F-4D97-AF65-F5344CB8AC3E}">
        <p14:creationId xmlns:p14="http://schemas.microsoft.com/office/powerpoint/2010/main" val="2920655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Aspekty prozaického díla</a:t>
            </a:r>
            <a:br>
              <a:rPr lang="cs-CZ" dirty="0" smtClean="0"/>
            </a:br>
            <a:r>
              <a:rPr lang="cs-CZ" i="1" dirty="0" smtClean="0"/>
              <a:t>Vypravěč – Zmnožení pohledů</a:t>
            </a:r>
            <a:endParaRPr lang="cs-CZ" i="1" dirty="0"/>
          </a:p>
        </p:txBody>
      </p:sp>
      <p:sp>
        <p:nvSpPr>
          <p:cNvPr id="3" name="Zástupný symbol pro obsah 2"/>
          <p:cNvSpPr>
            <a:spLocks noGrp="1"/>
          </p:cNvSpPr>
          <p:nvPr>
            <p:ph idx="1"/>
          </p:nvPr>
        </p:nvSpPr>
        <p:spPr>
          <a:xfrm>
            <a:off x="838200" y="1825625"/>
            <a:ext cx="10515600" cy="4081399"/>
          </a:xfrm>
        </p:spPr>
        <p:txBody>
          <a:bodyPr>
            <a:normAutofit fontScale="85000" lnSpcReduction="20000"/>
          </a:bodyPr>
          <a:lstStyle/>
          <a:p>
            <a:pPr marL="0" indent="0">
              <a:buNone/>
            </a:pPr>
            <a:r>
              <a:rPr lang="cs-CZ" i="1" dirty="0" smtClean="0"/>
              <a:t>5</a:t>
            </a:r>
          </a:p>
          <a:p>
            <a:pPr marL="0" indent="0">
              <a:buNone/>
            </a:pPr>
            <a:r>
              <a:rPr lang="cs-CZ" i="1" dirty="0" smtClean="0"/>
              <a:t>To zjištění ho rozesmutnilo a znovu pomyslil, že je to zlomyslné; vždyť, kdyby ji tu byl potkal před šesti lety, kdy se sem nastěhoval, dalo by se snad všechno zachránit: stáří by ji nebylo ještě tolik poznamenalo, její zjev by se nebyl tolik odlišoval od obrazu ženy, kterou před patnácti lety milovat; bylo by bývalo v jeho silách překlenout odlišnost a oba obrazy (minulý i současný) vnímat jako jeden. Ale teď od sebe beznadějně odstávaly. </a:t>
            </a:r>
          </a:p>
          <a:p>
            <a:pPr marL="0" indent="0">
              <a:buNone/>
            </a:pPr>
            <a:endParaRPr lang="cs-CZ" i="1" dirty="0" smtClean="0"/>
          </a:p>
          <a:p>
            <a:pPr marL="0" indent="0">
              <a:buNone/>
            </a:pPr>
            <a:r>
              <a:rPr lang="cs-CZ" i="1" dirty="0" smtClean="0"/>
              <a:t>6</a:t>
            </a:r>
          </a:p>
          <a:p>
            <a:pPr marL="0" indent="0">
              <a:buNone/>
            </a:pPr>
            <a:r>
              <a:rPr lang="cs-CZ" i="1" dirty="0" smtClean="0"/>
              <a:t>Neměla ráda řeči o stárnutí a smrti, protože v sobě obsahovaly fyzickou ošklivost, jež se jí příčila. Několikrát svému hostiteli opakovala téměř vzrušeně, že jeho názor je povrchní; vždyť člověk je prý víc než jen tělo, které chátrá, vždyť podstatné je přece dílo člověka, to, co tu člověk nechá pro jiné. </a:t>
            </a:r>
            <a:endParaRPr lang="cs-CZ" i="1" dirty="0"/>
          </a:p>
        </p:txBody>
      </p:sp>
      <p:sp>
        <p:nvSpPr>
          <p:cNvPr id="4" name="Zástupný symbol pro obsah 2"/>
          <p:cNvSpPr txBox="1">
            <a:spLocks/>
          </p:cNvSpPr>
          <p:nvPr/>
        </p:nvSpPr>
        <p:spPr>
          <a:xfrm>
            <a:off x="393192" y="6086729"/>
            <a:ext cx="10515600"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200" i="1" dirty="0" smtClean="0"/>
              <a:t>M. Kundera – Ať ustoupí staří mrtví mladým mrtvým (in Směšné lásky)</a:t>
            </a:r>
            <a:endParaRPr lang="cs-CZ" sz="2200" i="1" dirty="0"/>
          </a:p>
        </p:txBody>
      </p:sp>
    </p:spTree>
    <p:extLst>
      <p:ext uri="{BB962C8B-B14F-4D97-AF65-F5344CB8AC3E}">
        <p14:creationId xmlns:p14="http://schemas.microsoft.com/office/powerpoint/2010/main" val="4184227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Aspekty prozaického díla</a:t>
            </a:r>
            <a:br>
              <a:rPr lang="cs-CZ" dirty="0" smtClean="0"/>
            </a:br>
            <a:r>
              <a:rPr lang="cs-CZ" i="1" dirty="0" smtClean="0"/>
              <a:t>Postava</a:t>
            </a:r>
            <a:endParaRPr lang="cs-CZ" i="1" dirty="0"/>
          </a:p>
        </p:txBody>
      </p:sp>
      <p:sp>
        <p:nvSpPr>
          <p:cNvPr id="3" name="Zástupný symbol pro obsah 2"/>
          <p:cNvSpPr>
            <a:spLocks noGrp="1"/>
          </p:cNvSpPr>
          <p:nvPr>
            <p:ph idx="1"/>
          </p:nvPr>
        </p:nvSpPr>
        <p:spPr>
          <a:xfrm>
            <a:off x="167639" y="1869743"/>
            <a:ext cx="6069388" cy="4462818"/>
          </a:xfrm>
        </p:spPr>
        <p:txBody>
          <a:bodyPr>
            <a:normAutofit lnSpcReduction="10000"/>
          </a:bodyPr>
          <a:lstStyle/>
          <a:p>
            <a:r>
              <a:rPr lang="cs-CZ" dirty="0" smtClean="0"/>
              <a:t>Antropocentrismus</a:t>
            </a:r>
          </a:p>
          <a:p>
            <a:pPr marL="0" indent="0">
              <a:buNone/>
            </a:pPr>
            <a:r>
              <a:rPr lang="cs-CZ" dirty="0" smtClean="0"/>
              <a:t>Nejčastější postavou je bezvýhradně člověk </a:t>
            </a:r>
          </a:p>
          <a:p>
            <a:pPr marL="0" indent="0">
              <a:buNone/>
            </a:pPr>
            <a:r>
              <a:rPr lang="cs-CZ" dirty="0" smtClean="0"/>
              <a:t>– napadnou vás knihy, kde to tak není? </a:t>
            </a:r>
            <a:endParaRPr lang="cs-CZ" dirty="0" smtClean="0"/>
          </a:p>
          <a:p>
            <a:r>
              <a:rPr lang="cs-CZ" dirty="0" smtClean="0"/>
              <a:t>Alegorie – postavy reprezentují něco jiného (vlastnosti, živly)</a:t>
            </a:r>
          </a:p>
          <a:p>
            <a:r>
              <a:rPr lang="cs-CZ" dirty="0" smtClean="0"/>
              <a:t>Experiment </a:t>
            </a:r>
            <a:endParaRPr lang="cs-CZ" dirty="0" smtClean="0"/>
          </a:p>
          <a:p>
            <a:pPr lvl="1"/>
            <a:r>
              <a:rPr lang="cs-CZ" i="1" dirty="0" smtClean="0"/>
              <a:t>Stanislav Lem – </a:t>
            </a:r>
            <a:r>
              <a:rPr lang="cs-CZ" i="1" dirty="0" err="1" smtClean="0"/>
              <a:t>Solaris</a:t>
            </a:r>
            <a:r>
              <a:rPr lang="cs-CZ" i="1" dirty="0" smtClean="0"/>
              <a:t> -&gt; </a:t>
            </a:r>
            <a:r>
              <a:rPr lang="cs-CZ" dirty="0" smtClean="0"/>
              <a:t>planetární oceány jako postavy</a:t>
            </a:r>
            <a:endParaRPr lang="cs-CZ" dirty="0" smtClean="0"/>
          </a:p>
          <a:p>
            <a:pPr lvl="1"/>
            <a:r>
              <a:rPr lang="cs-CZ" i="1" dirty="0" smtClean="0"/>
              <a:t>Milan Kundera – Nesnesitelná lehkost </a:t>
            </a:r>
            <a:r>
              <a:rPr lang="cs-CZ" i="1" dirty="0" smtClean="0"/>
              <a:t>bytí</a:t>
            </a:r>
            <a:r>
              <a:rPr lang="cs-CZ" dirty="0" smtClean="0"/>
              <a:t> -&gt; postava jako manifestace určité ideje</a:t>
            </a:r>
            <a:endParaRPr lang="cs-CZ" dirty="0" smtClean="0"/>
          </a:p>
        </p:txBody>
      </p:sp>
      <p:pic>
        <p:nvPicPr>
          <p:cNvPr id="2050" name="Picture 2" descr="https://i.gr-assets.com/images/S/compressed.photo.goodreads.com/hostedimages/1453167006i/17790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918" y="2345694"/>
            <a:ext cx="5586069" cy="331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54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88890"/>
          </a:xfrm>
        </p:spPr>
        <p:txBody>
          <a:bodyPr>
            <a:normAutofit fontScale="90000"/>
          </a:bodyPr>
          <a:lstStyle/>
          <a:p>
            <a:pPr algn="ctr"/>
            <a:r>
              <a:rPr lang="cs-CZ" dirty="0" smtClean="0"/>
              <a:t>Prolnutí žánrů</a:t>
            </a:r>
            <a:br>
              <a:rPr lang="cs-CZ" dirty="0" smtClean="0"/>
            </a:br>
            <a:r>
              <a:rPr lang="cs-CZ" i="1" dirty="0" smtClean="0"/>
              <a:t>Literatura a fotografie</a:t>
            </a:r>
            <a:endParaRPr lang="cs-CZ" sz="4200" i="1"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020" y="1354016"/>
            <a:ext cx="5970980" cy="4962808"/>
          </a:xfrm>
          <a:prstGeom prst="rect">
            <a:avLst/>
          </a:prstGeom>
        </p:spPr>
      </p:pic>
      <p:sp>
        <p:nvSpPr>
          <p:cNvPr id="7" name="Zástupný symbol pro obsah 2"/>
          <p:cNvSpPr>
            <a:spLocks noGrp="1"/>
          </p:cNvSpPr>
          <p:nvPr>
            <p:ph idx="1"/>
          </p:nvPr>
        </p:nvSpPr>
        <p:spPr>
          <a:xfrm>
            <a:off x="338328" y="6400800"/>
            <a:ext cx="10515600" cy="457200"/>
          </a:xfrm>
        </p:spPr>
        <p:txBody>
          <a:bodyPr>
            <a:normAutofit/>
          </a:bodyPr>
          <a:lstStyle/>
          <a:p>
            <a:pPr marL="0" indent="0">
              <a:buNone/>
            </a:pPr>
            <a:r>
              <a:rPr lang="cs-CZ" sz="2200" i="1" dirty="0" smtClean="0"/>
              <a:t>W. G. </a:t>
            </a:r>
            <a:r>
              <a:rPr lang="cs-CZ" sz="2200" i="1" dirty="0" err="1" smtClean="0"/>
              <a:t>Sebald</a:t>
            </a:r>
            <a:r>
              <a:rPr lang="cs-CZ" sz="2200" i="1" dirty="0" smtClean="0"/>
              <a:t> - </a:t>
            </a:r>
            <a:r>
              <a:rPr lang="cs-CZ" sz="2200" i="1" dirty="0" err="1" smtClean="0"/>
              <a:t>Austeritz</a:t>
            </a:r>
            <a:r>
              <a:rPr lang="cs-CZ" sz="2200" i="1" dirty="0" smtClean="0"/>
              <a:t>					André Breton - </a:t>
            </a:r>
            <a:r>
              <a:rPr lang="cs-CZ" sz="2200" i="1" dirty="0" err="1" smtClean="0"/>
              <a:t>Nadja</a:t>
            </a:r>
            <a:endParaRPr lang="cs-CZ" sz="2200" i="1" dirty="0"/>
          </a:p>
        </p:txBody>
      </p:sp>
      <p:pic>
        <p:nvPicPr>
          <p:cNvPr id="6146" name="Picture 2" descr="http://www.engramma.it/eOS/resources/images/100/100_forster_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7992"/>
            <a:ext cx="8202865" cy="48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3372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332675"/>
            <a:ext cx="9144000" cy="2387600"/>
          </a:xfrm>
        </p:spPr>
        <p:txBody>
          <a:bodyPr>
            <a:normAutofit fontScale="90000"/>
          </a:bodyPr>
          <a:lstStyle/>
          <a:p>
            <a:r>
              <a:rPr lang="cs-CZ" dirty="0" smtClean="0"/>
              <a:t>Experiment v dramatu</a:t>
            </a:r>
            <a:br>
              <a:rPr lang="cs-CZ" dirty="0" smtClean="0"/>
            </a:br>
            <a:r>
              <a:rPr lang="cs-CZ" dirty="0" smtClean="0"/>
              <a:t>20. století a popření Aristotela</a:t>
            </a:r>
            <a:endParaRPr lang="cs-CZ" dirty="0"/>
          </a:p>
        </p:txBody>
      </p:sp>
      <p:sp>
        <p:nvSpPr>
          <p:cNvPr id="3" name="Podnadpis 2"/>
          <p:cNvSpPr>
            <a:spLocks noGrp="1"/>
          </p:cNvSpPr>
          <p:nvPr>
            <p:ph type="subTitle" idx="1"/>
          </p:nvPr>
        </p:nvSpPr>
        <p:spPr>
          <a:xfrm>
            <a:off x="1524000" y="4078224"/>
            <a:ext cx="9144000" cy="1179576"/>
          </a:xfrm>
        </p:spPr>
        <p:txBody>
          <a:bodyPr/>
          <a:lstStyle/>
          <a:p>
            <a:r>
              <a:rPr lang="cs-CZ" dirty="0"/>
              <a:t>Experimentální literatura </a:t>
            </a:r>
            <a:r>
              <a:rPr lang="cs-CZ" dirty="0" smtClean="0"/>
              <a:t>ESB102</a:t>
            </a:r>
            <a:endParaRPr lang="cs-CZ" dirty="0"/>
          </a:p>
        </p:txBody>
      </p:sp>
    </p:spTree>
    <p:extLst>
      <p:ext uri="{BB962C8B-B14F-4D97-AF65-F5344CB8AC3E}">
        <p14:creationId xmlns:p14="http://schemas.microsoft.com/office/powerpoint/2010/main" val="3725985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39916"/>
            <a:ext cx="10515600" cy="640080"/>
          </a:xfrm>
        </p:spPr>
        <p:txBody>
          <a:bodyPr>
            <a:normAutofit fontScale="90000"/>
          </a:bodyPr>
          <a:lstStyle/>
          <a:p>
            <a:pPr algn="ctr"/>
            <a:r>
              <a:rPr lang="cs-CZ" dirty="0" smtClean="0"/>
              <a:t>Drama a jeho náležitosti</a:t>
            </a:r>
            <a:endParaRPr lang="cs-CZ" dirty="0"/>
          </a:p>
        </p:txBody>
      </p:sp>
      <p:sp>
        <p:nvSpPr>
          <p:cNvPr id="3" name="Zástupný symbol pro obsah 2"/>
          <p:cNvSpPr>
            <a:spLocks noGrp="1"/>
          </p:cNvSpPr>
          <p:nvPr>
            <p:ph idx="1"/>
          </p:nvPr>
        </p:nvSpPr>
        <p:spPr>
          <a:xfrm>
            <a:off x="399288" y="1103062"/>
            <a:ext cx="5100760" cy="4989703"/>
          </a:xfrm>
        </p:spPr>
        <p:txBody>
          <a:bodyPr>
            <a:normAutofit fontScale="92500" lnSpcReduction="20000"/>
          </a:bodyPr>
          <a:lstStyle/>
          <a:p>
            <a:r>
              <a:rPr lang="cs-CZ" dirty="0" smtClean="0"/>
              <a:t>Divadelní hra: čtená X inscenovaná</a:t>
            </a:r>
          </a:p>
          <a:p>
            <a:r>
              <a:rPr lang="cs-CZ" dirty="0" smtClean="0"/>
              <a:t>Inscenace vs. </a:t>
            </a:r>
            <a:r>
              <a:rPr lang="cs-CZ" dirty="0" smtClean="0"/>
              <a:t>Představení</a:t>
            </a:r>
          </a:p>
          <a:p>
            <a:pPr marL="0" indent="0">
              <a:buNone/>
            </a:pPr>
            <a:r>
              <a:rPr lang="cs-CZ" dirty="0" smtClean="0"/>
              <a:t>Inscenace je zpodobnění divadelní hry konkrétním tvůrčím týmem – představení je jedno každé zvlášť. </a:t>
            </a:r>
            <a:endParaRPr lang="cs-CZ" dirty="0" smtClean="0"/>
          </a:p>
          <a:p>
            <a:r>
              <a:rPr lang="cs-CZ" dirty="0" smtClean="0"/>
              <a:t>Dramatický </a:t>
            </a:r>
            <a:r>
              <a:rPr lang="cs-CZ" dirty="0" smtClean="0"/>
              <a:t>text</a:t>
            </a:r>
          </a:p>
          <a:p>
            <a:pPr lvl="1"/>
            <a:r>
              <a:rPr lang="cs-CZ" dirty="0" smtClean="0"/>
              <a:t>Text hry, jak se dostává ke čtenáři a inscenátorovi</a:t>
            </a:r>
          </a:p>
          <a:p>
            <a:r>
              <a:rPr lang="cs-CZ" dirty="0" smtClean="0"/>
              <a:t>1. Postavy</a:t>
            </a:r>
          </a:p>
          <a:p>
            <a:pPr lvl="1"/>
            <a:r>
              <a:rPr lang="cs-CZ" dirty="0" smtClean="0"/>
              <a:t>Dialogy, monology</a:t>
            </a:r>
          </a:p>
          <a:p>
            <a:r>
              <a:rPr lang="cs-CZ" dirty="0" smtClean="0"/>
              <a:t>2. Scénické poznámky</a:t>
            </a:r>
          </a:p>
          <a:p>
            <a:pPr lvl="1"/>
            <a:r>
              <a:rPr lang="cs-CZ" dirty="0" smtClean="0"/>
              <a:t>Prostor</a:t>
            </a:r>
          </a:p>
          <a:p>
            <a:pPr lvl="1"/>
            <a:r>
              <a:rPr lang="cs-CZ" dirty="0" smtClean="0"/>
              <a:t>Čas</a:t>
            </a:r>
          </a:p>
          <a:p>
            <a:pPr lvl="1"/>
            <a:r>
              <a:rPr lang="cs-CZ" dirty="0" smtClean="0"/>
              <a:t>Režijní poznámky</a:t>
            </a:r>
          </a:p>
        </p:txBody>
      </p:sp>
      <p:pic>
        <p:nvPicPr>
          <p:cNvPr id="1026" name="Picture 2" descr="https://cdn.i0.cz/public-data/24/7a/ac9c50eb32ebb73cae6aa6a974b4_w1024_h496_gi:photo:544295.jpg?hash=320843b2111914380864412fbc069a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445" y="3597914"/>
            <a:ext cx="6366772" cy="3083906"/>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txBox="1">
            <a:spLocks/>
          </p:cNvSpPr>
          <p:nvPr/>
        </p:nvSpPr>
        <p:spPr>
          <a:xfrm>
            <a:off x="5500048" y="1245595"/>
            <a:ext cx="6478774" cy="23523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t>Stejně jako u prózy, máme i zde základní aspekty dramatického díla, které je třeba mít vždy na paměti, pokud chceme konkrétní hru správně analyzovat a interpretovat – užitečněji řečeno: pokud jí chceme správně porozumě</a:t>
            </a:r>
            <a:r>
              <a:rPr lang="cs-CZ" dirty="0"/>
              <a:t>t</a:t>
            </a:r>
            <a:endParaRPr lang="cs-CZ" dirty="0" smtClean="0"/>
          </a:p>
        </p:txBody>
      </p:sp>
    </p:spTree>
    <p:extLst>
      <p:ext uri="{BB962C8B-B14F-4D97-AF65-F5344CB8AC3E}">
        <p14:creationId xmlns:p14="http://schemas.microsoft.com/office/powerpoint/2010/main" val="1691740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6313" y="198486"/>
            <a:ext cx="10515600" cy="594995"/>
          </a:xfrm>
        </p:spPr>
        <p:txBody>
          <a:bodyPr>
            <a:normAutofit fontScale="90000"/>
          </a:bodyPr>
          <a:lstStyle/>
          <a:p>
            <a:pPr algn="ctr"/>
            <a:r>
              <a:rPr lang="cs-CZ" dirty="0"/>
              <a:t>Poezie jako experiment</a:t>
            </a:r>
            <a:br>
              <a:rPr lang="cs-CZ" dirty="0"/>
            </a:br>
            <a:r>
              <a:rPr lang="cs-CZ" i="1" dirty="0"/>
              <a:t>Možnosti</a:t>
            </a:r>
          </a:p>
        </p:txBody>
      </p:sp>
      <p:sp>
        <p:nvSpPr>
          <p:cNvPr id="3" name="Zástupný symbol pro obsah 2"/>
          <p:cNvSpPr>
            <a:spLocks noGrp="1"/>
          </p:cNvSpPr>
          <p:nvPr>
            <p:ph idx="1"/>
          </p:nvPr>
        </p:nvSpPr>
        <p:spPr>
          <a:xfrm>
            <a:off x="358891" y="2418666"/>
            <a:ext cx="5687068" cy="1812140"/>
          </a:xfrm>
        </p:spPr>
        <p:txBody>
          <a:bodyPr>
            <a:normAutofit/>
          </a:bodyPr>
          <a:lstStyle/>
          <a:p>
            <a:r>
              <a:rPr lang="cs-CZ" sz="2400" dirty="0" smtClean="0"/>
              <a:t>Poezie </a:t>
            </a:r>
            <a:r>
              <a:rPr lang="cs-CZ" sz="2400" dirty="0"/>
              <a:t>a význam – slova jako nositelé významů</a:t>
            </a:r>
          </a:p>
          <a:p>
            <a:r>
              <a:rPr lang="cs-CZ" sz="2400" dirty="0"/>
              <a:t>Poezie a hudba – hudebnost slov</a:t>
            </a:r>
          </a:p>
          <a:p>
            <a:r>
              <a:rPr lang="cs-CZ" sz="2400" dirty="0"/>
              <a:t>Poezie a obraz – hledání </a:t>
            </a:r>
            <a:r>
              <a:rPr lang="cs-CZ" sz="2400" dirty="0" smtClean="0"/>
              <a:t>tvaru</a:t>
            </a:r>
            <a:endParaRPr lang="cs-CZ" dirty="0"/>
          </a:p>
        </p:txBody>
      </p:sp>
      <p:sp>
        <p:nvSpPr>
          <p:cNvPr id="4" name="Zástupný symbol pro obsah 2"/>
          <p:cNvSpPr txBox="1">
            <a:spLocks/>
          </p:cNvSpPr>
          <p:nvPr/>
        </p:nvSpPr>
        <p:spPr>
          <a:xfrm>
            <a:off x="5513695" y="1460312"/>
            <a:ext cx="6564573" cy="524073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t>nejpodstatnější </a:t>
            </a:r>
            <a:r>
              <a:rPr lang="cs-CZ" dirty="0"/>
              <a:t>v poezii je slovo samo o sobě </a:t>
            </a:r>
          </a:p>
          <a:p>
            <a:pPr marL="0" indent="0">
              <a:buNone/>
            </a:pPr>
            <a:r>
              <a:rPr lang="cs-CZ" dirty="0"/>
              <a:t>– nese totiž určitou hudební tendenci </a:t>
            </a:r>
          </a:p>
          <a:p>
            <a:pPr marL="0" indent="0">
              <a:buNone/>
            </a:pPr>
            <a:r>
              <a:rPr lang="cs-CZ" dirty="0"/>
              <a:t>– užití konkrétního slova dává poezii dvojí význam: </a:t>
            </a:r>
          </a:p>
          <a:p>
            <a:r>
              <a:rPr lang="cs-CZ" dirty="0" smtClean="0"/>
              <a:t>sémantický </a:t>
            </a:r>
            <a:r>
              <a:rPr lang="cs-CZ" dirty="0"/>
              <a:t>a hudební </a:t>
            </a:r>
          </a:p>
          <a:p>
            <a:pPr marL="0" indent="0">
              <a:buNone/>
            </a:pPr>
            <a:r>
              <a:rPr lang="cs-CZ" dirty="0"/>
              <a:t>– na rozdíl od prózy, kde slovo často může být zaměněno, aniž by se změnil význam, v poezii je volba slov tím základním </a:t>
            </a:r>
            <a:r>
              <a:rPr lang="cs-CZ" dirty="0" smtClean="0"/>
              <a:t>předpokladem</a:t>
            </a:r>
          </a:p>
          <a:p>
            <a:pPr marL="0" indent="0">
              <a:buNone/>
            </a:pPr>
            <a:r>
              <a:rPr lang="cs-CZ" dirty="0" smtClean="0"/>
              <a:t> </a:t>
            </a:r>
            <a:endParaRPr lang="cs-CZ" dirty="0"/>
          </a:p>
          <a:p>
            <a:r>
              <a:rPr lang="cs-CZ" dirty="0"/>
              <a:t>poezie vystupuje jako hudba jazyka </a:t>
            </a:r>
          </a:p>
          <a:p>
            <a:pPr marL="0" indent="0">
              <a:buNone/>
            </a:pPr>
            <a:r>
              <a:rPr lang="cs-CZ" dirty="0"/>
              <a:t>– celá hudební složka poezie je obsažena v jazyce </a:t>
            </a:r>
          </a:p>
          <a:p>
            <a:pPr marL="0" indent="0">
              <a:buNone/>
            </a:pPr>
            <a:endParaRPr lang="cs-CZ" dirty="0"/>
          </a:p>
          <a:p>
            <a:r>
              <a:rPr lang="cs-CZ" dirty="0"/>
              <a:t>nepřeložitelnost poezie </a:t>
            </a:r>
          </a:p>
          <a:p>
            <a:pPr marL="0" indent="0">
              <a:buNone/>
            </a:pPr>
            <a:r>
              <a:rPr lang="cs-CZ" dirty="0"/>
              <a:t>– jakákoliv přeložená poezie bude vždy nějakým způsobem </a:t>
            </a:r>
            <a:r>
              <a:rPr lang="cs-CZ" dirty="0" smtClean="0"/>
              <a:t>ochuzena</a:t>
            </a:r>
            <a:r>
              <a:rPr lang="cs-CZ" dirty="0"/>
              <a:t>, protože každý jazyk má jiný cit pro hudebnost, jiný cit pro melodii a rytmus – každý jazyk v poezii proto využívá tuto hudbu jinak , jinými prostředky, jiným postavením slova</a:t>
            </a:r>
            <a:endParaRPr lang="cs-CZ" i="1" dirty="0">
              <a:latin typeface="Arial Narrow" panose="020B0606020202030204" pitchFamily="34" charset="0"/>
            </a:endParaRPr>
          </a:p>
        </p:txBody>
      </p:sp>
    </p:spTree>
    <p:extLst>
      <p:ext uri="{BB962C8B-B14F-4D97-AF65-F5344CB8AC3E}">
        <p14:creationId xmlns:p14="http://schemas.microsoft.com/office/powerpoint/2010/main" val="3678262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2195"/>
          </a:xfrm>
        </p:spPr>
        <p:txBody>
          <a:bodyPr>
            <a:normAutofit fontScale="90000"/>
          </a:bodyPr>
          <a:lstStyle/>
          <a:p>
            <a:pPr algn="ctr"/>
            <a:r>
              <a:rPr lang="cs-CZ" dirty="0" smtClean="0"/>
              <a:t>Aristoteles</a:t>
            </a:r>
            <a:br>
              <a:rPr lang="cs-CZ" dirty="0" smtClean="0"/>
            </a:br>
            <a:r>
              <a:rPr lang="cs-CZ" i="1" dirty="0" smtClean="0"/>
              <a:t>Poetika</a:t>
            </a:r>
            <a:endParaRPr lang="cs-CZ" i="1" dirty="0"/>
          </a:p>
        </p:txBody>
      </p:sp>
      <p:sp>
        <p:nvSpPr>
          <p:cNvPr id="3" name="Zástupný symbol pro obsah 2"/>
          <p:cNvSpPr>
            <a:spLocks noGrp="1"/>
          </p:cNvSpPr>
          <p:nvPr>
            <p:ph idx="1"/>
          </p:nvPr>
        </p:nvSpPr>
        <p:spPr>
          <a:xfrm>
            <a:off x="838200" y="1545337"/>
            <a:ext cx="10515600" cy="4773168"/>
          </a:xfrm>
        </p:spPr>
        <p:txBody>
          <a:bodyPr>
            <a:normAutofit fontScale="85000" lnSpcReduction="20000"/>
          </a:bodyPr>
          <a:lstStyle/>
          <a:p>
            <a:r>
              <a:rPr lang="cs-CZ" dirty="0" smtClean="0"/>
              <a:t>Složky tragédie:</a:t>
            </a:r>
          </a:p>
          <a:p>
            <a:pPr lvl="1"/>
            <a:r>
              <a:rPr lang="cs-CZ" dirty="0" smtClean="0"/>
              <a:t>Děj—Povahokresba—Mluva—Myšlenková strana—Výprava—Hudba</a:t>
            </a:r>
          </a:p>
          <a:p>
            <a:endParaRPr lang="cs-CZ" dirty="0"/>
          </a:p>
          <a:p>
            <a:r>
              <a:rPr lang="cs-CZ" dirty="0" err="1" smtClean="0"/>
              <a:t>Pathos</a:t>
            </a:r>
            <a:r>
              <a:rPr lang="cs-CZ" dirty="0" smtClean="0"/>
              <a:t> </a:t>
            </a:r>
            <a:r>
              <a:rPr lang="cs-CZ" dirty="0"/>
              <a:t>–</a:t>
            </a:r>
            <a:r>
              <a:rPr lang="cs-CZ" dirty="0" smtClean="0"/>
              <a:t> </a:t>
            </a:r>
            <a:r>
              <a:rPr lang="cs-CZ" dirty="0"/>
              <a:t>drastický výjev tkvící ve zhoubném nebo bolestném </a:t>
            </a:r>
            <a:r>
              <a:rPr lang="cs-CZ" dirty="0" smtClean="0"/>
              <a:t>jednání</a:t>
            </a:r>
          </a:p>
          <a:p>
            <a:r>
              <a:rPr lang="cs-CZ" dirty="0" smtClean="0"/>
              <a:t>Peripetie </a:t>
            </a:r>
            <a:r>
              <a:rPr lang="cs-CZ" dirty="0"/>
              <a:t>–</a:t>
            </a:r>
            <a:r>
              <a:rPr lang="cs-CZ" dirty="0" smtClean="0"/>
              <a:t> </a:t>
            </a:r>
            <a:r>
              <a:rPr lang="cs-CZ" dirty="0"/>
              <a:t>přeměna probíhající události v její </a:t>
            </a:r>
            <a:r>
              <a:rPr lang="cs-CZ" dirty="0" smtClean="0"/>
              <a:t>opak</a:t>
            </a:r>
          </a:p>
          <a:p>
            <a:r>
              <a:rPr lang="cs-CZ" dirty="0" smtClean="0"/>
              <a:t>Anagnorise </a:t>
            </a:r>
            <a:r>
              <a:rPr lang="cs-CZ" dirty="0"/>
              <a:t>–</a:t>
            </a:r>
            <a:r>
              <a:rPr lang="cs-CZ" dirty="0" smtClean="0"/>
              <a:t> </a:t>
            </a:r>
            <a:r>
              <a:rPr lang="cs-CZ" dirty="0"/>
              <a:t>přeměna neznalosti v </a:t>
            </a:r>
            <a:r>
              <a:rPr lang="cs-CZ" dirty="0" smtClean="0"/>
              <a:t>poznání</a:t>
            </a:r>
          </a:p>
          <a:p>
            <a:r>
              <a:rPr lang="cs-CZ" dirty="0" smtClean="0"/>
              <a:t>Katarze – očištění skrze umělecké dílo</a:t>
            </a:r>
          </a:p>
          <a:p>
            <a:endParaRPr lang="cs-CZ" dirty="0"/>
          </a:p>
          <a:p>
            <a:pPr marL="0" indent="0">
              <a:buNone/>
            </a:pPr>
            <a:r>
              <a:rPr lang="cs-CZ" dirty="0" smtClean="0"/>
              <a:t>Aristotelova pravidla se především v období klasicismu (a dodnes používané v klasické dramaturgii) stala obligátními. </a:t>
            </a:r>
          </a:p>
          <a:p>
            <a:pPr marL="0" indent="0">
              <a:buNone/>
            </a:pPr>
            <a:r>
              <a:rPr lang="cs-CZ" dirty="0" smtClean="0"/>
              <a:t>V 19. </a:t>
            </a:r>
            <a:r>
              <a:rPr lang="cs-CZ" dirty="0" err="1" smtClean="0"/>
              <a:t>stoleí</a:t>
            </a:r>
            <a:r>
              <a:rPr lang="cs-CZ" dirty="0" smtClean="0"/>
              <a:t> už jejich užívání narušovali Ibsen a </a:t>
            </a:r>
            <a:r>
              <a:rPr lang="cs-CZ" dirty="0" err="1" smtClean="0"/>
              <a:t>Stringberg</a:t>
            </a:r>
            <a:r>
              <a:rPr lang="cs-CZ" dirty="0" smtClean="0"/>
              <a:t>, ovšem ten skutečný přelom přišel až ve 20. století. Postupně se tak odstranily veškeré aspekty klasicistního dramatu, vše pro inovaci způsobu divadelní praxe, ale i divadelního psaní.  </a:t>
            </a:r>
            <a:endParaRPr lang="cs-CZ" dirty="0"/>
          </a:p>
        </p:txBody>
      </p:sp>
    </p:spTree>
    <p:extLst>
      <p:ext uri="{BB962C8B-B14F-4D97-AF65-F5344CB8AC3E}">
        <p14:creationId xmlns:p14="http://schemas.microsoft.com/office/powerpoint/2010/main" val="33215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79627"/>
          </a:xfrm>
        </p:spPr>
        <p:txBody>
          <a:bodyPr>
            <a:normAutofit fontScale="90000"/>
          </a:bodyPr>
          <a:lstStyle/>
          <a:p>
            <a:pPr algn="ctr"/>
            <a:r>
              <a:rPr lang="cs-CZ" dirty="0" smtClean="0"/>
              <a:t>Avantgardy</a:t>
            </a:r>
            <a:br>
              <a:rPr lang="cs-CZ" dirty="0" smtClean="0"/>
            </a:br>
            <a:r>
              <a:rPr lang="cs-CZ" i="1" dirty="0" err="1" smtClean="0"/>
              <a:t>Jarry</a:t>
            </a:r>
            <a:r>
              <a:rPr lang="cs-CZ" i="1" dirty="0" smtClean="0"/>
              <a:t> a </a:t>
            </a:r>
            <a:r>
              <a:rPr lang="cs-CZ" i="1" dirty="0" err="1" smtClean="0"/>
              <a:t>Apollinaire</a:t>
            </a:r>
            <a:endParaRPr lang="cs-CZ" i="1" dirty="0"/>
          </a:p>
        </p:txBody>
      </p:sp>
      <p:sp>
        <p:nvSpPr>
          <p:cNvPr id="3" name="Zástupný symbol pro obsah 2"/>
          <p:cNvSpPr>
            <a:spLocks noGrp="1"/>
          </p:cNvSpPr>
          <p:nvPr>
            <p:ph idx="1"/>
          </p:nvPr>
        </p:nvSpPr>
        <p:spPr>
          <a:xfrm>
            <a:off x="6141493" y="2142699"/>
            <a:ext cx="5550635" cy="3817131"/>
          </a:xfrm>
        </p:spPr>
        <p:txBody>
          <a:bodyPr>
            <a:normAutofit/>
          </a:bodyPr>
          <a:lstStyle/>
          <a:p>
            <a:pPr marL="0" indent="0">
              <a:buNone/>
            </a:pPr>
            <a:r>
              <a:rPr lang="cs-CZ" dirty="0" smtClean="0"/>
              <a:t>Začátky divadelní </a:t>
            </a:r>
            <a:r>
              <a:rPr lang="cs-CZ" dirty="0" err="1" smtClean="0"/>
              <a:t>avant</a:t>
            </a:r>
            <a:r>
              <a:rPr lang="cs-CZ" dirty="0" smtClean="0"/>
              <a:t>-gardy spojujeme se dvěma zásadními hrami, které měly vliv na následující období literatury</a:t>
            </a:r>
          </a:p>
          <a:p>
            <a:endParaRPr lang="cs-CZ" dirty="0"/>
          </a:p>
          <a:p>
            <a:r>
              <a:rPr lang="cs-CZ" dirty="0" smtClean="0"/>
              <a:t>Alfred </a:t>
            </a:r>
            <a:r>
              <a:rPr lang="cs-CZ" dirty="0" err="1" smtClean="0"/>
              <a:t>Jarry</a:t>
            </a:r>
            <a:r>
              <a:rPr lang="cs-CZ" dirty="0" smtClean="0"/>
              <a:t> – </a:t>
            </a:r>
            <a:r>
              <a:rPr lang="cs-CZ" i="1" dirty="0" smtClean="0"/>
              <a:t>Král </a:t>
            </a:r>
            <a:r>
              <a:rPr lang="cs-CZ" i="1" dirty="0" err="1" smtClean="0"/>
              <a:t>Ubu</a:t>
            </a:r>
            <a:endParaRPr lang="cs-CZ" i="1" dirty="0" smtClean="0"/>
          </a:p>
          <a:p>
            <a:r>
              <a:rPr lang="cs-CZ" dirty="0" smtClean="0"/>
              <a:t>G. </a:t>
            </a:r>
            <a:r>
              <a:rPr lang="cs-CZ" dirty="0" err="1" smtClean="0"/>
              <a:t>Apollianire</a:t>
            </a:r>
            <a:r>
              <a:rPr lang="cs-CZ" dirty="0" smtClean="0"/>
              <a:t> – </a:t>
            </a:r>
            <a:r>
              <a:rPr lang="cs-CZ" i="1" dirty="0" smtClean="0"/>
              <a:t>Prsy </a:t>
            </a:r>
            <a:r>
              <a:rPr lang="cs-CZ" i="1" dirty="0" err="1" smtClean="0"/>
              <a:t>Tiresiovy</a:t>
            </a:r>
            <a:endParaRPr lang="cs-CZ" i="1" dirty="0" smtClean="0"/>
          </a:p>
        </p:txBody>
      </p:sp>
      <p:pic>
        <p:nvPicPr>
          <p:cNvPr id="3074" name="Picture 2" descr="VÃ½sledek obrÃ¡zku pro ubu roi 19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32" y="1608493"/>
            <a:ext cx="5242560" cy="524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843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79627"/>
          </a:xfrm>
        </p:spPr>
        <p:txBody>
          <a:bodyPr>
            <a:normAutofit fontScale="90000"/>
          </a:bodyPr>
          <a:lstStyle/>
          <a:p>
            <a:pPr algn="ctr"/>
            <a:r>
              <a:rPr lang="cs-CZ" dirty="0" smtClean="0"/>
              <a:t>Epické divadlo</a:t>
            </a:r>
            <a:br>
              <a:rPr lang="cs-CZ" dirty="0" smtClean="0"/>
            </a:br>
            <a:r>
              <a:rPr lang="cs-CZ" i="1" dirty="0" smtClean="0"/>
              <a:t>Odcizení v čínském lidovém divadle</a:t>
            </a:r>
            <a:endParaRPr lang="cs-CZ" i="1" dirty="0"/>
          </a:p>
        </p:txBody>
      </p:sp>
      <p:sp>
        <p:nvSpPr>
          <p:cNvPr id="3" name="Zástupný symbol pro obsah 2"/>
          <p:cNvSpPr>
            <a:spLocks noGrp="1"/>
          </p:cNvSpPr>
          <p:nvPr>
            <p:ph idx="1"/>
          </p:nvPr>
        </p:nvSpPr>
        <p:spPr>
          <a:xfrm>
            <a:off x="933734" y="1525374"/>
            <a:ext cx="10515600" cy="4616118"/>
          </a:xfrm>
        </p:spPr>
        <p:txBody>
          <a:bodyPr>
            <a:noAutofit/>
          </a:bodyPr>
          <a:lstStyle/>
          <a:p>
            <a:pPr marL="0" indent="0">
              <a:lnSpc>
                <a:spcPct val="120000"/>
              </a:lnSpc>
              <a:buNone/>
            </a:pPr>
            <a:r>
              <a:rPr lang="cs-CZ" sz="1700" dirty="0" smtClean="0"/>
              <a:t>Největším moderním inovátorem divadla byl Bertold Brecht. Přinesl do evropského divadla především aspekty divadla čínského (jiní teoretik Arthur </a:t>
            </a:r>
            <a:r>
              <a:rPr lang="cs-CZ" sz="1700" dirty="0" err="1" smtClean="0"/>
              <a:t>Artaud</a:t>
            </a:r>
            <a:r>
              <a:rPr lang="cs-CZ" sz="1700" dirty="0" smtClean="0"/>
              <a:t> zase přinesl do svého chápání tradiční divadlo z Bali)</a:t>
            </a:r>
          </a:p>
          <a:p>
            <a:r>
              <a:rPr lang="cs-CZ" sz="1700" dirty="0" smtClean="0"/>
              <a:t>Nejdůležitější jsou </a:t>
            </a:r>
            <a:r>
              <a:rPr lang="cs-CZ" sz="1700" dirty="0"/>
              <a:t>Zcizující </a:t>
            </a:r>
            <a:r>
              <a:rPr lang="cs-CZ" sz="1700" dirty="0" smtClean="0"/>
              <a:t>efekt a Zbourání </a:t>
            </a:r>
            <a:r>
              <a:rPr lang="cs-CZ" sz="1700" dirty="0"/>
              <a:t>tzv. čtvrté stěny</a:t>
            </a:r>
          </a:p>
          <a:p>
            <a:pPr marL="0" indent="0">
              <a:lnSpc>
                <a:spcPct val="120000"/>
              </a:lnSpc>
              <a:buNone/>
            </a:pPr>
            <a:endParaRPr lang="cs-CZ" sz="1700" dirty="0" smtClean="0"/>
          </a:p>
          <a:p>
            <a:pPr marL="0" indent="0">
              <a:lnSpc>
                <a:spcPct val="120000"/>
              </a:lnSpc>
              <a:buNone/>
            </a:pPr>
            <a:r>
              <a:rPr lang="cs-CZ" sz="1700" dirty="0" smtClean="0"/>
              <a:t>--- </a:t>
            </a:r>
            <a:r>
              <a:rPr lang="cs-CZ" sz="1700" dirty="0"/>
              <a:t>Čínský </a:t>
            </a:r>
            <a:r>
              <a:rPr lang="cs-CZ" sz="1700" dirty="0" smtClean="0"/>
              <a:t>umělec především </a:t>
            </a:r>
            <a:r>
              <a:rPr lang="cs-CZ" sz="1700" dirty="0"/>
              <a:t>nehraje tak, jako by kromě tří stěn které ho obklopují, existovala ještě i </a:t>
            </a:r>
            <a:r>
              <a:rPr lang="cs-CZ" sz="1700" dirty="0" smtClean="0"/>
              <a:t>čtvrtá. </a:t>
            </a:r>
            <a:r>
              <a:rPr lang="cs-CZ" sz="1700" u="sng" dirty="0" smtClean="0"/>
              <a:t>Dává </a:t>
            </a:r>
            <a:r>
              <a:rPr lang="cs-CZ" sz="1700" u="sng" dirty="0"/>
              <a:t>najevo, že ví, že se lidé na něho dívají</a:t>
            </a:r>
            <a:r>
              <a:rPr lang="cs-CZ" sz="1700" dirty="0"/>
              <a:t>. </a:t>
            </a:r>
            <a:br>
              <a:rPr lang="cs-CZ" sz="1700" dirty="0"/>
            </a:br>
            <a:r>
              <a:rPr lang="cs-CZ" sz="1700" dirty="0"/>
              <a:t>--- Umělec se snaží na diváka působit cize, ba překvapivě. Dosahuje toho tím, že sama sebe a své produkce pozoruje s odstupem. Tak se </a:t>
            </a:r>
            <a:r>
              <a:rPr lang="cs-CZ" sz="1700" u="sng" dirty="0"/>
              <a:t>věci, které předvádí, </a:t>
            </a:r>
            <a:r>
              <a:rPr lang="cs-CZ" sz="1700" u="sng" dirty="0" err="1"/>
              <a:t>znevšedňují</a:t>
            </a:r>
            <a:r>
              <a:rPr lang="cs-CZ" sz="1700" dirty="0"/>
              <a:t>. </a:t>
            </a:r>
            <a:br>
              <a:rPr lang="cs-CZ" sz="1700" dirty="0"/>
            </a:br>
            <a:r>
              <a:rPr lang="cs-CZ" sz="1700" dirty="0"/>
              <a:t>--- Když umělec pozoruje sám sebe, což je umělý a umělecký akt sebeodcizení, nedovolí divákovi vcítit se natolik, že se zcela zřekne sebe sama, a vytváří velkolepý odstup od události. </a:t>
            </a:r>
            <a:r>
              <a:rPr lang="cs-CZ" sz="1700" u="sng" dirty="0"/>
              <a:t>Divák se vciťuje do herce jako do pozorovatele</a:t>
            </a:r>
            <a:r>
              <a:rPr lang="cs-CZ" sz="1700" dirty="0"/>
              <a:t>. </a:t>
            </a:r>
            <a:br>
              <a:rPr lang="cs-CZ" sz="1700" dirty="0"/>
            </a:br>
            <a:r>
              <a:rPr lang="cs-CZ" sz="1700" dirty="0"/>
              <a:t>--- Pro herce je obtížné a úmorné vyvolávat v sobě každý večer určité emoce nebo nálady, naproti tomu je jednodušší </a:t>
            </a:r>
            <a:r>
              <a:rPr lang="cs-CZ" sz="1700" u="sng" dirty="0"/>
              <a:t>předvést vnější příznaky, které tyto emoce provázejí nebo ohlašují</a:t>
            </a:r>
            <a:r>
              <a:rPr lang="cs-CZ" sz="1700" dirty="0"/>
              <a:t>. </a:t>
            </a:r>
            <a:br>
              <a:rPr lang="cs-CZ" sz="1700" dirty="0"/>
            </a:br>
            <a:r>
              <a:rPr lang="cs-CZ" sz="1700" dirty="0"/>
              <a:t>--- Hraje tak, že téměř po každé větě by mohl následovat úsudek publika, téměř každé gesto podléhá schválení publika. </a:t>
            </a:r>
            <a:br>
              <a:rPr lang="cs-CZ" sz="1700" dirty="0"/>
            </a:br>
            <a:r>
              <a:rPr lang="cs-CZ" sz="1700" dirty="0"/>
              <a:t>--- Čínský umělec není v transu. Lze ho v každém okamžiku přerušit</a:t>
            </a:r>
            <a:r>
              <a:rPr lang="cs-CZ" sz="1700" dirty="0" smtClean="0"/>
              <a:t>. </a:t>
            </a:r>
            <a:r>
              <a:rPr lang="cs-CZ" sz="1700" dirty="0"/>
              <a:t>Nevypadne z role</a:t>
            </a:r>
            <a:r>
              <a:rPr lang="cs-CZ" sz="1700" dirty="0" smtClean="0"/>
              <a:t>.</a:t>
            </a:r>
            <a:endParaRPr lang="cs-CZ" sz="1700" dirty="0"/>
          </a:p>
        </p:txBody>
      </p:sp>
    </p:spTree>
    <p:extLst>
      <p:ext uri="{BB962C8B-B14F-4D97-AF65-F5344CB8AC3E}">
        <p14:creationId xmlns:p14="http://schemas.microsoft.com/office/powerpoint/2010/main" val="30217479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79043"/>
          </a:xfrm>
        </p:spPr>
        <p:txBody>
          <a:bodyPr>
            <a:normAutofit fontScale="90000"/>
          </a:bodyPr>
          <a:lstStyle/>
          <a:p>
            <a:pPr algn="ctr"/>
            <a:r>
              <a:rPr lang="cs-CZ" dirty="0" smtClean="0"/>
              <a:t>Absurdní drama</a:t>
            </a:r>
            <a:r>
              <a:rPr lang="cs-CZ" dirty="0"/>
              <a:t/>
            </a:r>
            <a:br>
              <a:rPr lang="cs-CZ" dirty="0"/>
            </a:br>
            <a:r>
              <a:rPr lang="cs-CZ" i="1" dirty="0" err="1" smtClean="0"/>
              <a:t>The</a:t>
            </a:r>
            <a:r>
              <a:rPr lang="cs-CZ" i="1" dirty="0" smtClean="0"/>
              <a:t> </a:t>
            </a:r>
            <a:r>
              <a:rPr lang="cs-CZ" i="1" dirty="0" err="1" smtClean="0"/>
              <a:t>Theatre</a:t>
            </a:r>
            <a:r>
              <a:rPr lang="cs-CZ" i="1" dirty="0" smtClean="0"/>
              <a:t> </a:t>
            </a:r>
            <a:r>
              <a:rPr lang="cs-CZ" i="1" dirty="0" err="1" smtClean="0"/>
              <a:t>of</a:t>
            </a:r>
            <a:r>
              <a:rPr lang="cs-CZ" i="1" dirty="0" smtClean="0"/>
              <a:t> </a:t>
            </a:r>
            <a:r>
              <a:rPr lang="cs-CZ" i="1" dirty="0" err="1" smtClean="0"/>
              <a:t>the</a:t>
            </a:r>
            <a:r>
              <a:rPr lang="cs-CZ" i="1" dirty="0" smtClean="0"/>
              <a:t> Absurd</a:t>
            </a:r>
            <a:endParaRPr lang="cs-CZ" i="1" dirty="0"/>
          </a:p>
        </p:txBody>
      </p:sp>
      <p:sp>
        <p:nvSpPr>
          <p:cNvPr id="3" name="Zástupný symbol pro obsah 2"/>
          <p:cNvSpPr>
            <a:spLocks noGrp="1"/>
          </p:cNvSpPr>
          <p:nvPr>
            <p:ph idx="1"/>
          </p:nvPr>
        </p:nvSpPr>
        <p:spPr>
          <a:xfrm>
            <a:off x="838200" y="1344168"/>
            <a:ext cx="10515600" cy="5120639"/>
          </a:xfrm>
        </p:spPr>
        <p:txBody>
          <a:bodyPr>
            <a:normAutofit fontScale="92500" lnSpcReduction="10000"/>
          </a:bodyPr>
          <a:lstStyle/>
          <a:p>
            <a:r>
              <a:rPr lang="cs-CZ" dirty="0" smtClean="0"/>
              <a:t>Eugene </a:t>
            </a:r>
            <a:r>
              <a:rPr lang="cs-CZ" dirty="0" err="1" smtClean="0"/>
              <a:t>Ionesco</a:t>
            </a:r>
            <a:r>
              <a:rPr lang="cs-CZ" dirty="0" smtClean="0"/>
              <a:t>, Arthur Adamov, Samuel </a:t>
            </a:r>
            <a:r>
              <a:rPr lang="cs-CZ" dirty="0" err="1" smtClean="0"/>
              <a:t>Beckett</a:t>
            </a:r>
            <a:endParaRPr lang="cs-CZ" dirty="0" smtClean="0"/>
          </a:p>
          <a:p>
            <a:pPr lvl="1"/>
            <a:r>
              <a:rPr lang="cs-CZ" i="1" dirty="0" smtClean="0"/>
              <a:t>Plešatá zpěvačka (1950)</a:t>
            </a:r>
          </a:p>
          <a:p>
            <a:pPr lvl="1"/>
            <a:r>
              <a:rPr lang="cs-CZ" i="1" dirty="0" smtClean="0"/>
              <a:t>Čekání na Godota (1953)</a:t>
            </a:r>
          </a:p>
          <a:p>
            <a:r>
              <a:rPr lang="cs-CZ" dirty="0" smtClean="0"/>
              <a:t>Další autoři</a:t>
            </a:r>
          </a:p>
          <a:p>
            <a:pPr marL="457200" lvl="1" indent="0">
              <a:buNone/>
            </a:pPr>
            <a:r>
              <a:rPr lang="cs-CZ" dirty="0" smtClean="0"/>
              <a:t>Jean </a:t>
            </a:r>
            <a:r>
              <a:rPr lang="cs-CZ" dirty="0" err="1" smtClean="0"/>
              <a:t>Genet</a:t>
            </a:r>
            <a:r>
              <a:rPr lang="cs-CZ" dirty="0" smtClean="0"/>
              <a:t> (</a:t>
            </a:r>
            <a:r>
              <a:rPr lang="cs-CZ" i="1" dirty="0" smtClean="0"/>
              <a:t>Služky</a:t>
            </a:r>
            <a:r>
              <a:rPr lang="cs-CZ" dirty="0" smtClean="0"/>
              <a:t>, </a:t>
            </a:r>
            <a:r>
              <a:rPr lang="cs-CZ" dirty="0"/>
              <a:t>1947), </a:t>
            </a:r>
            <a:r>
              <a:rPr lang="cs-CZ" dirty="0" smtClean="0"/>
              <a:t>Fernando </a:t>
            </a:r>
            <a:r>
              <a:rPr lang="cs-CZ" dirty="0" err="1" smtClean="0"/>
              <a:t>Arrabal</a:t>
            </a:r>
            <a:r>
              <a:rPr lang="cs-CZ" dirty="0"/>
              <a:t>, </a:t>
            </a:r>
            <a:r>
              <a:rPr lang="cs-CZ" dirty="0" err="1" smtClean="0"/>
              <a:t>Slawomir</a:t>
            </a:r>
            <a:r>
              <a:rPr lang="cs-CZ" dirty="0" smtClean="0"/>
              <a:t> </a:t>
            </a:r>
            <a:r>
              <a:rPr lang="cs-CZ" dirty="0" err="1" smtClean="0"/>
              <a:t>Mrozek</a:t>
            </a:r>
            <a:r>
              <a:rPr lang="cs-CZ" dirty="0"/>
              <a:t>, </a:t>
            </a:r>
            <a:r>
              <a:rPr lang="cs-CZ" dirty="0" smtClean="0"/>
              <a:t>Gűnter </a:t>
            </a:r>
            <a:r>
              <a:rPr lang="cs-CZ" dirty="0" smtClean="0"/>
              <a:t>Grass, Václav </a:t>
            </a:r>
            <a:r>
              <a:rPr lang="cs-CZ" dirty="0" smtClean="0"/>
              <a:t>Havel</a:t>
            </a:r>
            <a:endParaRPr lang="cs-CZ" dirty="0" smtClean="0"/>
          </a:p>
          <a:p>
            <a:r>
              <a:rPr lang="cs-CZ" dirty="0" smtClean="0"/>
              <a:t>Martin </a:t>
            </a:r>
            <a:r>
              <a:rPr lang="cs-CZ" dirty="0" err="1" smtClean="0"/>
              <a:t>Esslin</a:t>
            </a:r>
            <a:r>
              <a:rPr lang="cs-CZ" dirty="0" smtClean="0"/>
              <a:t> – </a:t>
            </a:r>
            <a:r>
              <a:rPr lang="cs-CZ" i="1" dirty="0" err="1" smtClean="0"/>
              <a:t>Theatre</a:t>
            </a:r>
            <a:r>
              <a:rPr lang="cs-CZ" i="1" dirty="0" smtClean="0"/>
              <a:t> </a:t>
            </a:r>
            <a:r>
              <a:rPr lang="cs-CZ" i="1" dirty="0" err="1" smtClean="0"/>
              <a:t>of</a:t>
            </a:r>
            <a:r>
              <a:rPr lang="cs-CZ" i="1" dirty="0" smtClean="0"/>
              <a:t> </a:t>
            </a:r>
            <a:r>
              <a:rPr lang="cs-CZ" i="1" dirty="0" err="1" smtClean="0"/>
              <a:t>the</a:t>
            </a:r>
            <a:r>
              <a:rPr lang="cs-CZ" i="1" dirty="0" smtClean="0"/>
              <a:t> Absurd </a:t>
            </a:r>
            <a:r>
              <a:rPr lang="cs-CZ" dirty="0" smtClean="0"/>
              <a:t>(1962)</a:t>
            </a:r>
          </a:p>
          <a:p>
            <a:pPr marL="457200" lvl="1" indent="0">
              <a:buNone/>
            </a:pPr>
            <a:r>
              <a:rPr lang="cs-CZ" dirty="0" smtClean="0"/>
              <a:t>V češtině: </a:t>
            </a:r>
            <a:r>
              <a:rPr lang="cs-CZ" i="1" dirty="0" smtClean="0"/>
              <a:t>Podstata, tradice a smysl absurdního </a:t>
            </a:r>
            <a:r>
              <a:rPr lang="cs-CZ" i="1" dirty="0" smtClean="0"/>
              <a:t>dramatu </a:t>
            </a:r>
            <a:r>
              <a:rPr lang="cs-CZ" dirty="0" smtClean="0"/>
              <a:t>(několik přeložených kapitol)</a:t>
            </a:r>
            <a:r>
              <a:rPr lang="cs-CZ" i="1" dirty="0" smtClean="0"/>
              <a:t> </a:t>
            </a:r>
            <a:endParaRPr lang="cs-CZ" i="1" dirty="0" smtClean="0"/>
          </a:p>
          <a:p>
            <a:r>
              <a:rPr lang="cs-CZ" dirty="0" err="1" smtClean="0"/>
              <a:t>Ionesco</a:t>
            </a:r>
            <a:r>
              <a:rPr lang="cs-CZ" dirty="0" smtClean="0"/>
              <a:t> a vymezení:</a:t>
            </a:r>
          </a:p>
          <a:p>
            <a:pPr marL="457200" lvl="1" indent="0">
              <a:buNone/>
            </a:pPr>
            <a:r>
              <a:rPr lang="cs-CZ" i="1" dirty="0" smtClean="0"/>
              <a:t>„Corneille, upřímně řečeno, mě nudí. Ctíme jej ze zvyku, aniž tomu věříme, jen z donucení. Dostali jsme to za úkol ve škole. Schiller je pro mne nesnesitelný. </a:t>
            </a:r>
            <a:r>
              <a:rPr lang="cs-CZ" i="1" dirty="0" err="1" smtClean="0"/>
              <a:t>Mussetovy</a:t>
            </a:r>
            <a:r>
              <a:rPr lang="cs-CZ" i="1" dirty="0" smtClean="0"/>
              <a:t> komedie jsou zdrobnělinky, Alfred de </a:t>
            </a:r>
            <a:r>
              <a:rPr lang="cs-CZ" i="1" dirty="0" err="1" smtClean="0"/>
              <a:t>Vigny</a:t>
            </a:r>
            <a:r>
              <a:rPr lang="cs-CZ" i="1" dirty="0" smtClean="0"/>
              <a:t> se nedá hrát. Krvavá dramata Victora Huga vzbuzují nanejvýš řehot. Dumas syn se svou Dámou s kaméliemi je směšně sentimentální. A ostatní! Oscar Wilde? Zábavička. Ibsen? Kam se hrabe! </a:t>
            </a:r>
            <a:r>
              <a:rPr lang="cs-CZ" i="1" dirty="0" err="1" smtClean="0"/>
              <a:t>Stridberg</a:t>
            </a:r>
            <a:r>
              <a:rPr lang="cs-CZ" i="1" dirty="0" smtClean="0"/>
              <a:t>? Nemotora“</a:t>
            </a:r>
            <a:endParaRPr lang="cs-CZ" dirty="0" smtClean="0"/>
          </a:p>
          <a:p>
            <a:endParaRPr lang="cs-CZ" dirty="0" smtClean="0"/>
          </a:p>
        </p:txBody>
      </p:sp>
    </p:spTree>
    <p:extLst>
      <p:ext uri="{BB962C8B-B14F-4D97-AF65-F5344CB8AC3E}">
        <p14:creationId xmlns:p14="http://schemas.microsoft.com/office/powerpoint/2010/main" val="353261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79627"/>
          </a:xfrm>
        </p:spPr>
        <p:txBody>
          <a:bodyPr>
            <a:normAutofit fontScale="90000"/>
          </a:bodyPr>
          <a:lstStyle/>
          <a:p>
            <a:pPr algn="ctr"/>
            <a:r>
              <a:rPr lang="cs-CZ" dirty="0" smtClean="0"/>
              <a:t>Absurdní drama</a:t>
            </a:r>
            <a:br>
              <a:rPr lang="cs-CZ" dirty="0" smtClean="0"/>
            </a:br>
            <a:r>
              <a:rPr lang="cs-CZ" i="1" dirty="0" smtClean="0"/>
              <a:t>Martin </a:t>
            </a:r>
            <a:r>
              <a:rPr lang="cs-CZ" i="1" dirty="0" err="1" smtClean="0"/>
              <a:t>Esslin</a:t>
            </a:r>
            <a:r>
              <a:rPr lang="cs-CZ" i="1" dirty="0" smtClean="0"/>
              <a:t> – teorie absurdního divadla</a:t>
            </a:r>
            <a:endParaRPr lang="cs-CZ" i="1" dirty="0"/>
          </a:p>
        </p:txBody>
      </p:sp>
      <p:sp>
        <p:nvSpPr>
          <p:cNvPr id="3" name="Zástupný symbol pro obsah 2"/>
          <p:cNvSpPr>
            <a:spLocks noGrp="1"/>
          </p:cNvSpPr>
          <p:nvPr>
            <p:ph idx="1"/>
          </p:nvPr>
        </p:nvSpPr>
        <p:spPr>
          <a:xfrm>
            <a:off x="256032" y="1536192"/>
            <a:ext cx="11789664" cy="5096256"/>
          </a:xfrm>
        </p:spPr>
        <p:txBody>
          <a:bodyPr>
            <a:normAutofit lnSpcReduction="10000"/>
          </a:bodyPr>
          <a:lstStyle/>
          <a:p>
            <a:pPr marL="0" indent="0" algn="just">
              <a:buNone/>
            </a:pPr>
            <a:r>
              <a:rPr lang="cs-CZ" i="1" dirty="0" smtClean="0"/>
              <a:t>„Patří-li </a:t>
            </a:r>
            <a:r>
              <a:rPr lang="cs-CZ" i="1" dirty="0"/>
              <a:t>k dobré hře obratně zkonstruovaný děj, pak </a:t>
            </a:r>
            <a:r>
              <a:rPr lang="cs-CZ" b="1" i="1" dirty="0" smtClean="0"/>
              <a:t>absurdní </a:t>
            </a:r>
            <a:r>
              <a:rPr lang="cs-CZ" b="1" i="1" dirty="0"/>
              <a:t>hry děj nebo zápletku</a:t>
            </a:r>
            <a:r>
              <a:rPr lang="cs-CZ" i="1" dirty="0"/>
              <a:t> v obvyklém smyslu </a:t>
            </a:r>
            <a:r>
              <a:rPr lang="cs-CZ" b="1" i="1" dirty="0"/>
              <a:t>nemají</a:t>
            </a:r>
            <a:r>
              <a:rPr lang="cs-CZ" i="1" dirty="0"/>
              <a:t>; </a:t>
            </a:r>
            <a:endParaRPr lang="cs-CZ" i="1" dirty="0" smtClean="0"/>
          </a:p>
          <a:p>
            <a:pPr marL="0" indent="0" algn="just">
              <a:buNone/>
            </a:pPr>
            <a:r>
              <a:rPr lang="cs-CZ" i="1" dirty="0" smtClean="0"/>
              <a:t>je-li </a:t>
            </a:r>
            <a:r>
              <a:rPr lang="cs-CZ" i="1" dirty="0"/>
              <a:t>neodmyslitelnou součástí dobré hry subtilní kresba charakterů a motivace, pak v těchto hrách nevystupují postavy, které by se daly označit za charaktery, nýbrž jakési loutky; </a:t>
            </a:r>
            <a:endParaRPr lang="cs-CZ" i="1" dirty="0" smtClean="0"/>
          </a:p>
          <a:p>
            <a:pPr marL="0" indent="0" algn="just">
              <a:buNone/>
            </a:pPr>
            <a:r>
              <a:rPr lang="cs-CZ" i="1" dirty="0" smtClean="0"/>
              <a:t>má-li </a:t>
            </a:r>
            <a:r>
              <a:rPr lang="cs-CZ" i="1" dirty="0"/>
              <a:t>mít dobrá hra jasně vymezený problém, který je na začátku náležitě vyložen a v závěru vyřešen, pak </a:t>
            </a:r>
            <a:r>
              <a:rPr lang="cs-CZ" b="1" i="1" dirty="0"/>
              <a:t>tyto hry nemají často konec ani začátek</a:t>
            </a:r>
            <a:r>
              <a:rPr lang="cs-CZ" i="1" dirty="0"/>
              <a:t>; </a:t>
            </a:r>
            <a:endParaRPr lang="cs-CZ" i="1" dirty="0" smtClean="0"/>
          </a:p>
          <a:p>
            <a:pPr marL="0" indent="0" algn="just">
              <a:buNone/>
            </a:pPr>
            <a:r>
              <a:rPr lang="cs-CZ" i="1" dirty="0" smtClean="0"/>
              <a:t>má-li </a:t>
            </a:r>
            <a:r>
              <a:rPr lang="cs-CZ" i="1" dirty="0"/>
              <a:t>být dobrá hra zrcadlem lidské přirozenosti a subtilně vykresleným obrazem mravů a života doby, pak </a:t>
            </a:r>
            <a:r>
              <a:rPr lang="cs-CZ" b="1" i="1" dirty="0"/>
              <a:t>tyto hry vypadají jako zrcadlové obrazy snů a hrůzných vidin</a:t>
            </a:r>
            <a:r>
              <a:rPr lang="cs-CZ" i="1" dirty="0"/>
              <a:t>; </a:t>
            </a:r>
            <a:endParaRPr lang="cs-CZ" i="1" dirty="0" smtClean="0"/>
          </a:p>
          <a:p>
            <a:pPr marL="0" indent="0" algn="just">
              <a:buNone/>
            </a:pPr>
            <a:r>
              <a:rPr lang="cs-CZ" i="1" dirty="0" smtClean="0"/>
              <a:t>jestliže </a:t>
            </a:r>
            <a:r>
              <a:rPr lang="cs-CZ" i="1" dirty="0"/>
              <a:t>účin dobré hry spočívá v pohotových replikách a vybroušených dialozích, pak </a:t>
            </a:r>
            <a:r>
              <a:rPr lang="cs-CZ" b="1" i="1" dirty="0" smtClean="0"/>
              <a:t>v</a:t>
            </a:r>
            <a:r>
              <a:rPr lang="cs-CZ" b="1" i="1" dirty="0"/>
              <a:t> absurdním </a:t>
            </a:r>
            <a:r>
              <a:rPr lang="cs-CZ" b="1" i="1" dirty="0" smtClean="0"/>
              <a:t>divadle se jen </a:t>
            </a:r>
            <a:r>
              <a:rPr lang="cs-CZ" b="1" i="1" dirty="0"/>
              <a:t>nesouvisle žvaní</a:t>
            </a:r>
            <a:r>
              <a:rPr lang="cs-CZ" i="1" dirty="0" smtClean="0"/>
              <a:t>.“</a:t>
            </a:r>
          </a:p>
          <a:p>
            <a:pPr marL="0" indent="0" algn="just">
              <a:buNone/>
            </a:pPr>
            <a:endParaRPr lang="cs-CZ" i="1" dirty="0"/>
          </a:p>
        </p:txBody>
      </p:sp>
    </p:spTree>
    <p:extLst>
      <p:ext uri="{BB962C8B-B14F-4D97-AF65-F5344CB8AC3E}">
        <p14:creationId xmlns:p14="http://schemas.microsoft.com/office/powerpoint/2010/main" val="1185208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735" y="216317"/>
            <a:ext cx="10515600" cy="561605"/>
          </a:xfrm>
        </p:spPr>
        <p:txBody>
          <a:bodyPr>
            <a:normAutofit fontScale="90000"/>
          </a:bodyPr>
          <a:lstStyle/>
          <a:p>
            <a:pPr algn="ctr"/>
            <a:r>
              <a:rPr lang="cs-CZ" dirty="0" err="1" smtClean="0"/>
              <a:t>Beckett</a:t>
            </a:r>
            <a:endParaRPr lang="cs-CZ" i="1" dirty="0"/>
          </a:p>
        </p:txBody>
      </p:sp>
      <p:sp>
        <p:nvSpPr>
          <p:cNvPr id="3" name="Zástupný symbol pro obsah 2"/>
          <p:cNvSpPr>
            <a:spLocks noGrp="1"/>
          </p:cNvSpPr>
          <p:nvPr>
            <p:ph idx="1"/>
          </p:nvPr>
        </p:nvSpPr>
        <p:spPr>
          <a:xfrm>
            <a:off x="504967" y="1178228"/>
            <a:ext cx="5076967" cy="4908885"/>
          </a:xfrm>
        </p:spPr>
        <p:txBody>
          <a:bodyPr>
            <a:noAutofit/>
          </a:bodyPr>
          <a:lstStyle/>
          <a:p>
            <a:pPr marL="0" indent="0">
              <a:buNone/>
            </a:pPr>
            <a:r>
              <a:rPr lang="cs-CZ" sz="2400" dirty="0" smtClean="0"/>
              <a:t>Nejvýznamnějším dramatikem a inovátorem divadla v 2. pol. 20. století byl bezpochyby Samuel </a:t>
            </a:r>
            <a:r>
              <a:rPr lang="cs-CZ" sz="2400" dirty="0" err="1" smtClean="0"/>
              <a:t>Beckett</a:t>
            </a:r>
            <a:r>
              <a:rPr lang="cs-CZ" sz="2400" dirty="0" smtClean="0"/>
              <a:t>. </a:t>
            </a:r>
          </a:p>
          <a:p>
            <a:pPr marL="0" indent="0">
              <a:buNone/>
            </a:pPr>
            <a:r>
              <a:rPr lang="cs-CZ" sz="2400" dirty="0" err="1" smtClean="0"/>
              <a:t>Beckett</a:t>
            </a:r>
            <a:r>
              <a:rPr lang="cs-CZ" sz="2400" dirty="0" smtClean="0"/>
              <a:t> ve svých hrách (ale i románech) reguloval lidskou zkušenost na několik základních pohybů, několik základních zvuků. </a:t>
            </a:r>
          </a:p>
          <a:p>
            <a:pPr marL="0" indent="0">
              <a:buNone/>
            </a:pPr>
            <a:r>
              <a:rPr lang="cs-CZ" sz="2400" dirty="0" smtClean="0"/>
              <a:t>Divadlo je často vyprázdněné, děj nikam nevede, postavy neví o čem mluví. Častým tématem je paměť, nemožnost změnit vlastní osud.</a:t>
            </a:r>
          </a:p>
          <a:p>
            <a:pPr marL="0" indent="0">
              <a:buNone/>
            </a:pPr>
            <a:r>
              <a:rPr lang="cs-CZ" sz="2400" dirty="0" smtClean="0"/>
              <a:t>Častým prostředkem jsou dlouhé monology, často s vlastní minulostí, často se prolínající s jinými, ovšem bez možnosti slyšet jeden druhého. </a:t>
            </a:r>
            <a:endParaRPr lang="cs-CZ" sz="2400"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3516" y="1046104"/>
            <a:ext cx="3124580" cy="1724378"/>
          </a:xfrm>
          <a:prstGeom prst="rect">
            <a:avLst/>
          </a:prstGeom>
        </p:spPr>
      </p:pic>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3516" y="2770482"/>
            <a:ext cx="3124580" cy="1724378"/>
          </a:xfrm>
          <a:prstGeom prst="rect">
            <a:avLst/>
          </a:prstGeom>
        </p:spPr>
      </p:pic>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36" y="1046104"/>
            <a:ext cx="3124580" cy="1724378"/>
          </a:xfrm>
          <a:prstGeom prst="rect">
            <a:avLst/>
          </a:prstGeom>
        </p:spPr>
      </p:pic>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36" y="2770482"/>
            <a:ext cx="3124580" cy="1724378"/>
          </a:xfrm>
          <a:prstGeom prst="rect">
            <a:avLst/>
          </a:prstGeom>
        </p:spPr>
      </p:pic>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3516" y="4481044"/>
            <a:ext cx="3124580" cy="1724378"/>
          </a:xfrm>
          <a:prstGeom prst="rect">
            <a:avLst/>
          </a:prstGeom>
        </p:spPr>
      </p:pic>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36" y="4481044"/>
            <a:ext cx="3124580" cy="1724378"/>
          </a:xfrm>
          <a:prstGeom prst="rect">
            <a:avLst/>
          </a:prstGeom>
        </p:spPr>
      </p:pic>
    </p:spTree>
    <p:extLst>
      <p:ext uri="{BB962C8B-B14F-4D97-AF65-F5344CB8AC3E}">
        <p14:creationId xmlns:p14="http://schemas.microsoft.com/office/powerpoint/2010/main" val="22740223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735" y="216317"/>
            <a:ext cx="10515600" cy="561605"/>
          </a:xfrm>
        </p:spPr>
        <p:txBody>
          <a:bodyPr>
            <a:normAutofit fontScale="90000"/>
          </a:bodyPr>
          <a:lstStyle/>
          <a:p>
            <a:pPr algn="ctr"/>
            <a:r>
              <a:rPr lang="cs-CZ" dirty="0" err="1" smtClean="0"/>
              <a:t>Beckett</a:t>
            </a:r>
            <a:endParaRPr lang="cs-CZ" i="1" dirty="0"/>
          </a:p>
        </p:txBody>
      </p:sp>
      <p:sp>
        <p:nvSpPr>
          <p:cNvPr id="3" name="Zástupný symbol pro obsah 2"/>
          <p:cNvSpPr>
            <a:spLocks noGrp="1"/>
          </p:cNvSpPr>
          <p:nvPr>
            <p:ph idx="1"/>
          </p:nvPr>
        </p:nvSpPr>
        <p:spPr>
          <a:xfrm>
            <a:off x="0" y="946346"/>
            <a:ext cx="12192000" cy="1869879"/>
          </a:xfrm>
        </p:spPr>
        <p:txBody>
          <a:bodyPr>
            <a:normAutofit fontScale="77500" lnSpcReduction="20000"/>
          </a:bodyPr>
          <a:lstStyle/>
          <a:p>
            <a:pPr marL="0" indent="0">
              <a:buNone/>
            </a:pPr>
            <a:r>
              <a:rPr lang="cs-CZ" i="1" dirty="0" err="1" smtClean="0"/>
              <a:t>Krapp‘s</a:t>
            </a:r>
            <a:r>
              <a:rPr lang="cs-CZ" i="1" dirty="0" smtClean="0"/>
              <a:t> Last </a:t>
            </a:r>
            <a:r>
              <a:rPr lang="cs-CZ" i="1" dirty="0" err="1" smtClean="0"/>
              <a:t>Tape</a:t>
            </a:r>
            <a:r>
              <a:rPr lang="cs-CZ" dirty="0" smtClean="0"/>
              <a:t> (r. A. </a:t>
            </a:r>
            <a:r>
              <a:rPr lang="cs-CZ" dirty="0" err="1" smtClean="0"/>
              <a:t>Egoyant</a:t>
            </a:r>
            <a:r>
              <a:rPr lang="cs-CZ" dirty="0" smtClean="0"/>
              <a:t>)</a:t>
            </a:r>
          </a:p>
          <a:p>
            <a:pPr marL="0" indent="0">
              <a:buNone/>
            </a:pPr>
            <a:endParaRPr lang="cs-CZ" dirty="0" smtClean="0"/>
          </a:p>
          <a:p>
            <a:pPr marL="0" indent="0">
              <a:buNone/>
            </a:pPr>
            <a:r>
              <a:rPr lang="cs-CZ" i="1" dirty="0" err="1" smtClean="0"/>
              <a:t>The</a:t>
            </a:r>
            <a:r>
              <a:rPr lang="cs-CZ" i="1" dirty="0" smtClean="0"/>
              <a:t> End Game</a:t>
            </a:r>
            <a:r>
              <a:rPr lang="cs-CZ" dirty="0" smtClean="0"/>
              <a:t> (r. </a:t>
            </a:r>
            <a:endParaRPr lang="cs-CZ" i="1" dirty="0" smtClean="0"/>
          </a:p>
          <a:p>
            <a:pPr marL="0" indent="0">
              <a:buNone/>
            </a:pPr>
            <a:endParaRPr lang="cs-CZ" dirty="0"/>
          </a:p>
          <a:p>
            <a:pPr marL="0" indent="0">
              <a:buNone/>
            </a:pPr>
            <a:r>
              <a:rPr lang="cs-CZ" i="1" dirty="0" smtClean="0"/>
              <a:t>Play </a:t>
            </a:r>
            <a:r>
              <a:rPr lang="cs-CZ" dirty="0" smtClean="0"/>
              <a:t>(r. A. </a:t>
            </a:r>
            <a:r>
              <a:rPr lang="cs-CZ" dirty="0" err="1" smtClean="0"/>
              <a:t>Mignola</a:t>
            </a:r>
            <a:r>
              <a:rPr lang="cs-CZ" dirty="0" smtClean="0"/>
              <a:t>)</a:t>
            </a:r>
            <a:endParaRPr lang="cs-CZ" i="1" dirty="0"/>
          </a:p>
          <a:p>
            <a:pPr marL="0" indent="0">
              <a:buNone/>
            </a:pPr>
            <a:endParaRPr lang="cs-CZ" dirty="0"/>
          </a:p>
        </p:txBody>
      </p:sp>
      <p:pic>
        <p:nvPicPr>
          <p:cNvPr id="1026" name="Picture 2" descr="C:\Users\PC\Desktop\Obr &amp; foto\79154867_10218204653701388_621461206434263859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400" y="2880957"/>
            <a:ext cx="9191625"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2306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9632" y="243205"/>
            <a:ext cx="10515600" cy="817499"/>
          </a:xfrm>
        </p:spPr>
        <p:txBody>
          <a:bodyPr>
            <a:normAutofit fontScale="90000"/>
          </a:bodyPr>
          <a:lstStyle/>
          <a:p>
            <a:pPr algn="ctr"/>
            <a:r>
              <a:rPr lang="cs-CZ" dirty="0" smtClean="0"/>
              <a:t>Absurdní drama</a:t>
            </a:r>
            <a:br>
              <a:rPr lang="cs-CZ" dirty="0" smtClean="0"/>
            </a:br>
            <a:r>
              <a:rPr lang="cs-CZ" i="1" dirty="0" smtClean="0"/>
              <a:t>Samuel Beckett &amp; Eugene </a:t>
            </a:r>
            <a:r>
              <a:rPr lang="cs-CZ" i="1" dirty="0" err="1" smtClean="0"/>
              <a:t>Ionseco</a:t>
            </a:r>
            <a:endParaRPr lang="cs-CZ" i="1" dirty="0"/>
          </a:p>
        </p:txBody>
      </p:sp>
      <p:sp>
        <p:nvSpPr>
          <p:cNvPr id="3" name="Zástupný symbol pro obsah 2"/>
          <p:cNvSpPr>
            <a:spLocks noGrp="1"/>
          </p:cNvSpPr>
          <p:nvPr>
            <p:ph idx="1"/>
          </p:nvPr>
        </p:nvSpPr>
        <p:spPr>
          <a:xfrm>
            <a:off x="6144768" y="1353312"/>
            <a:ext cx="5827776" cy="5181599"/>
          </a:xfrm>
        </p:spPr>
        <p:txBody>
          <a:bodyPr/>
          <a:lstStyle/>
          <a:p>
            <a:r>
              <a:rPr lang="cs-CZ" dirty="0" smtClean="0"/>
              <a:t>Plešatá zpěvačka</a:t>
            </a:r>
          </a:p>
          <a:p>
            <a:endParaRPr lang="cs-CZ" dirty="0"/>
          </a:p>
          <a:p>
            <a:pPr marL="536575" indent="-536575">
              <a:buNone/>
            </a:pPr>
            <a:r>
              <a:rPr lang="cs-CZ" sz="2000" i="1" dirty="0"/>
              <a:t>PAN SMITH: Byla to nejkrásnější mrtvola v celé Velké Británii. Nevypadala </a:t>
            </a:r>
            <a:r>
              <a:rPr lang="cs-CZ" sz="2000" i="1" dirty="0" smtClean="0"/>
              <a:t>na svůj </a:t>
            </a:r>
            <a:r>
              <a:rPr lang="cs-CZ" sz="2000" i="1" dirty="0"/>
              <a:t>věk. </a:t>
            </a:r>
            <a:r>
              <a:rPr lang="cs-CZ" sz="2000" i="1" dirty="0" err="1"/>
              <a:t>Bobby</a:t>
            </a:r>
            <a:r>
              <a:rPr lang="cs-CZ" sz="2000" i="1" dirty="0"/>
              <a:t>, </a:t>
            </a:r>
            <a:r>
              <a:rPr lang="cs-CZ" sz="2000" i="1" dirty="0" err="1"/>
              <a:t>Bobby</a:t>
            </a:r>
            <a:r>
              <a:rPr lang="cs-CZ" sz="2000" i="1" dirty="0"/>
              <a:t>! Čtyři roky po smrti a stále byla teplá. </a:t>
            </a:r>
            <a:r>
              <a:rPr lang="cs-CZ" sz="2000" i="1" dirty="0" smtClean="0"/>
              <a:t>Byla to </a:t>
            </a:r>
            <a:r>
              <a:rPr lang="cs-CZ" sz="2000" i="1" dirty="0"/>
              <a:t>opravdová živoucí mrtvola. A to stálé veselí.</a:t>
            </a:r>
          </a:p>
          <a:p>
            <a:pPr marL="536575" indent="-536575">
              <a:buNone/>
            </a:pPr>
            <a:r>
              <a:rPr lang="cs-CZ" sz="2000" i="1" dirty="0"/>
              <a:t>PANÍ SMITHOVÁ: Nebožka </a:t>
            </a:r>
            <a:r>
              <a:rPr lang="cs-CZ" sz="2000" i="1" dirty="0" err="1"/>
              <a:t>Bobby</a:t>
            </a:r>
            <a:r>
              <a:rPr lang="cs-CZ" sz="2000" i="1" dirty="0"/>
              <a:t>!</a:t>
            </a:r>
          </a:p>
          <a:p>
            <a:pPr marL="536575" indent="-536575">
              <a:buNone/>
            </a:pPr>
            <a:r>
              <a:rPr lang="cs-CZ" sz="2000" i="1" dirty="0"/>
              <a:t>PAN SMITH: Chceš snad říci nebožtík </a:t>
            </a:r>
            <a:r>
              <a:rPr lang="cs-CZ" sz="2000" i="1" dirty="0" err="1"/>
              <a:t>Bobby</a:t>
            </a:r>
            <a:r>
              <a:rPr lang="cs-CZ" sz="2000" i="1" dirty="0"/>
              <a:t>.</a:t>
            </a:r>
          </a:p>
          <a:p>
            <a:pPr marL="536575" indent="-536575">
              <a:buNone/>
            </a:pPr>
            <a:r>
              <a:rPr lang="cs-CZ" sz="2000" i="1" dirty="0"/>
              <a:t>PANÍ SMITHOVÁ: Ne, myslím jeho ženu. Jmenovala se </a:t>
            </a:r>
            <a:r>
              <a:rPr lang="cs-CZ" sz="2000" i="1" dirty="0" err="1"/>
              <a:t>Bobby</a:t>
            </a:r>
            <a:r>
              <a:rPr lang="cs-CZ" sz="2000" i="1" dirty="0"/>
              <a:t> jako on, </a:t>
            </a:r>
            <a:r>
              <a:rPr lang="cs-CZ" sz="2000" i="1" dirty="0" err="1"/>
              <a:t>Bobby</a:t>
            </a:r>
            <a:r>
              <a:rPr lang="cs-CZ" sz="2000" i="1" dirty="0"/>
              <a:t> Watson</a:t>
            </a:r>
            <a:r>
              <a:rPr lang="cs-CZ" sz="2000" i="1" dirty="0" smtClean="0"/>
              <a:t>. Protože </a:t>
            </a:r>
            <a:r>
              <a:rPr lang="cs-CZ" sz="2000" i="1" dirty="0"/>
              <a:t>měli stejné jméno, nemohl je člověk oslovením </a:t>
            </a:r>
            <a:r>
              <a:rPr lang="cs-CZ" sz="2000" i="1" dirty="0" smtClean="0"/>
              <a:t>nikdy rozlišit</a:t>
            </a:r>
            <a:r>
              <a:rPr lang="cs-CZ" sz="2000" i="1" dirty="0"/>
              <a:t>, když je viděl pohromadě. Až po jeho smrti člověk </a:t>
            </a:r>
            <a:r>
              <a:rPr lang="cs-CZ" sz="2000" i="1" dirty="0" smtClean="0"/>
              <a:t>doopravdy věděl</a:t>
            </a:r>
            <a:r>
              <a:rPr lang="cs-CZ" sz="2000" i="1" dirty="0"/>
              <a:t>, který byl který. Ale ještě dnes jsou lidé, kteří si ji pletou </a:t>
            </a:r>
            <a:r>
              <a:rPr lang="cs-CZ" sz="2000" i="1" dirty="0" smtClean="0"/>
              <a:t>s nebožtíkem </a:t>
            </a:r>
            <a:r>
              <a:rPr lang="cs-CZ" sz="2000" i="1" dirty="0"/>
              <a:t>a posílají soustrastné projevy jemu. Znáš ji? </a:t>
            </a:r>
          </a:p>
        </p:txBody>
      </p:sp>
      <p:sp>
        <p:nvSpPr>
          <p:cNvPr id="8" name="Zástupný symbol pro obsah 2"/>
          <p:cNvSpPr txBox="1">
            <a:spLocks/>
          </p:cNvSpPr>
          <p:nvPr/>
        </p:nvSpPr>
        <p:spPr>
          <a:xfrm>
            <a:off x="231648" y="1353312"/>
            <a:ext cx="5815584" cy="5504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t>Čekání na Godota</a:t>
            </a:r>
          </a:p>
          <a:p>
            <a:endParaRPr lang="cs-CZ" dirty="0"/>
          </a:p>
          <a:p>
            <a:pPr marL="536575" indent="-536575">
              <a:buNone/>
            </a:pPr>
            <a:r>
              <a:rPr lang="cs-CZ" sz="2200" i="1" dirty="0" smtClean="0"/>
              <a:t>Estragon: Co já vím, byli jsme tady.</a:t>
            </a:r>
          </a:p>
          <a:p>
            <a:pPr marL="536575" indent="-536575">
              <a:buNone/>
            </a:pPr>
            <a:r>
              <a:rPr lang="cs-CZ" sz="2200" i="1" dirty="0" smtClean="0"/>
              <a:t>Vladimír: (se rozhlédne kolem) Je ti to tu povědomý?</a:t>
            </a:r>
            <a:endParaRPr lang="cs-CZ" sz="2200" i="1" dirty="0"/>
          </a:p>
          <a:p>
            <a:pPr marL="536575" indent="-536575">
              <a:buNone/>
            </a:pPr>
            <a:r>
              <a:rPr lang="cs-CZ" sz="2200" i="1" dirty="0"/>
              <a:t>Estragon</a:t>
            </a:r>
            <a:r>
              <a:rPr lang="cs-CZ" sz="2200" i="1" dirty="0" smtClean="0"/>
              <a:t>: To neříkám.</a:t>
            </a:r>
            <a:endParaRPr lang="cs-CZ" sz="2200" i="1" dirty="0"/>
          </a:p>
          <a:p>
            <a:pPr marL="536575" indent="-536575">
              <a:buNone/>
            </a:pPr>
            <a:r>
              <a:rPr lang="cs-CZ" sz="2200" i="1" dirty="0"/>
              <a:t>Vladimír</a:t>
            </a:r>
            <a:r>
              <a:rPr lang="cs-CZ" sz="2200" i="1" dirty="0" smtClean="0"/>
              <a:t>: No tak. </a:t>
            </a:r>
            <a:endParaRPr lang="cs-CZ" sz="2200" i="1" dirty="0"/>
          </a:p>
          <a:p>
            <a:pPr marL="536575" indent="-536575">
              <a:buNone/>
            </a:pPr>
            <a:r>
              <a:rPr lang="cs-CZ" sz="2200" i="1" dirty="0"/>
              <a:t>Estragon</a:t>
            </a:r>
            <a:r>
              <a:rPr lang="cs-CZ" sz="2200" i="1" dirty="0" smtClean="0"/>
              <a:t>: To nic neznamená.</a:t>
            </a:r>
            <a:endParaRPr lang="cs-CZ" sz="2200" i="1" dirty="0"/>
          </a:p>
          <a:p>
            <a:pPr marL="536575" indent="-536575">
              <a:buNone/>
            </a:pPr>
            <a:r>
              <a:rPr lang="cs-CZ" sz="2200" i="1" dirty="0"/>
              <a:t>Vladimír</a:t>
            </a:r>
            <a:r>
              <a:rPr lang="cs-CZ" sz="2200" i="1" dirty="0" smtClean="0"/>
              <a:t>: Ale ten strom… (Otočí se k publiku) </a:t>
            </a:r>
            <a:r>
              <a:rPr lang="cs-CZ" sz="2200" i="1" dirty="0" err="1" smtClean="0"/>
              <a:t>Tohleto</a:t>
            </a:r>
            <a:r>
              <a:rPr lang="cs-CZ" sz="2200" i="1" dirty="0" smtClean="0"/>
              <a:t> rašeliniště</a:t>
            </a:r>
            <a:endParaRPr lang="cs-CZ" sz="2200" i="1" dirty="0"/>
          </a:p>
          <a:p>
            <a:pPr marL="536575" indent="-536575">
              <a:buNone/>
            </a:pPr>
            <a:r>
              <a:rPr lang="cs-CZ" sz="2200" i="1" dirty="0" smtClean="0"/>
              <a:t>	- - -</a:t>
            </a:r>
          </a:p>
          <a:p>
            <a:pPr marL="536575" indent="-536575">
              <a:buNone/>
            </a:pPr>
            <a:r>
              <a:rPr lang="cs-CZ" sz="2200" i="1" dirty="0" smtClean="0"/>
              <a:t>Estragon: Říkám ti, že jsme tu včera nebyli. </a:t>
            </a:r>
            <a:r>
              <a:rPr lang="cs-CZ" sz="2200" i="1" dirty="0" err="1" smtClean="0"/>
              <a:t>Tos</a:t>
            </a:r>
            <a:r>
              <a:rPr lang="cs-CZ" sz="2200" i="1" dirty="0" smtClean="0"/>
              <a:t> měl </a:t>
            </a:r>
            <a:r>
              <a:rPr lang="cs-CZ" sz="2200" i="1" dirty="0" err="1" smtClean="0"/>
              <a:t>zlej</a:t>
            </a:r>
            <a:r>
              <a:rPr lang="cs-CZ" sz="2200" i="1" dirty="0" smtClean="0"/>
              <a:t> sen. </a:t>
            </a:r>
          </a:p>
          <a:p>
            <a:pPr marL="536575" indent="-536575">
              <a:buNone/>
            </a:pPr>
            <a:r>
              <a:rPr lang="cs-CZ" sz="2200" i="1" dirty="0" smtClean="0"/>
              <a:t>Vladimír: A kde jsme včera byli, podle tebe?</a:t>
            </a:r>
          </a:p>
          <a:p>
            <a:pPr marL="536575" indent="-536575">
              <a:buNone/>
            </a:pPr>
            <a:r>
              <a:rPr lang="cs-CZ" sz="2200" i="1" dirty="0" smtClean="0"/>
              <a:t>Estragon: Nevím. Jinde. Ve vedlejším kupé. Prázdna je tu dost</a:t>
            </a:r>
          </a:p>
          <a:p>
            <a:pPr marL="536575" indent="-536575">
              <a:buNone/>
            </a:pPr>
            <a:endParaRPr lang="cs-CZ" sz="2200" i="1" dirty="0"/>
          </a:p>
          <a:p>
            <a:pPr marL="536575" indent="-536575">
              <a:buNone/>
            </a:pPr>
            <a:endParaRPr lang="cs-CZ" sz="2200" i="1" dirty="0"/>
          </a:p>
        </p:txBody>
      </p:sp>
    </p:spTree>
    <p:extLst>
      <p:ext uri="{BB962C8B-B14F-4D97-AF65-F5344CB8AC3E}">
        <p14:creationId xmlns:p14="http://schemas.microsoft.com/office/powerpoint/2010/main" val="12946238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38861"/>
            <a:ext cx="10515600" cy="741299"/>
          </a:xfrm>
        </p:spPr>
        <p:txBody>
          <a:bodyPr>
            <a:normAutofit fontScale="90000"/>
          </a:bodyPr>
          <a:lstStyle/>
          <a:p>
            <a:pPr algn="ctr"/>
            <a:r>
              <a:rPr lang="cs-CZ" dirty="0" smtClean="0"/>
              <a:t>Scénické poznámky</a:t>
            </a:r>
            <a:br>
              <a:rPr lang="cs-CZ" dirty="0" smtClean="0"/>
            </a:br>
            <a:r>
              <a:rPr lang="cs-CZ" i="1" dirty="0" smtClean="0"/>
              <a:t>Inscenace</a:t>
            </a:r>
            <a:endParaRPr lang="cs-CZ" i="1" dirty="0"/>
          </a:p>
        </p:txBody>
      </p:sp>
      <p:sp>
        <p:nvSpPr>
          <p:cNvPr id="3" name="Zástupný symbol pro obsah 2"/>
          <p:cNvSpPr>
            <a:spLocks noGrp="1"/>
          </p:cNvSpPr>
          <p:nvPr>
            <p:ph idx="1"/>
          </p:nvPr>
        </p:nvSpPr>
        <p:spPr>
          <a:xfrm>
            <a:off x="560832" y="1719072"/>
            <a:ext cx="7400544" cy="4754880"/>
          </a:xfrm>
        </p:spPr>
        <p:txBody>
          <a:bodyPr>
            <a:normAutofit fontScale="92500" lnSpcReduction="20000"/>
          </a:bodyPr>
          <a:lstStyle/>
          <a:p>
            <a:pPr marL="0" indent="0" algn="just">
              <a:buNone/>
            </a:pPr>
            <a:r>
              <a:rPr lang="cs-CZ" i="1" dirty="0" smtClean="0"/>
              <a:t>	Tato hra, opakuji, napsaná bělochem, je určená bílému obecenstvu. Ale kdyby, jakkoli je to nepravděpodobné, byla hrána jednoho večera před černým obecenstvem, musel by být na každé představení pozván jeden běloch – muž nebo žena. Organizátor představení ho půjde slavnostně uvítat, dá ho obléci do obřadního šatu a uvede ho na místo, nejraději do středu první řady křesel v orchestru. Bude se hrát pro něho. Na tohoto symbolického bělocha bude namířen reflektor po celou dobu představení. </a:t>
            </a:r>
          </a:p>
          <a:p>
            <a:pPr marL="0" indent="0" algn="just">
              <a:buNone/>
            </a:pPr>
            <a:r>
              <a:rPr lang="cs-CZ" i="1" dirty="0" smtClean="0"/>
              <a:t>	A kdyby žádný běloch nechtěl přijít na představení? Nechť se rozdají černému obecenstvu u vchodu do sálu masky bělochů. A kdyby černoši odmítli masky, pak se použije manekýn. </a:t>
            </a:r>
          </a:p>
          <a:p>
            <a:pPr marL="0" indent="0" algn="r">
              <a:buNone/>
            </a:pPr>
            <a:r>
              <a:rPr lang="cs-CZ" dirty="0" smtClean="0"/>
              <a:t>Jean </a:t>
            </a:r>
            <a:r>
              <a:rPr lang="cs-CZ" dirty="0" err="1"/>
              <a:t>Genet</a:t>
            </a:r>
            <a:r>
              <a:rPr lang="cs-CZ" dirty="0"/>
              <a:t> - Černoši</a:t>
            </a:r>
            <a:endParaRPr lang="cs-CZ" dirty="0" smtClean="0"/>
          </a:p>
          <a:p>
            <a:pPr marL="0" indent="0">
              <a:buNone/>
            </a:pPr>
            <a:endParaRPr lang="cs-CZ" i="1"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965" y="1825625"/>
            <a:ext cx="2724150" cy="4524375"/>
          </a:xfrm>
          <a:prstGeom prst="rect">
            <a:avLst/>
          </a:prstGeom>
        </p:spPr>
      </p:pic>
    </p:spTree>
    <p:extLst>
      <p:ext uri="{BB962C8B-B14F-4D97-AF65-F5344CB8AC3E}">
        <p14:creationId xmlns:p14="http://schemas.microsoft.com/office/powerpoint/2010/main" val="37766537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02920"/>
            <a:ext cx="10515600" cy="923544"/>
          </a:xfrm>
        </p:spPr>
        <p:txBody>
          <a:bodyPr>
            <a:normAutofit fontScale="90000"/>
          </a:bodyPr>
          <a:lstStyle/>
          <a:p>
            <a:pPr algn="ctr"/>
            <a:r>
              <a:rPr lang="cs-CZ" dirty="0" smtClean="0"/>
              <a:t>Scénické poznámky</a:t>
            </a:r>
            <a:br>
              <a:rPr lang="cs-CZ" dirty="0" smtClean="0"/>
            </a:br>
            <a:r>
              <a:rPr lang="cs-CZ" i="1" dirty="0" smtClean="0"/>
              <a:t>Prostor</a:t>
            </a:r>
            <a:endParaRPr lang="cs-CZ" i="1" dirty="0"/>
          </a:p>
        </p:txBody>
      </p:sp>
      <p:sp>
        <p:nvSpPr>
          <p:cNvPr id="3" name="Zástupný symbol pro obsah 2"/>
          <p:cNvSpPr>
            <a:spLocks noGrp="1"/>
          </p:cNvSpPr>
          <p:nvPr>
            <p:ph idx="1"/>
          </p:nvPr>
        </p:nvSpPr>
        <p:spPr/>
        <p:txBody>
          <a:bodyPr>
            <a:normAutofit fontScale="92500" lnSpcReduction="20000"/>
          </a:bodyPr>
          <a:lstStyle/>
          <a:p>
            <a:pPr marL="0" indent="0">
              <a:buNone/>
            </a:pPr>
            <a:r>
              <a:rPr lang="cs-CZ" i="1" u="sng" dirty="0" smtClean="0"/>
              <a:t>Přecházení</a:t>
            </a:r>
            <a:r>
              <a:rPr lang="cs-CZ" i="1" dirty="0" smtClean="0"/>
              <a:t>: vykročí pravou nohou zprava doleva, levou nohou z leva do </a:t>
            </a:r>
            <a:r>
              <a:rPr lang="cs-CZ" i="1" dirty="0" err="1" smtClean="0"/>
              <a:t>prava</a:t>
            </a:r>
            <a:endParaRPr lang="cs-CZ" i="1" dirty="0" smtClean="0"/>
          </a:p>
          <a:p>
            <a:pPr marL="0" indent="0">
              <a:buNone/>
            </a:pPr>
            <a:r>
              <a:rPr lang="cs-CZ" i="1" u="sng" dirty="0" smtClean="0"/>
              <a:t>Kroky</a:t>
            </a:r>
            <a:r>
              <a:rPr lang="cs-CZ" i="1" dirty="0" smtClean="0"/>
              <a:t>: jasně slyšitelné, s výrazným rytmizovaným našlapováním</a:t>
            </a:r>
          </a:p>
          <a:p>
            <a:pPr marL="0" indent="0">
              <a:buNone/>
            </a:pPr>
            <a:r>
              <a:rPr lang="cs-CZ" i="1" u="sng" dirty="0" smtClean="0"/>
              <a:t>Půlobrat</a:t>
            </a:r>
            <a:r>
              <a:rPr lang="cs-CZ" i="1" dirty="0" smtClean="0"/>
              <a:t>: doleva vlevo, doprava vpravo.</a:t>
            </a:r>
          </a:p>
          <a:p>
            <a:pPr marL="0" indent="0">
              <a:buNone/>
            </a:pPr>
            <a:r>
              <a:rPr lang="cs-CZ" i="1" u="sng" dirty="0" smtClean="0"/>
              <a:t>Text při přecházení</a:t>
            </a:r>
            <a:r>
              <a:rPr lang="cs-CZ" i="1" dirty="0" smtClean="0"/>
              <a:t>: jak stanoveno v poznámkách, půlobrat vždy v tichu. </a:t>
            </a:r>
          </a:p>
          <a:p>
            <a:pPr marL="0" indent="0">
              <a:buNone/>
            </a:pPr>
            <a:r>
              <a:rPr lang="cs-CZ" i="1" u="sng" dirty="0" smtClean="0"/>
              <a:t>Osvětlení</a:t>
            </a:r>
            <a:r>
              <a:rPr lang="cs-CZ" i="1" dirty="0" smtClean="0"/>
              <a:t>: slabé, chladné. Osvětlená je pouze plocha přecházení a postava; podlaha více než tělo, tělo více než tvář. Slabé bodové světlo zamíří na tvář ve chvilkách zastavení v místech L a P. V pozadí vlevo tenký vertikální paprsek, dosahující výšky tří metrů. </a:t>
            </a:r>
          </a:p>
          <a:p>
            <a:pPr marL="0" indent="0">
              <a:buNone/>
            </a:pPr>
            <a:r>
              <a:rPr lang="cs-CZ" i="1" u="sng" dirty="0" smtClean="0"/>
              <a:t>Hlasy</a:t>
            </a:r>
            <a:r>
              <a:rPr lang="cs-CZ" i="1" dirty="0" smtClean="0"/>
              <a:t>: slabé, přednes pomalý. </a:t>
            </a:r>
          </a:p>
          <a:p>
            <a:pPr marL="0" indent="0" algn="r">
              <a:buNone/>
            </a:pPr>
            <a:r>
              <a:rPr lang="cs-CZ" i="1" dirty="0"/>
              <a:t>Samuel Beckett </a:t>
            </a:r>
            <a:r>
              <a:rPr lang="cs-CZ" i="1" dirty="0" smtClean="0"/>
              <a:t>– Kroky</a:t>
            </a:r>
          </a:p>
          <a:p>
            <a:pPr marL="0" indent="0">
              <a:buNone/>
            </a:pPr>
            <a:r>
              <a:rPr lang="cs-CZ" i="1" dirty="0"/>
              <a:t>https://www.youtube.com/watch?v=LPJBIvv13Bc</a:t>
            </a:r>
          </a:p>
        </p:txBody>
      </p:sp>
    </p:spTree>
    <p:extLst>
      <p:ext uri="{BB962C8B-B14F-4D97-AF65-F5344CB8AC3E}">
        <p14:creationId xmlns:p14="http://schemas.microsoft.com/office/powerpoint/2010/main" val="1369813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451739"/>
          </a:xfrm>
        </p:spPr>
        <p:txBody>
          <a:bodyPr>
            <a:noAutofit/>
          </a:bodyPr>
          <a:lstStyle/>
          <a:p>
            <a:pPr algn="ctr"/>
            <a:r>
              <a:rPr lang="cs-CZ" sz="3800" dirty="0"/>
              <a:t>Sonet – redukce </a:t>
            </a:r>
            <a:br>
              <a:rPr lang="cs-CZ" sz="3800" dirty="0"/>
            </a:br>
            <a:r>
              <a:rPr lang="cs-CZ" sz="3800" dirty="0"/>
              <a:t>(Ivan </a:t>
            </a:r>
            <a:r>
              <a:rPr lang="cs-CZ" sz="3800" dirty="0" err="1"/>
              <a:t>Wernisch</a:t>
            </a:r>
            <a:r>
              <a:rPr lang="cs-CZ" sz="3800" dirty="0"/>
              <a:t>)</a:t>
            </a:r>
          </a:p>
        </p:txBody>
      </p:sp>
      <p:pic>
        <p:nvPicPr>
          <p:cNvPr id="4" name="Obrázek 3"/>
          <p:cNvPicPr>
            <a:picLocks noChangeAspect="1"/>
          </p:cNvPicPr>
          <p:nvPr/>
        </p:nvPicPr>
        <p:blipFill>
          <a:blip r:embed="rId2"/>
          <a:stretch>
            <a:fillRect/>
          </a:stretch>
        </p:blipFill>
        <p:spPr>
          <a:xfrm>
            <a:off x="0" y="1184328"/>
            <a:ext cx="4161764" cy="5350583"/>
          </a:xfrm>
          <a:prstGeom prst="rect">
            <a:avLst/>
          </a:prstGeom>
        </p:spPr>
      </p:pic>
      <p:pic>
        <p:nvPicPr>
          <p:cNvPr id="5" name="Obrázek 4"/>
          <p:cNvPicPr>
            <a:picLocks noChangeAspect="1"/>
          </p:cNvPicPr>
          <p:nvPr/>
        </p:nvPicPr>
        <p:blipFill>
          <a:blip r:embed="rId3"/>
          <a:stretch>
            <a:fillRect/>
          </a:stretch>
        </p:blipFill>
        <p:spPr>
          <a:xfrm>
            <a:off x="3970331" y="1259025"/>
            <a:ext cx="2942533" cy="5201188"/>
          </a:xfrm>
          <a:prstGeom prst="rect">
            <a:avLst/>
          </a:prstGeom>
        </p:spPr>
      </p:pic>
      <p:pic>
        <p:nvPicPr>
          <p:cNvPr id="6" name="Obrázek 5"/>
          <p:cNvPicPr>
            <a:picLocks noChangeAspect="1"/>
          </p:cNvPicPr>
          <p:nvPr/>
        </p:nvPicPr>
        <p:blipFill>
          <a:blip r:embed="rId4"/>
          <a:stretch>
            <a:fillRect/>
          </a:stretch>
        </p:blipFill>
        <p:spPr>
          <a:xfrm>
            <a:off x="6912864" y="1259025"/>
            <a:ext cx="2767584" cy="5481471"/>
          </a:xfrm>
          <a:prstGeom prst="rect">
            <a:avLst/>
          </a:prstGeom>
        </p:spPr>
      </p:pic>
      <p:pic>
        <p:nvPicPr>
          <p:cNvPr id="7" name="Obrázek 6"/>
          <p:cNvPicPr>
            <a:picLocks noChangeAspect="1"/>
          </p:cNvPicPr>
          <p:nvPr/>
        </p:nvPicPr>
        <p:blipFill>
          <a:blip r:embed="rId5"/>
          <a:stretch>
            <a:fillRect/>
          </a:stretch>
        </p:blipFill>
        <p:spPr>
          <a:xfrm>
            <a:off x="9663964" y="1299839"/>
            <a:ext cx="2381022" cy="5235072"/>
          </a:xfrm>
          <a:prstGeom prst="rect">
            <a:avLst/>
          </a:prstGeom>
        </p:spPr>
      </p:pic>
    </p:spTree>
    <p:extLst>
      <p:ext uri="{BB962C8B-B14F-4D97-AF65-F5344CB8AC3E}">
        <p14:creationId xmlns:p14="http://schemas.microsoft.com/office/powerpoint/2010/main" val="7700300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02920"/>
            <a:ext cx="10515600" cy="923544"/>
          </a:xfrm>
        </p:spPr>
        <p:txBody>
          <a:bodyPr>
            <a:normAutofit fontScale="90000"/>
          </a:bodyPr>
          <a:lstStyle/>
          <a:p>
            <a:pPr algn="ctr"/>
            <a:r>
              <a:rPr lang="cs-CZ" dirty="0" smtClean="0"/>
              <a:t>Scénické poznámky</a:t>
            </a:r>
            <a:br>
              <a:rPr lang="cs-CZ" dirty="0" smtClean="0"/>
            </a:br>
            <a:r>
              <a:rPr lang="cs-CZ" i="1" dirty="0" smtClean="0"/>
              <a:t>Postavy</a:t>
            </a:r>
            <a:endParaRPr lang="cs-CZ" i="1" dirty="0"/>
          </a:p>
        </p:txBody>
      </p:sp>
      <p:sp>
        <p:nvSpPr>
          <p:cNvPr id="3" name="Zástupný symbol pro obsah 2"/>
          <p:cNvSpPr>
            <a:spLocks noGrp="1"/>
          </p:cNvSpPr>
          <p:nvPr>
            <p:ph idx="1"/>
          </p:nvPr>
        </p:nvSpPr>
        <p:spPr>
          <a:xfrm>
            <a:off x="1045464" y="1874393"/>
            <a:ext cx="10515600" cy="4351338"/>
          </a:xfrm>
        </p:spPr>
        <p:txBody>
          <a:bodyPr>
            <a:normAutofit fontScale="85000" lnSpcReduction="20000"/>
          </a:bodyPr>
          <a:lstStyle/>
          <a:p>
            <a:pPr marL="0" indent="0">
              <a:buNone/>
            </a:pPr>
            <a:r>
              <a:rPr lang="cs-CZ" sz="1800" dirty="0"/>
              <a:t>– „Děláte si nějaké plány?</a:t>
            </a:r>
          </a:p>
          <a:p>
            <a:pPr marL="0" indent="0">
              <a:buNone/>
            </a:pPr>
            <a:r>
              <a:rPr lang="cs-CZ" sz="1800" dirty="0" smtClean="0"/>
              <a:t>– </a:t>
            </a:r>
            <a:r>
              <a:rPr lang="cs-CZ" sz="1800" dirty="0"/>
              <a:t>Předávkovat se, podřezat si žíly a pak se oběsit</a:t>
            </a:r>
            <a:r>
              <a:rPr lang="cs-CZ" sz="1800" dirty="0" smtClean="0"/>
              <a:t>.</a:t>
            </a:r>
          </a:p>
          <a:p>
            <a:pPr marL="0" indent="0">
              <a:buNone/>
            </a:pPr>
            <a:r>
              <a:rPr lang="cs-CZ" sz="1800" dirty="0" smtClean="0"/>
              <a:t>– </a:t>
            </a:r>
            <a:r>
              <a:rPr lang="cs-CZ" sz="1800" dirty="0"/>
              <a:t>To všechno najednou?</a:t>
            </a:r>
          </a:p>
          <a:p>
            <a:pPr marL="0" indent="0">
              <a:buNone/>
            </a:pPr>
            <a:r>
              <a:rPr lang="cs-CZ" sz="1800" dirty="0" smtClean="0"/>
              <a:t>– </a:t>
            </a:r>
            <a:r>
              <a:rPr lang="cs-CZ" sz="1800" dirty="0"/>
              <a:t>To lze asi těžko mylně interpretovat jako volání o pomoc.</a:t>
            </a:r>
          </a:p>
          <a:p>
            <a:pPr marL="0" indent="0">
              <a:buNone/>
            </a:pPr>
            <a:r>
              <a:rPr lang="cs-CZ" sz="1800" dirty="0" smtClean="0"/>
              <a:t>(</a:t>
            </a:r>
            <a:r>
              <a:rPr lang="cs-CZ" sz="1800" dirty="0"/>
              <a:t>Ticho.)</a:t>
            </a:r>
          </a:p>
          <a:p>
            <a:pPr marL="0" indent="0">
              <a:buNone/>
            </a:pPr>
            <a:r>
              <a:rPr lang="cs-CZ" sz="1800" dirty="0" smtClean="0"/>
              <a:t>– </a:t>
            </a:r>
            <a:r>
              <a:rPr lang="cs-CZ" sz="1800" dirty="0"/>
              <a:t>To nebude fungovat.</a:t>
            </a:r>
          </a:p>
          <a:p>
            <a:pPr marL="0" indent="0">
              <a:buNone/>
            </a:pPr>
            <a:r>
              <a:rPr lang="cs-CZ" sz="1800" dirty="0" smtClean="0"/>
              <a:t>– </a:t>
            </a:r>
            <a:r>
              <a:rPr lang="cs-CZ" sz="1800" dirty="0"/>
              <a:t>Jistěže bude.</a:t>
            </a:r>
          </a:p>
          <a:p>
            <a:pPr marL="0" indent="0">
              <a:buNone/>
            </a:pPr>
            <a:r>
              <a:rPr lang="cs-CZ" sz="1800" dirty="0" smtClean="0"/>
              <a:t>– </a:t>
            </a:r>
            <a:r>
              <a:rPr lang="cs-CZ" sz="1800" dirty="0"/>
              <a:t>To nebude fungovat. Z předávkování budete ospalá a nebudete mít sílu podřezat si žíly.</a:t>
            </a:r>
          </a:p>
          <a:p>
            <a:pPr marL="0" indent="0">
              <a:buNone/>
            </a:pPr>
            <a:r>
              <a:rPr lang="cs-CZ" sz="1800" dirty="0" smtClean="0"/>
              <a:t>(</a:t>
            </a:r>
            <a:r>
              <a:rPr lang="cs-CZ" sz="1800" dirty="0"/>
              <a:t>Ticho.)</a:t>
            </a:r>
          </a:p>
          <a:p>
            <a:pPr marL="0" indent="0">
              <a:buNone/>
            </a:pPr>
            <a:r>
              <a:rPr lang="cs-CZ" sz="1800" dirty="0" smtClean="0"/>
              <a:t>– </a:t>
            </a:r>
            <a:r>
              <a:rPr lang="cs-CZ" sz="1800" dirty="0"/>
              <a:t>Budu stát na židli se smyčkou kolem krku.</a:t>
            </a:r>
          </a:p>
          <a:p>
            <a:pPr marL="0" indent="0">
              <a:buNone/>
            </a:pPr>
            <a:r>
              <a:rPr lang="cs-CZ" sz="1800" dirty="0" smtClean="0"/>
              <a:t>(</a:t>
            </a:r>
            <a:r>
              <a:rPr lang="cs-CZ" sz="1800" dirty="0"/>
              <a:t>Ticho.)</a:t>
            </a:r>
          </a:p>
          <a:p>
            <a:pPr marL="0" indent="0">
              <a:buNone/>
            </a:pPr>
            <a:r>
              <a:rPr lang="cs-CZ" sz="1800" dirty="0" smtClean="0"/>
              <a:t>– </a:t>
            </a:r>
            <a:r>
              <a:rPr lang="cs-CZ" sz="1800" dirty="0"/>
              <a:t>Kdybyste zůstala o samotě, myslíte, že byste si ublížila?</a:t>
            </a:r>
          </a:p>
          <a:p>
            <a:pPr marL="0" indent="0">
              <a:buNone/>
            </a:pPr>
            <a:r>
              <a:rPr lang="cs-CZ" sz="1800" dirty="0" smtClean="0"/>
              <a:t>– </a:t>
            </a:r>
            <a:r>
              <a:rPr lang="cs-CZ" sz="1800" dirty="0"/>
              <a:t>Mám strach, že ano“ </a:t>
            </a:r>
          </a:p>
          <a:p>
            <a:pPr marL="0" indent="0" algn="r">
              <a:buNone/>
            </a:pPr>
            <a:r>
              <a:rPr lang="cs-CZ" i="1" dirty="0" smtClean="0"/>
              <a:t>Sarah Kane – 4.48 Psychóza</a:t>
            </a:r>
            <a:endParaRPr lang="cs-CZ" i="1" dirty="0"/>
          </a:p>
        </p:txBody>
      </p:sp>
    </p:spTree>
    <p:extLst>
      <p:ext uri="{BB962C8B-B14F-4D97-AF65-F5344CB8AC3E}">
        <p14:creationId xmlns:p14="http://schemas.microsoft.com/office/powerpoint/2010/main" val="3078751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fontScale="90000"/>
          </a:bodyPr>
          <a:lstStyle/>
          <a:p>
            <a:pPr algn="ctr"/>
            <a:r>
              <a:rPr lang="cs-CZ" dirty="0" smtClean="0"/>
              <a:t>Následovníci</a:t>
            </a:r>
            <a:br>
              <a:rPr lang="cs-CZ" dirty="0" smtClean="0"/>
            </a:br>
            <a:endParaRPr lang="cs-CZ" dirty="0"/>
          </a:p>
        </p:txBody>
      </p:sp>
      <p:sp>
        <p:nvSpPr>
          <p:cNvPr id="3" name="Zástupný symbol pro obsah 2"/>
          <p:cNvSpPr>
            <a:spLocks noGrp="1"/>
          </p:cNvSpPr>
          <p:nvPr>
            <p:ph idx="1"/>
          </p:nvPr>
        </p:nvSpPr>
        <p:spPr>
          <a:xfrm>
            <a:off x="173735" y="2224585"/>
            <a:ext cx="6854861" cy="3848670"/>
          </a:xfrm>
        </p:spPr>
        <p:txBody>
          <a:bodyPr>
            <a:normAutofit/>
          </a:bodyPr>
          <a:lstStyle/>
          <a:p>
            <a:r>
              <a:rPr lang="cs-CZ" dirty="0" smtClean="0"/>
              <a:t>Harold </a:t>
            </a:r>
            <a:r>
              <a:rPr lang="cs-CZ" dirty="0" err="1" smtClean="0"/>
              <a:t>Pinter</a:t>
            </a:r>
            <a:endParaRPr lang="cs-CZ" dirty="0" smtClean="0"/>
          </a:p>
          <a:p>
            <a:r>
              <a:rPr lang="cs-CZ" dirty="0" err="1" smtClean="0"/>
              <a:t>Coolnes</a:t>
            </a:r>
            <a:r>
              <a:rPr lang="cs-CZ" dirty="0" smtClean="0"/>
              <a:t> </a:t>
            </a:r>
            <a:r>
              <a:rPr lang="cs-CZ" dirty="0" smtClean="0"/>
              <a:t>drama (In-</a:t>
            </a:r>
            <a:r>
              <a:rPr lang="cs-CZ" dirty="0" err="1" smtClean="0"/>
              <a:t>Yer</a:t>
            </a:r>
            <a:r>
              <a:rPr lang="cs-CZ" dirty="0" smtClean="0"/>
              <a:t>-Face </a:t>
            </a:r>
            <a:r>
              <a:rPr lang="cs-CZ" dirty="0" err="1" smtClean="0"/>
              <a:t>Theatre</a:t>
            </a:r>
            <a:r>
              <a:rPr lang="cs-CZ" dirty="0" smtClean="0"/>
              <a:t>)</a:t>
            </a:r>
          </a:p>
          <a:p>
            <a:pPr lvl="1"/>
            <a:r>
              <a:rPr lang="cs-CZ" dirty="0"/>
              <a:t>Mark </a:t>
            </a:r>
            <a:r>
              <a:rPr lang="cs-CZ" dirty="0" err="1" smtClean="0"/>
              <a:t>Ravenhill</a:t>
            </a:r>
            <a:r>
              <a:rPr lang="cs-CZ" dirty="0" smtClean="0"/>
              <a:t>, Sarah Kane, </a:t>
            </a:r>
            <a:r>
              <a:rPr lang="cs-CZ" dirty="0" smtClean="0"/>
              <a:t>Patrick </a:t>
            </a:r>
            <a:r>
              <a:rPr lang="cs-CZ" dirty="0" err="1" smtClean="0"/>
              <a:t>Marber</a:t>
            </a:r>
            <a:endParaRPr lang="cs-CZ" dirty="0" smtClean="0"/>
          </a:p>
          <a:p>
            <a:r>
              <a:rPr lang="cs-CZ" dirty="0" smtClean="0"/>
              <a:t>Panické </a:t>
            </a:r>
            <a:r>
              <a:rPr lang="cs-CZ" dirty="0" smtClean="0"/>
              <a:t>divadlo</a:t>
            </a:r>
          </a:p>
          <a:p>
            <a:pPr lvl="1"/>
            <a:r>
              <a:rPr lang="cs-CZ" dirty="0" err="1" smtClean="0"/>
              <a:t>Alejandro</a:t>
            </a:r>
            <a:r>
              <a:rPr lang="cs-CZ" dirty="0" smtClean="0"/>
              <a:t> </a:t>
            </a:r>
            <a:r>
              <a:rPr lang="cs-CZ" dirty="0" err="1" smtClean="0"/>
              <a:t>Jodorowsky</a:t>
            </a:r>
            <a:endParaRPr lang="cs-CZ" dirty="0"/>
          </a:p>
          <a:p>
            <a:r>
              <a:rPr lang="cs-CZ" dirty="0" smtClean="0"/>
              <a:t>Rakouské </a:t>
            </a:r>
            <a:r>
              <a:rPr lang="cs-CZ" dirty="0" smtClean="0"/>
              <a:t>drama</a:t>
            </a:r>
          </a:p>
          <a:p>
            <a:pPr lvl="1"/>
            <a:r>
              <a:rPr lang="cs-CZ" dirty="0" err="1" smtClean="0"/>
              <a:t>Elfride</a:t>
            </a:r>
            <a:r>
              <a:rPr lang="cs-CZ" dirty="0" smtClean="0"/>
              <a:t> </a:t>
            </a:r>
            <a:r>
              <a:rPr lang="cs-CZ" dirty="0" err="1" smtClean="0"/>
              <a:t>Jelinek</a:t>
            </a:r>
            <a:r>
              <a:rPr lang="cs-CZ" dirty="0" smtClean="0"/>
              <a:t>, Ernst Jandl, Thomas Bernhard, Peter </a:t>
            </a:r>
            <a:r>
              <a:rPr lang="cs-CZ" dirty="0" err="1" smtClean="0"/>
              <a:t>Handke</a:t>
            </a:r>
            <a:endParaRPr lang="cs-CZ" dirty="0" smtClean="0"/>
          </a:p>
          <a:p>
            <a:endParaRPr lang="cs-CZ" dirty="0"/>
          </a:p>
        </p:txBody>
      </p:sp>
      <p:pic>
        <p:nvPicPr>
          <p:cNvPr id="205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804" y="202711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741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451739"/>
          </a:xfrm>
        </p:spPr>
        <p:txBody>
          <a:bodyPr>
            <a:noAutofit/>
          </a:bodyPr>
          <a:lstStyle/>
          <a:p>
            <a:pPr algn="ctr"/>
            <a:r>
              <a:rPr lang="cs-CZ" sz="3800" dirty="0"/>
              <a:t>Sonet – redukce </a:t>
            </a:r>
            <a:br>
              <a:rPr lang="cs-CZ" sz="3800" dirty="0"/>
            </a:br>
            <a:r>
              <a:rPr lang="cs-CZ" sz="3800" dirty="0"/>
              <a:t>(Ivan </a:t>
            </a:r>
            <a:r>
              <a:rPr lang="cs-CZ" sz="3800" dirty="0" err="1"/>
              <a:t>Wernisch</a:t>
            </a:r>
            <a:r>
              <a:rPr lang="cs-CZ" sz="3800" dirty="0"/>
              <a:t>)</a:t>
            </a:r>
          </a:p>
        </p:txBody>
      </p:sp>
      <p:pic>
        <p:nvPicPr>
          <p:cNvPr id="3" name="Obrázek 2"/>
          <p:cNvPicPr>
            <a:picLocks noChangeAspect="1"/>
          </p:cNvPicPr>
          <p:nvPr/>
        </p:nvPicPr>
        <p:blipFill>
          <a:blip r:embed="rId2"/>
          <a:stretch>
            <a:fillRect/>
          </a:stretch>
        </p:blipFill>
        <p:spPr>
          <a:xfrm>
            <a:off x="790157" y="1401796"/>
            <a:ext cx="2551176" cy="5661737"/>
          </a:xfrm>
          <a:prstGeom prst="rect">
            <a:avLst/>
          </a:prstGeom>
        </p:spPr>
      </p:pic>
      <p:pic>
        <p:nvPicPr>
          <p:cNvPr id="8" name="Obrázek 7"/>
          <p:cNvPicPr>
            <a:picLocks noChangeAspect="1"/>
          </p:cNvPicPr>
          <p:nvPr/>
        </p:nvPicPr>
        <p:blipFill>
          <a:blip r:embed="rId3"/>
          <a:stretch>
            <a:fillRect/>
          </a:stretch>
        </p:blipFill>
        <p:spPr>
          <a:xfrm>
            <a:off x="3530797" y="1303721"/>
            <a:ext cx="2799042" cy="5857889"/>
          </a:xfrm>
          <a:prstGeom prst="rect">
            <a:avLst/>
          </a:prstGeom>
        </p:spPr>
      </p:pic>
      <p:pic>
        <p:nvPicPr>
          <p:cNvPr id="9" name="Obrázek 8"/>
          <p:cNvPicPr>
            <a:picLocks noChangeAspect="1"/>
          </p:cNvPicPr>
          <p:nvPr/>
        </p:nvPicPr>
        <p:blipFill>
          <a:blip r:embed="rId4"/>
          <a:stretch>
            <a:fillRect/>
          </a:stretch>
        </p:blipFill>
        <p:spPr>
          <a:xfrm>
            <a:off x="6519303" y="1303721"/>
            <a:ext cx="2922937" cy="5427765"/>
          </a:xfrm>
          <a:prstGeom prst="rect">
            <a:avLst/>
          </a:prstGeom>
        </p:spPr>
      </p:pic>
      <p:pic>
        <p:nvPicPr>
          <p:cNvPr id="10" name="Obrázek 9"/>
          <p:cNvPicPr>
            <a:picLocks noChangeAspect="1"/>
          </p:cNvPicPr>
          <p:nvPr/>
        </p:nvPicPr>
        <p:blipFill>
          <a:blip r:embed="rId5"/>
          <a:stretch>
            <a:fillRect/>
          </a:stretch>
        </p:blipFill>
        <p:spPr>
          <a:xfrm>
            <a:off x="9202752" y="1369673"/>
            <a:ext cx="2622628" cy="5488327"/>
          </a:xfrm>
          <a:prstGeom prst="rect">
            <a:avLst/>
          </a:prstGeom>
        </p:spPr>
      </p:pic>
    </p:spTree>
    <p:extLst>
      <p:ext uri="{BB962C8B-B14F-4D97-AF65-F5344CB8AC3E}">
        <p14:creationId xmlns:p14="http://schemas.microsoft.com/office/powerpoint/2010/main" val="2448974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69315"/>
          </a:xfrm>
        </p:spPr>
        <p:txBody>
          <a:bodyPr>
            <a:normAutofit fontScale="90000"/>
          </a:bodyPr>
          <a:lstStyle/>
          <a:p>
            <a:pPr algn="ctr"/>
            <a:r>
              <a:rPr lang="cs-CZ" dirty="0"/>
              <a:t>Poezie a hudba</a:t>
            </a:r>
            <a:br>
              <a:rPr lang="cs-CZ" dirty="0"/>
            </a:br>
            <a:r>
              <a:rPr lang="cs-CZ" i="1" dirty="0" err="1"/>
              <a:t>Hudba</a:t>
            </a:r>
            <a:r>
              <a:rPr lang="cs-CZ" i="1" dirty="0"/>
              <a:t> slov</a:t>
            </a:r>
            <a:endParaRPr lang="cs-CZ" dirty="0"/>
          </a:p>
        </p:txBody>
      </p:sp>
      <p:sp>
        <p:nvSpPr>
          <p:cNvPr id="3" name="Zástupný symbol pro obsah 2"/>
          <p:cNvSpPr>
            <a:spLocks noGrp="1"/>
          </p:cNvSpPr>
          <p:nvPr>
            <p:ph idx="1"/>
          </p:nvPr>
        </p:nvSpPr>
        <p:spPr>
          <a:xfrm>
            <a:off x="1496568" y="1880489"/>
            <a:ext cx="9198864" cy="4351338"/>
          </a:xfrm>
        </p:spPr>
        <p:txBody>
          <a:bodyPr/>
          <a:lstStyle/>
          <a:p>
            <a:pPr marL="0" indent="0" algn="ctr">
              <a:buNone/>
            </a:pPr>
            <a:r>
              <a:rPr lang="cs-CZ" i="1" dirty="0"/>
              <a:t>„Ve </a:t>
            </a:r>
            <a:r>
              <a:rPr lang="cs-CZ" i="1" dirty="0" err="1"/>
              <a:t>Fasanenstrasse</a:t>
            </a:r>
            <a:r>
              <a:rPr lang="cs-CZ" i="1" dirty="0"/>
              <a:t> předčítá Peter Urban mé veselé historky ze života velikánů. Ředitel literárního domu si najednou všimne, že ve dveřích stojí a do sálu nakukuje Gelu </a:t>
            </a:r>
            <a:r>
              <a:rPr lang="cs-CZ" i="1" dirty="0" err="1"/>
              <a:t>Naum</a:t>
            </a:r>
            <a:r>
              <a:rPr lang="cs-CZ" i="1" dirty="0"/>
              <a:t>. Jelikož se o tomto velkém rumunském surrealistovi ví, že neumí ani trochu německy, ředitel vyskočí ze židle a nabídne se, že by tlumočil do francouzštiny. Ne, to ne, raději ne, odpovídá Gelu </a:t>
            </a:r>
            <a:r>
              <a:rPr lang="cs-CZ" i="1" dirty="0" err="1"/>
              <a:t>Naum</a:t>
            </a:r>
            <a:r>
              <a:rPr lang="cs-CZ" i="1" dirty="0"/>
              <a:t>, děkuji, já nepotřebuji rozumět slovům, přišel jsem si poslechnout poezii.“ </a:t>
            </a:r>
          </a:p>
          <a:p>
            <a:pPr algn="ctr"/>
            <a:endParaRPr lang="cs-CZ" i="1" dirty="0"/>
          </a:p>
          <a:p>
            <a:pPr algn="ctr"/>
            <a:r>
              <a:rPr lang="cs-CZ" i="1" dirty="0"/>
              <a:t>Ivan </a:t>
            </a:r>
            <a:r>
              <a:rPr lang="cs-CZ" i="1" dirty="0" err="1"/>
              <a:t>Wernisch</a:t>
            </a:r>
            <a:r>
              <a:rPr lang="cs-CZ" i="1" dirty="0"/>
              <a:t> – </a:t>
            </a:r>
            <a:r>
              <a:rPr lang="cs-CZ" i="1" dirty="0" err="1"/>
              <a:t>Růžovejch</a:t>
            </a:r>
            <a:r>
              <a:rPr lang="cs-CZ" i="1" dirty="0"/>
              <a:t> květů sladká vůně (s. 73)</a:t>
            </a:r>
          </a:p>
        </p:txBody>
      </p:sp>
    </p:spTree>
    <p:extLst>
      <p:ext uri="{BB962C8B-B14F-4D97-AF65-F5344CB8AC3E}">
        <p14:creationId xmlns:p14="http://schemas.microsoft.com/office/powerpoint/2010/main" val="2737061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13867"/>
          </a:xfrm>
        </p:spPr>
        <p:txBody>
          <a:bodyPr>
            <a:normAutofit fontScale="90000"/>
          </a:bodyPr>
          <a:lstStyle/>
          <a:p>
            <a:pPr algn="ctr"/>
            <a:r>
              <a:rPr lang="cs-CZ" dirty="0"/>
              <a:t>Poezie a hudba</a:t>
            </a:r>
            <a:br>
              <a:rPr lang="cs-CZ" dirty="0"/>
            </a:br>
            <a:r>
              <a:rPr lang="cs-CZ" i="1" dirty="0"/>
              <a:t>Písničkáři</a:t>
            </a:r>
          </a:p>
        </p:txBody>
      </p:sp>
      <p:sp>
        <p:nvSpPr>
          <p:cNvPr id="3" name="Zástupný symbol pro obsah 2"/>
          <p:cNvSpPr>
            <a:spLocks noGrp="1"/>
          </p:cNvSpPr>
          <p:nvPr>
            <p:ph idx="1"/>
          </p:nvPr>
        </p:nvSpPr>
        <p:spPr>
          <a:xfrm>
            <a:off x="499872" y="5686044"/>
            <a:ext cx="10515600" cy="850392"/>
          </a:xfrm>
        </p:spPr>
        <p:txBody>
          <a:bodyPr>
            <a:normAutofit fontScale="92500" lnSpcReduction="20000"/>
          </a:bodyPr>
          <a:lstStyle/>
          <a:p>
            <a:r>
              <a:rPr lang="cs-CZ" dirty="0"/>
              <a:t>Bob </a:t>
            </a:r>
            <a:r>
              <a:rPr lang="cs-CZ" dirty="0" err="1"/>
              <a:t>Dylan</a:t>
            </a:r>
            <a:r>
              <a:rPr lang="cs-CZ" dirty="0"/>
              <a:t>, Leonard </a:t>
            </a:r>
            <a:r>
              <a:rPr lang="cs-CZ" dirty="0" err="1"/>
              <a:t>Cohen</a:t>
            </a:r>
            <a:r>
              <a:rPr lang="cs-CZ" dirty="0"/>
              <a:t>, Tom </a:t>
            </a:r>
            <a:r>
              <a:rPr lang="cs-CZ" dirty="0" err="1"/>
              <a:t>Waits</a:t>
            </a:r>
            <a:endParaRPr lang="cs-CZ" dirty="0"/>
          </a:p>
          <a:p>
            <a:r>
              <a:rPr lang="cs-CZ" dirty="0"/>
              <a:t>Jaroslav </a:t>
            </a:r>
            <a:r>
              <a:rPr lang="cs-CZ" dirty="0" err="1"/>
              <a:t>Hutka</a:t>
            </a:r>
            <a:r>
              <a:rPr lang="cs-CZ" dirty="0"/>
              <a:t>, Karel Kryl</a:t>
            </a:r>
          </a:p>
        </p:txBody>
      </p:sp>
      <p:sp>
        <p:nvSpPr>
          <p:cNvPr id="4" name="Zástupný symbol pro obsah 2"/>
          <p:cNvSpPr txBox="1">
            <a:spLocks/>
          </p:cNvSpPr>
          <p:nvPr/>
        </p:nvSpPr>
        <p:spPr>
          <a:xfrm>
            <a:off x="7315200" y="1606296"/>
            <a:ext cx="4315222" cy="48585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"Masters Of War"</a:t>
            </a:r>
            <a:r>
              <a:rPr lang="en-US" dirty="0"/>
              <a:t/>
            </a:r>
            <a:br>
              <a:rPr lang="en-US" dirty="0"/>
            </a:br>
            <a:r>
              <a:rPr lang="en-US" dirty="0"/>
              <a:t/>
            </a:r>
            <a:br>
              <a:rPr lang="en-US" dirty="0"/>
            </a:br>
            <a:r>
              <a:rPr lang="en-US" dirty="0"/>
              <a:t>Come you masters of war</a:t>
            </a:r>
            <a:br>
              <a:rPr lang="en-US" dirty="0"/>
            </a:br>
            <a:r>
              <a:rPr lang="en-US" dirty="0"/>
              <a:t>You that build all the guns</a:t>
            </a:r>
            <a:br>
              <a:rPr lang="en-US" dirty="0"/>
            </a:br>
            <a:r>
              <a:rPr lang="en-US" dirty="0"/>
              <a:t>You that build the death planes</a:t>
            </a:r>
            <a:br>
              <a:rPr lang="en-US" dirty="0"/>
            </a:br>
            <a:r>
              <a:rPr lang="en-US" dirty="0"/>
              <a:t>You that build all the bombs</a:t>
            </a:r>
            <a:br>
              <a:rPr lang="en-US" dirty="0"/>
            </a:br>
            <a:r>
              <a:rPr lang="en-US" dirty="0"/>
              <a:t>You that hide behind walls</a:t>
            </a:r>
            <a:br>
              <a:rPr lang="en-US" dirty="0"/>
            </a:br>
            <a:r>
              <a:rPr lang="en-US" dirty="0"/>
              <a:t>You that hide behind desks</a:t>
            </a:r>
            <a:br>
              <a:rPr lang="en-US" dirty="0"/>
            </a:br>
            <a:r>
              <a:rPr lang="en-US" dirty="0"/>
              <a:t>I just want you to know</a:t>
            </a:r>
            <a:br>
              <a:rPr lang="en-US" dirty="0"/>
            </a:br>
            <a:r>
              <a:rPr lang="en-US" dirty="0"/>
              <a:t>I can see through your masks.</a:t>
            </a:r>
            <a:br>
              <a:rPr lang="en-US" dirty="0"/>
            </a:br>
            <a:r>
              <a:rPr lang="en-US" dirty="0"/>
              <a:t/>
            </a:r>
            <a:br>
              <a:rPr lang="en-US" dirty="0"/>
            </a:br>
            <a:r>
              <a:rPr lang="en-US" dirty="0"/>
              <a:t>You that never done </a:t>
            </a:r>
            <a:r>
              <a:rPr lang="en-US" dirty="0" err="1"/>
              <a:t>nothin</a:t>
            </a:r>
            <a:r>
              <a:rPr lang="en-US" dirty="0"/>
              <a:t>'</a:t>
            </a:r>
            <a:br>
              <a:rPr lang="en-US" dirty="0"/>
            </a:br>
            <a:r>
              <a:rPr lang="en-US" dirty="0"/>
              <a:t>But build to destroy</a:t>
            </a:r>
            <a:br>
              <a:rPr lang="en-US" dirty="0"/>
            </a:br>
            <a:r>
              <a:rPr lang="en-US" dirty="0"/>
              <a:t>You play with my world</a:t>
            </a:r>
            <a:br>
              <a:rPr lang="en-US" dirty="0"/>
            </a:br>
            <a:r>
              <a:rPr lang="en-US" dirty="0"/>
              <a:t>Like it's your little toy</a:t>
            </a:r>
            <a:br>
              <a:rPr lang="en-US" dirty="0"/>
            </a:br>
            <a:r>
              <a:rPr lang="en-US" dirty="0"/>
              <a:t>You put a gun in my hand</a:t>
            </a:r>
            <a:br>
              <a:rPr lang="en-US" dirty="0"/>
            </a:br>
            <a:r>
              <a:rPr lang="en-US" dirty="0"/>
              <a:t>And you hide from my eyes</a:t>
            </a:r>
            <a:br>
              <a:rPr lang="en-US" dirty="0"/>
            </a:br>
            <a:r>
              <a:rPr lang="en-US" dirty="0"/>
              <a:t>And you turn and run farther</a:t>
            </a:r>
            <a:br>
              <a:rPr lang="en-US" dirty="0"/>
            </a:br>
            <a:r>
              <a:rPr lang="en-US" dirty="0"/>
              <a:t>When the fast bullets fly.</a:t>
            </a:r>
            <a:endParaRPr lang="cs-CZ" dirty="0"/>
          </a:p>
          <a:p>
            <a:pPr marL="0" indent="0">
              <a:buNone/>
            </a:pPr>
            <a:endParaRPr lang="cs-CZ" dirty="0"/>
          </a:p>
          <a:p>
            <a:pPr marL="0" indent="0">
              <a:buNone/>
            </a:pPr>
            <a:r>
              <a:rPr lang="cs-CZ" dirty="0"/>
              <a:t>(</a:t>
            </a:r>
            <a:r>
              <a:rPr lang="cs-CZ" i="1" dirty="0" err="1"/>
              <a:t>The</a:t>
            </a:r>
            <a:r>
              <a:rPr lang="cs-CZ" i="1" dirty="0"/>
              <a:t> </a:t>
            </a:r>
            <a:r>
              <a:rPr lang="cs-CZ" i="1" dirty="0" err="1"/>
              <a:t>Freewheelin</a:t>
            </a:r>
            <a:r>
              <a:rPr lang="cs-CZ" i="1" dirty="0"/>
              <a:t>‘ Bob </a:t>
            </a:r>
            <a:r>
              <a:rPr lang="cs-CZ" i="1" dirty="0" err="1"/>
              <a:t>Dylan</a:t>
            </a:r>
            <a:r>
              <a:rPr lang="cs-CZ" dirty="0"/>
              <a:t>, 1963)</a:t>
            </a:r>
            <a:endParaRPr lang="en-US"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76" y="1606296"/>
            <a:ext cx="5920740" cy="3552444"/>
          </a:xfrm>
          <a:prstGeom prst="rect">
            <a:avLst/>
          </a:prstGeom>
        </p:spPr>
      </p:pic>
    </p:spTree>
    <p:extLst>
      <p:ext uri="{BB962C8B-B14F-4D97-AF65-F5344CB8AC3E}">
        <p14:creationId xmlns:p14="http://schemas.microsoft.com/office/powerpoint/2010/main" val="1808467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74853"/>
            <a:ext cx="10515600" cy="713867"/>
          </a:xfrm>
        </p:spPr>
        <p:txBody>
          <a:bodyPr>
            <a:normAutofit fontScale="90000"/>
          </a:bodyPr>
          <a:lstStyle/>
          <a:p>
            <a:pPr algn="ctr"/>
            <a:r>
              <a:rPr lang="cs-CZ" dirty="0"/>
              <a:t>Báseň v próze</a:t>
            </a:r>
            <a:br>
              <a:rPr lang="cs-CZ" dirty="0"/>
            </a:br>
            <a:r>
              <a:rPr lang="cs-CZ" i="1" dirty="0"/>
              <a:t>Ivan </a:t>
            </a:r>
            <a:r>
              <a:rPr lang="cs-CZ" i="1" dirty="0" err="1"/>
              <a:t>Wernisch</a:t>
            </a:r>
            <a:endParaRPr lang="cs-CZ" i="1" dirty="0"/>
          </a:p>
        </p:txBody>
      </p:sp>
      <p:sp>
        <p:nvSpPr>
          <p:cNvPr id="6" name="Zástupný symbol pro obsah 5"/>
          <p:cNvSpPr>
            <a:spLocks noGrp="1"/>
          </p:cNvSpPr>
          <p:nvPr>
            <p:ph idx="1"/>
          </p:nvPr>
        </p:nvSpPr>
        <p:spPr>
          <a:xfrm>
            <a:off x="5964936" y="1536064"/>
            <a:ext cx="5657088" cy="5078096"/>
          </a:xfrm>
        </p:spPr>
        <p:txBody>
          <a:bodyPr>
            <a:normAutofit fontScale="47500" lnSpcReduction="20000"/>
          </a:bodyPr>
          <a:lstStyle/>
          <a:p>
            <a:pPr marL="0" indent="0">
              <a:buNone/>
            </a:pPr>
            <a:r>
              <a:rPr lang="cs-CZ" sz="3600" dirty="0">
                <a:latin typeface="Cambria" panose="02040503050406030204" pitchFamily="18" charset="0"/>
              </a:rPr>
              <a:t>Představ si</a:t>
            </a:r>
          </a:p>
          <a:p>
            <a:pPr marL="0" indent="0">
              <a:buNone/>
            </a:pPr>
            <a:endParaRPr lang="cs-CZ" sz="3300" dirty="0">
              <a:latin typeface="Cambria" panose="02040503050406030204" pitchFamily="18" charset="0"/>
            </a:endParaRPr>
          </a:p>
          <a:p>
            <a:pPr marL="0" indent="0">
              <a:buNone/>
            </a:pPr>
            <a:r>
              <a:rPr lang="cs-CZ" sz="3300" dirty="0">
                <a:latin typeface="Cambria" panose="02040503050406030204" pitchFamily="18" charset="0"/>
              </a:rPr>
              <a:t>Představ si jemný, hustý déšť. Představ si, že se blížíš </a:t>
            </a:r>
          </a:p>
          <a:p>
            <a:pPr marL="0" indent="0">
              <a:buNone/>
            </a:pPr>
            <a:r>
              <a:rPr lang="cs-CZ" sz="3300" dirty="0">
                <a:latin typeface="Cambria" panose="02040503050406030204" pitchFamily="18" charset="0"/>
              </a:rPr>
              <a:t>k domu.</a:t>
            </a:r>
          </a:p>
          <a:p>
            <a:pPr marL="0" indent="0">
              <a:buNone/>
            </a:pPr>
            <a:r>
              <a:rPr lang="cs-CZ" sz="3300" dirty="0">
                <a:latin typeface="Cambria" panose="02040503050406030204" pitchFamily="18" charset="0"/>
              </a:rPr>
              <a:t>Ten dům se ti líbí. Představ si dům, jaký by se ti líbil.</a:t>
            </a:r>
          </a:p>
          <a:p>
            <a:pPr marL="0" indent="0">
              <a:buNone/>
            </a:pPr>
            <a:r>
              <a:rPr lang="cs-CZ" sz="3300" dirty="0">
                <a:latin typeface="Cambria" panose="02040503050406030204" pitchFamily="18" charset="0"/>
              </a:rPr>
              <a:t>Nyní budu ukazovat, co bych si ještě přál mít v básni: </a:t>
            </a:r>
          </a:p>
          <a:p>
            <a:pPr marL="0" indent="0">
              <a:buNone/>
            </a:pPr>
            <a:r>
              <a:rPr lang="cs-CZ" sz="3300" dirty="0">
                <a:latin typeface="Cambria" panose="02040503050406030204" pitchFamily="18" charset="0"/>
              </a:rPr>
              <a:t>trávník, pěšinu, kočku ve dveřích kůlny, stůl na ve-</a:t>
            </a:r>
          </a:p>
          <a:p>
            <a:pPr marL="0" indent="0">
              <a:buNone/>
            </a:pPr>
            <a:r>
              <a:rPr lang="cs-CZ" sz="3300" dirty="0">
                <a:latin typeface="Cambria" panose="02040503050406030204" pitchFamily="18" charset="0"/>
              </a:rPr>
              <a:t>randě. Vidíš?</a:t>
            </a:r>
          </a:p>
          <a:p>
            <a:pPr marL="0" indent="0">
              <a:buNone/>
            </a:pPr>
            <a:r>
              <a:rPr lang="cs-CZ" sz="3300" dirty="0">
                <a:latin typeface="Cambria" panose="02040503050406030204" pitchFamily="18" charset="0"/>
              </a:rPr>
              <a:t>Netrvám na ničem. Chceš, aby už byl večer? Dobrá, je </a:t>
            </a:r>
          </a:p>
          <a:p>
            <a:pPr marL="0" indent="0">
              <a:buNone/>
            </a:pPr>
            <a:r>
              <a:rPr lang="cs-CZ" sz="3300" dirty="0">
                <a:latin typeface="Cambria" panose="02040503050406030204" pitchFamily="18" charset="0"/>
              </a:rPr>
              <a:t>tedy večer, v lampě na verandě hoří knot. U lampy ně-</a:t>
            </a:r>
          </a:p>
          <a:p>
            <a:pPr marL="0" indent="0">
              <a:buNone/>
            </a:pPr>
            <a:r>
              <a:rPr lang="cs-CZ" sz="3300" dirty="0">
                <a:latin typeface="Cambria" panose="02040503050406030204" pitchFamily="18" charset="0"/>
              </a:rPr>
              <a:t>kdo sedí a dívá se k tobě.</a:t>
            </a:r>
          </a:p>
          <a:p>
            <a:pPr marL="0" indent="0">
              <a:buNone/>
            </a:pPr>
            <a:r>
              <a:rPr lang="cs-CZ" sz="3300" dirty="0">
                <a:latin typeface="Cambria" panose="02040503050406030204" pitchFamily="18" charset="0"/>
              </a:rPr>
              <a:t>Vidíš ozářený obličej: je to žena, je to muž?</a:t>
            </a:r>
          </a:p>
          <a:p>
            <a:pPr marL="0" indent="0">
              <a:buNone/>
            </a:pPr>
            <a:r>
              <a:rPr lang="cs-CZ" sz="3300" dirty="0">
                <a:latin typeface="Cambria" panose="02040503050406030204" pitchFamily="18" charset="0"/>
              </a:rPr>
              <a:t>Je to smutné? Není? To nechám na tobě. Teď </a:t>
            </a:r>
            <a:r>
              <a:rPr lang="cs-CZ" sz="3300" dirty="0" err="1">
                <a:latin typeface="Cambria" panose="02040503050406030204" pitchFamily="18" charset="0"/>
              </a:rPr>
              <a:t>poklá</a:t>
            </a:r>
            <a:r>
              <a:rPr lang="cs-CZ" sz="3300" dirty="0">
                <a:latin typeface="Cambria" panose="02040503050406030204" pitchFamily="18" charset="0"/>
              </a:rPr>
              <a:t>-</a:t>
            </a:r>
          </a:p>
          <a:p>
            <a:pPr marL="0" indent="0">
              <a:buNone/>
            </a:pPr>
            <a:r>
              <a:rPr lang="cs-CZ" sz="3300" dirty="0">
                <a:latin typeface="Cambria" panose="02040503050406030204" pitchFamily="18" charset="0"/>
              </a:rPr>
              <a:t>dám nohu na kamenný schod, z něhož déšť splachuje </a:t>
            </a:r>
          </a:p>
          <a:p>
            <a:pPr marL="0" indent="0">
              <a:buNone/>
            </a:pPr>
            <a:r>
              <a:rPr lang="cs-CZ" sz="3300" dirty="0">
                <a:latin typeface="Cambria" panose="02040503050406030204" pitchFamily="18" charset="0"/>
              </a:rPr>
              <a:t>bělavé okvětní lístky.</a:t>
            </a:r>
          </a:p>
          <a:p>
            <a:pPr marL="0" indent="0">
              <a:buNone/>
            </a:pPr>
            <a:endParaRPr lang="cs-CZ" dirty="0">
              <a:latin typeface="Cambria" panose="02040503050406030204" pitchFamily="18" charset="0"/>
            </a:endParaRPr>
          </a:p>
          <a:p>
            <a:pPr marL="0" indent="0">
              <a:buNone/>
            </a:pPr>
            <a:r>
              <a:rPr lang="cs-CZ" dirty="0">
                <a:latin typeface="Cambria" panose="02040503050406030204" pitchFamily="18" charset="0"/>
              </a:rPr>
              <a:t>(in </a:t>
            </a:r>
            <a:r>
              <a:rPr lang="cs-CZ" i="1" dirty="0">
                <a:latin typeface="Cambria" panose="02040503050406030204" pitchFamily="18" charset="0"/>
              </a:rPr>
              <a:t>Brokovnice pod kabátem</a:t>
            </a:r>
            <a:r>
              <a:rPr lang="cs-CZ" dirty="0">
                <a:latin typeface="Cambria" panose="02040503050406030204" pitchFamily="18" charset="0"/>
              </a:rPr>
              <a:t>, 2014)</a:t>
            </a:r>
          </a:p>
        </p:txBody>
      </p:sp>
      <p:sp>
        <p:nvSpPr>
          <p:cNvPr id="4" name="Zástupný symbol pro obsah 5"/>
          <p:cNvSpPr txBox="1">
            <a:spLocks/>
          </p:cNvSpPr>
          <p:nvPr/>
        </p:nvSpPr>
        <p:spPr>
          <a:xfrm>
            <a:off x="1359408" y="1536064"/>
            <a:ext cx="4605528" cy="507809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600" dirty="0">
                <a:latin typeface="Cambria" panose="02040503050406030204" pitchFamily="18" charset="0"/>
              </a:rPr>
              <a:t>Zima</a:t>
            </a:r>
          </a:p>
          <a:p>
            <a:pPr marL="0" indent="0">
              <a:buNone/>
            </a:pPr>
            <a:endParaRPr lang="cs-CZ" dirty="0">
              <a:latin typeface="Cambria" panose="02040503050406030204" pitchFamily="18" charset="0"/>
            </a:endParaRPr>
          </a:p>
          <a:p>
            <a:pPr marL="0" indent="0">
              <a:buNone/>
            </a:pPr>
            <a:r>
              <a:rPr lang="cs-CZ" sz="3300" dirty="0">
                <a:latin typeface="Cambria" panose="02040503050406030204" pitchFamily="18" charset="0"/>
              </a:rPr>
              <a:t>Stále jsem hovořil o </a:t>
            </a:r>
            <a:r>
              <a:rPr lang="cs-CZ" sz="3300" dirty="0" err="1">
                <a:latin typeface="Cambria" panose="02040503050406030204" pitchFamily="18" charset="0"/>
              </a:rPr>
              <a:t>zimohrádku</a:t>
            </a:r>
            <a:r>
              <a:rPr lang="cs-CZ" sz="3300" dirty="0">
                <a:latin typeface="Cambria" panose="02040503050406030204" pitchFamily="18" charset="0"/>
              </a:rPr>
              <a:t>, až jsi</a:t>
            </a:r>
          </a:p>
          <a:p>
            <a:pPr marL="0" indent="0">
              <a:buNone/>
            </a:pPr>
            <a:r>
              <a:rPr lang="cs-CZ" sz="3300" dirty="0">
                <a:latin typeface="Cambria" panose="02040503050406030204" pitchFamily="18" charset="0"/>
              </a:rPr>
              <a:t>řekla: tak mě tam zaveď. A tu jsem se</a:t>
            </a:r>
          </a:p>
          <a:p>
            <a:pPr marL="0" indent="0">
              <a:buNone/>
            </a:pPr>
            <a:r>
              <a:rPr lang="cs-CZ" sz="3300" dirty="0">
                <a:latin typeface="Cambria" panose="02040503050406030204" pitchFamily="18" charset="0"/>
              </a:rPr>
              <a:t>počal vymlouvat: možná, že se zklameš,</a:t>
            </a:r>
          </a:p>
          <a:p>
            <a:pPr marL="0" indent="0">
              <a:buNone/>
            </a:pPr>
            <a:r>
              <a:rPr lang="cs-CZ" sz="3300" dirty="0">
                <a:latin typeface="Cambria" panose="02040503050406030204" pitchFamily="18" charset="0"/>
              </a:rPr>
              <a:t>je to uprostřed polí a v lese jsou divoké</a:t>
            </a:r>
          </a:p>
          <a:p>
            <a:pPr marL="0" indent="0">
              <a:buNone/>
            </a:pPr>
            <a:r>
              <a:rPr lang="cs-CZ" sz="3300" dirty="0">
                <a:latin typeface="Cambria" panose="02040503050406030204" pitchFamily="18" charset="0"/>
              </a:rPr>
              <a:t>kočky, na schodech jsou sochy, které si</a:t>
            </a:r>
          </a:p>
          <a:p>
            <a:pPr marL="0" indent="0">
              <a:buNone/>
            </a:pPr>
            <a:r>
              <a:rPr lang="cs-CZ" sz="3300" dirty="0">
                <a:latin typeface="Cambria" panose="02040503050406030204" pitchFamily="18" charset="0"/>
              </a:rPr>
              <a:t>ovívají pohlaví lopuchou, nebudou se ti</a:t>
            </a:r>
          </a:p>
          <a:p>
            <a:pPr marL="0" indent="0">
              <a:buNone/>
            </a:pPr>
            <a:r>
              <a:rPr lang="cs-CZ" sz="3300" dirty="0">
                <a:latin typeface="Cambria" panose="02040503050406030204" pitchFamily="18" charset="0"/>
              </a:rPr>
              <a:t>líbit. Přiznám se, řekl jsem, že jsem si</a:t>
            </a:r>
          </a:p>
          <a:p>
            <a:pPr marL="0" indent="0">
              <a:buNone/>
            </a:pPr>
            <a:r>
              <a:rPr lang="cs-CZ" sz="3300" dirty="0">
                <a:latin typeface="Cambria" panose="02040503050406030204" pitchFamily="18" charset="0"/>
              </a:rPr>
              <a:t>něco vymyslel. Ale </a:t>
            </a:r>
            <a:r>
              <a:rPr lang="cs-CZ" sz="3300" dirty="0" err="1">
                <a:latin typeface="Cambria" panose="02040503050406030204" pitchFamily="18" charset="0"/>
              </a:rPr>
              <a:t>tys</a:t>
            </a:r>
            <a:r>
              <a:rPr lang="cs-CZ" sz="3300" dirty="0">
                <a:latin typeface="Cambria" panose="02040503050406030204" pitchFamily="18" charset="0"/>
              </a:rPr>
              <a:t> uhodla, že jsem si</a:t>
            </a:r>
          </a:p>
          <a:p>
            <a:pPr marL="0" indent="0">
              <a:buNone/>
            </a:pPr>
            <a:r>
              <a:rPr lang="cs-CZ" sz="3300" dirty="0">
                <a:latin typeface="Cambria" panose="02040503050406030204" pitchFamily="18" charset="0"/>
              </a:rPr>
              <a:t>vymyslel všecko, a řeklas: už si taky</a:t>
            </a:r>
          </a:p>
          <a:p>
            <a:pPr marL="0" indent="0">
              <a:buNone/>
            </a:pPr>
            <a:r>
              <a:rPr lang="cs-CZ" sz="3300" dirty="0">
                <a:latin typeface="Cambria" panose="02040503050406030204" pitchFamily="18" charset="0"/>
              </a:rPr>
              <a:t>myslím, že by se mi nelíbil, nemám ráda</a:t>
            </a:r>
          </a:p>
          <a:p>
            <a:pPr marL="0" indent="0">
              <a:buNone/>
            </a:pPr>
            <a:r>
              <a:rPr lang="cs-CZ" sz="3300" dirty="0">
                <a:latin typeface="Cambria" panose="02040503050406030204" pitchFamily="18" charset="0"/>
              </a:rPr>
              <a:t>divoké kočky a nikdo nás tam nečeká,</a:t>
            </a:r>
          </a:p>
          <a:p>
            <a:pPr marL="0" indent="0">
              <a:buNone/>
            </a:pPr>
            <a:r>
              <a:rPr lang="cs-CZ" sz="3300" dirty="0">
                <a:latin typeface="Cambria" panose="02040503050406030204" pitchFamily="18" charset="0"/>
              </a:rPr>
              <a:t>nemysli na to.</a:t>
            </a:r>
          </a:p>
          <a:p>
            <a:pPr marL="0" indent="0">
              <a:buNone/>
            </a:pPr>
            <a:r>
              <a:rPr lang="cs-CZ" sz="3300" dirty="0">
                <a:latin typeface="Cambria" panose="02040503050406030204" pitchFamily="18" charset="0"/>
              </a:rPr>
              <a:t> </a:t>
            </a:r>
          </a:p>
          <a:p>
            <a:pPr marL="0" indent="0">
              <a:buFont typeface="Arial" panose="020B0604020202020204" pitchFamily="34" charset="0"/>
              <a:buNone/>
            </a:pPr>
            <a:r>
              <a:rPr lang="cs-CZ" sz="2700" dirty="0">
                <a:latin typeface="Cambria" panose="02040503050406030204" pitchFamily="18" charset="0"/>
              </a:rPr>
              <a:t>(in </a:t>
            </a:r>
            <a:r>
              <a:rPr lang="cs-CZ" sz="2700" i="1" dirty="0" err="1">
                <a:latin typeface="Cambria" panose="02040503050406030204" pitchFamily="18" charset="0"/>
              </a:rPr>
              <a:t>Zimohrádek</a:t>
            </a:r>
            <a:r>
              <a:rPr lang="cs-CZ" sz="2700" dirty="0">
                <a:latin typeface="Cambria" panose="02040503050406030204" pitchFamily="18" charset="0"/>
              </a:rPr>
              <a:t>, 1965)</a:t>
            </a:r>
          </a:p>
        </p:txBody>
      </p:sp>
    </p:spTree>
    <p:extLst>
      <p:ext uri="{BB962C8B-B14F-4D97-AF65-F5344CB8AC3E}">
        <p14:creationId xmlns:p14="http://schemas.microsoft.com/office/powerpoint/2010/main" val="1883984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2960</Words>
  <Application>Microsoft Office PowerPoint</Application>
  <PresentationFormat>Vlastní</PresentationFormat>
  <Paragraphs>335</Paragraphs>
  <Slides>51</Slides>
  <Notes>3</Notes>
  <HiddenSlides>0</HiddenSlides>
  <MMClips>0</MMClips>
  <ScaleCrop>false</ScaleCrop>
  <HeadingPairs>
    <vt:vector size="4" baseType="variant">
      <vt:variant>
        <vt:lpstr>Motiv</vt:lpstr>
      </vt:variant>
      <vt:variant>
        <vt:i4>1</vt:i4>
      </vt:variant>
      <vt:variant>
        <vt:lpstr>Nadpisy snímků</vt:lpstr>
      </vt:variant>
      <vt:variant>
        <vt:i4>51</vt:i4>
      </vt:variant>
    </vt:vector>
  </HeadingPairs>
  <TitlesOfParts>
    <vt:vector size="52" baseType="lpstr">
      <vt:lpstr>Motiv Office</vt:lpstr>
      <vt:lpstr>Experiment a literární druhy Poezie—próza—drama</vt:lpstr>
      <vt:lpstr>Mezi literaturou a výtvarným uměním  O experimentu v poezii</vt:lpstr>
      <vt:lpstr>Poezie jako experiment Možnosti</vt:lpstr>
      <vt:lpstr>Poezie jako experiment Možnosti</vt:lpstr>
      <vt:lpstr>Sonet – redukce  (Ivan Wernisch)</vt:lpstr>
      <vt:lpstr>Sonet – redukce  (Ivan Wernisch)</vt:lpstr>
      <vt:lpstr>Poezie a hudba Hudba slov</vt:lpstr>
      <vt:lpstr>Poezie a hudba Písničkáři</vt:lpstr>
      <vt:lpstr>Báseň v próze Ivan Wernisch</vt:lpstr>
      <vt:lpstr>Nonsense Lewis Carroll</vt:lpstr>
      <vt:lpstr>Nonsense Ivan Wernisch</vt:lpstr>
      <vt:lpstr>Nonsense Daniil Charms</vt:lpstr>
      <vt:lpstr>Vizuální poezie</vt:lpstr>
      <vt:lpstr>Vizuální poezie Stéphane Mallarmé – Vrh kostek</vt:lpstr>
      <vt:lpstr>Vizuální poezie Morgenstern &amp; Apollinaire</vt:lpstr>
      <vt:lpstr>Vizuální poezie Futurismus</vt:lpstr>
      <vt:lpstr>Vizuální poezie Dada</vt:lpstr>
      <vt:lpstr>Vizuální poezie André Breton – básně objekty</vt:lpstr>
      <vt:lpstr>Vizuální poezie e. e. cummings</vt:lpstr>
      <vt:lpstr>Experimentální poezie Česká scéna</vt:lpstr>
      <vt:lpstr>Experimentální poezie Česká scéna v současnosti</vt:lpstr>
      <vt:lpstr>Vizuální poezie Ladislav Novák</vt:lpstr>
      <vt:lpstr>Imaginativně-auditivní poezie Ian Mikyska – Partitury pro čtenáře (Praha: Psí víno, 2016)</vt:lpstr>
      <vt:lpstr>Prezentace aplikace PowerPoint</vt:lpstr>
      <vt:lpstr>Experiment ve vyprávění</vt:lpstr>
      <vt:lpstr>Aspekty prozaického díla Soupis</vt:lpstr>
      <vt:lpstr>Aspekty prozaického díla Styl</vt:lpstr>
      <vt:lpstr>Narativní umění</vt:lpstr>
      <vt:lpstr>Aspekty prozaického díla Čas</vt:lpstr>
      <vt:lpstr>Aspekty prozaického díla Prostor</vt:lpstr>
      <vt:lpstr>Aspekty prozaického díla Vypravěč</vt:lpstr>
      <vt:lpstr>Aspekty prozaického díla Vypravěč – oko kamery</vt:lpstr>
      <vt:lpstr>Aspekty prozaického díla Vypravěč – James Joyce</vt:lpstr>
      <vt:lpstr>Aspekty prozaického díla Vypravěč – Zmnožení pohledu</vt:lpstr>
      <vt:lpstr>Aspekty prozaického díla Vypravěč – Zmnožení pohledů</vt:lpstr>
      <vt:lpstr>Aspekty prozaického díla Postava</vt:lpstr>
      <vt:lpstr>Prolnutí žánrů Literatura a fotografie</vt:lpstr>
      <vt:lpstr>Experiment v dramatu 20. století a popření Aristotela</vt:lpstr>
      <vt:lpstr>Drama a jeho náležitosti</vt:lpstr>
      <vt:lpstr>Aristoteles Poetika</vt:lpstr>
      <vt:lpstr>Avantgardy Jarry a Apollinaire</vt:lpstr>
      <vt:lpstr>Epické divadlo Odcizení v čínském lidovém divadle</vt:lpstr>
      <vt:lpstr>Absurdní drama The Theatre of the Absurd</vt:lpstr>
      <vt:lpstr>Absurdní drama Martin Esslin – teorie absurdního divadla</vt:lpstr>
      <vt:lpstr>Beckett</vt:lpstr>
      <vt:lpstr>Beckett</vt:lpstr>
      <vt:lpstr>Absurdní drama Samuel Beckett &amp; Eugene Ionseco</vt:lpstr>
      <vt:lpstr>Scénické poznámky Inscenace</vt:lpstr>
      <vt:lpstr>Scénické poznámky Prostor</vt:lpstr>
      <vt:lpstr>Scénické poznámky Postavy</vt:lpstr>
      <vt:lpstr>Následovníci </vt:lpstr>
    </vt:vector>
  </TitlesOfParts>
  <Company>Masarykova univerzita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Václav Křížek</dc:creator>
  <cp:lastModifiedBy>PC</cp:lastModifiedBy>
  <cp:revision>61</cp:revision>
  <dcterms:created xsi:type="dcterms:W3CDTF">2017-04-08T12:05:04Z</dcterms:created>
  <dcterms:modified xsi:type="dcterms:W3CDTF">2020-05-07T13:50:20Z</dcterms:modified>
</cp:coreProperties>
</file>