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60" r:id="rId4"/>
    <p:sldId id="258" r:id="rId5"/>
    <p:sldId id="259" r:id="rId6"/>
    <p:sldId id="261" r:id="rId7"/>
    <p:sldId id="262" r:id="rId8"/>
    <p:sldId id="263" r:id="rId9"/>
    <p:sldId id="271" r:id="rId10"/>
    <p:sldId id="264" r:id="rId11"/>
    <p:sldId id="265" r:id="rId12"/>
    <p:sldId id="266" r:id="rId13"/>
    <p:sldId id="267" r:id="rId14"/>
    <p:sldId id="272" r:id="rId15"/>
    <p:sldId id="268" r:id="rId16"/>
    <p:sldId id="269" r:id="rId17"/>
    <p:sldId id="270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7" d="100"/>
          <a:sy n="77" d="100"/>
        </p:scale>
        <p:origin x="4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CD9906-4780-4C8D-87F2-805A6A5B9E84}" type="datetimeFigureOut">
              <a:rPr lang="cs-CZ" smtClean="0"/>
              <a:t>8. 4. 2020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75C824-0CA5-4ADA-9672-8D365978C0E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557455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75C824-0CA5-4ADA-9672-8D365978C0EB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993660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75C824-0CA5-4ADA-9672-8D365978C0EB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747363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75C824-0CA5-4ADA-9672-8D365978C0EB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658121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75C824-0CA5-4ADA-9672-8D365978C0EB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654257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75C824-0CA5-4ADA-9672-8D365978C0EB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11844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75C824-0CA5-4ADA-9672-8D365978C0EB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65402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75C824-0CA5-4ADA-9672-8D365978C0EB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368338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75C824-0CA5-4ADA-9672-8D365978C0EB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9312168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75C824-0CA5-4ADA-9672-8D365978C0EB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666543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75C824-0CA5-4ADA-9672-8D365978C0EB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531482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75C824-0CA5-4ADA-9672-8D365978C0EB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323227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75C824-0CA5-4ADA-9672-8D365978C0EB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351707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75C824-0CA5-4ADA-9672-8D365978C0EB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93186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75C824-0CA5-4ADA-9672-8D365978C0EB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122041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75C824-0CA5-4ADA-9672-8D365978C0EB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25727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75C824-0CA5-4ADA-9672-8D365978C0EB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779179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75C824-0CA5-4ADA-9672-8D365978C0EB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929847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dirty="0"/>
              <a:t>4/8/2020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dirty="0"/>
              <a:t>4/8/2020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dirty="0"/>
              <a:t>4/8/2020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dirty="0"/>
              <a:t>4/8/2020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dirty="0"/>
              <a:t>4/8/2020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dirty="0"/>
              <a:t>4/8/2020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dirty="0"/>
              <a:t>4/8/2020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dirty="0"/>
              <a:t>4/8/2020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dirty="0"/>
              <a:t>4/8/2020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dirty="0"/>
              <a:t>4/8/2020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dirty="0"/>
              <a:t>4/8/2020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dirty="0"/>
              <a:t>4/8/2020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1E64626-FAFB-443E-B579-2D485CA63A3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Národní velkofilmy v evropské němé kinematografii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86449AC-00D6-4E06-B41B-8C3376270A7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CABIRIA</a:t>
            </a:r>
          </a:p>
        </p:txBody>
      </p:sp>
    </p:spTree>
    <p:extLst>
      <p:ext uri="{BB962C8B-B14F-4D97-AF65-F5344CB8AC3E}">
        <p14:creationId xmlns:p14="http://schemas.microsoft.com/office/powerpoint/2010/main" val="2030033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6254363-723C-432D-9F44-7C96DD4992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Cabiria</a:t>
            </a:r>
            <a:r>
              <a:rPr lang="cs-CZ" dirty="0"/>
              <a:t> jako ambiciózní umělecké dílo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8D57291-2490-47C7-9C69-B2A4153FB2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filmová prezentace </a:t>
            </a:r>
            <a:r>
              <a:rPr lang="cs-CZ" dirty="0" err="1"/>
              <a:t>kartagínské</a:t>
            </a:r>
            <a:r>
              <a:rPr lang="cs-CZ" dirty="0"/>
              <a:t> architektury z důvodu tehdejší neznalosti čerpá hlavně z malířství v 19. století (např. při zobrazení Archimeda); Molochův chrám je převážně fiktivní a </a:t>
            </a:r>
            <a:r>
              <a:rPr lang="cs-CZ" dirty="0" err="1"/>
              <a:t>Sofonisbin</a:t>
            </a:r>
            <a:r>
              <a:rPr lang="cs-CZ" dirty="0"/>
              <a:t> palác kombinuje fiktivní a autentické prvky dekorací</a:t>
            </a:r>
            <a:br>
              <a:rPr lang="cs-CZ" dirty="0"/>
            </a:br>
            <a:r>
              <a:rPr lang="cs-CZ" dirty="0"/>
              <a:t>- funkcí těchto referencí je vytvořit dojem autenticity</a:t>
            </a:r>
            <a:br>
              <a:rPr lang="cs-CZ" dirty="0"/>
            </a:br>
            <a:r>
              <a:rPr lang="cs-CZ" dirty="0"/>
              <a:t>-&gt; film tak znovu vytváří starobylou civilizaci tak, jak byla </a:t>
            </a:r>
            <a:r>
              <a:rPr lang="cs-CZ" dirty="0" err="1"/>
              <a:t>mediovaná</a:t>
            </a:r>
            <a:r>
              <a:rPr lang="cs-CZ" dirty="0"/>
              <a:t> v literatuře, orientálním malířství a evropských muzeích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spojení s operou také i na </a:t>
            </a:r>
            <a:r>
              <a:rPr lang="cs-CZ" dirty="0" err="1"/>
              <a:t>paratextuální</a:t>
            </a:r>
            <a:r>
              <a:rPr lang="cs-CZ" dirty="0"/>
              <a:t> rovině</a:t>
            </a:r>
            <a:br>
              <a:rPr lang="cs-CZ" dirty="0"/>
            </a:br>
            <a:r>
              <a:rPr lang="cs-CZ" dirty="0"/>
              <a:t>- místa premiér filmu byly operní domy</a:t>
            </a:r>
            <a:br>
              <a:rPr lang="cs-CZ" dirty="0"/>
            </a:br>
            <a:r>
              <a:rPr lang="cs-CZ" dirty="0"/>
              <a:t>- publikum rovněž dostalo „libreto“ snímku včetně mezititulků</a:t>
            </a:r>
            <a:br>
              <a:rPr lang="cs-CZ" dirty="0"/>
            </a:br>
            <a:r>
              <a:rPr lang="cs-CZ" dirty="0"/>
              <a:t>- spojení s </a:t>
            </a:r>
            <a:r>
              <a:rPr lang="cs-CZ" dirty="0" err="1"/>
              <a:t>Pizettim</a:t>
            </a:r>
            <a:r>
              <a:rPr lang="cs-CZ" dirty="0"/>
              <a:t> – důraz kladený na doprovodnou hudbu – podle recenzí byla jeho symfonie sehrána 2x během večera -&gt; poprvé jako předehra (podobnost s operou), podruhé přímo ve filmu</a:t>
            </a:r>
            <a:br>
              <a:rPr lang="cs-CZ" dirty="0"/>
            </a:br>
            <a:r>
              <a:rPr lang="cs-CZ" dirty="0"/>
              <a:t>- fakt, že se premiéry odehrávaly v operních domech mohl zapříčinit zařazení předehry jako způsob vytvoření odpovídající atmosféry</a:t>
            </a:r>
          </a:p>
        </p:txBody>
      </p:sp>
    </p:spTree>
    <p:extLst>
      <p:ext uri="{BB962C8B-B14F-4D97-AF65-F5344CB8AC3E}">
        <p14:creationId xmlns:p14="http://schemas.microsoft.com/office/powerpoint/2010/main" val="15353634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A983E11-D5FA-48C7-A84C-42B0659C29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Cabiria</a:t>
            </a:r>
            <a:r>
              <a:rPr lang="cs-CZ" dirty="0"/>
              <a:t> jako ambiciózní umělecké dílo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7E0B042-AD1D-4D39-81BF-D44206D7D6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během scény Molocha film simuluje operu</a:t>
            </a:r>
            <a:br>
              <a:rPr lang="cs-CZ" dirty="0"/>
            </a:br>
            <a:r>
              <a:rPr lang="cs-CZ" dirty="0"/>
              <a:t>- v tento moment zažívá publikum filmové médium srovnatelně s účastí na operním představení</a:t>
            </a:r>
            <a:br>
              <a:rPr lang="cs-CZ" dirty="0"/>
            </a:br>
            <a:r>
              <a:rPr lang="cs-CZ" dirty="0"/>
              <a:t>- text a hudba korespondují s významy obrazů</a:t>
            </a:r>
            <a:br>
              <a:rPr lang="cs-CZ" dirty="0"/>
            </a:br>
            <a:r>
              <a:rPr lang="cs-CZ" dirty="0"/>
              <a:t>- s každým provoláním hudba zintenzivní, čímž koresponduje se sekvencí</a:t>
            </a:r>
            <a:br>
              <a:rPr lang="cs-CZ" dirty="0"/>
            </a:br>
            <a:r>
              <a:rPr lang="cs-CZ" dirty="0"/>
              <a:t>- sekvence zároveň imituje typickou operní strukturu – scéna v chrámu narušuje narativní proud -&gt; vyprávění se znovu rozeběhne až na samotném konci s příchodem </a:t>
            </a:r>
            <a:r>
              <a:rPr lang="cs-CZ" dirty="0" err="1"/>
              <a:t>Fulvia</a:t>
            </a:r>
            <a:r>
              <a:rPr lang="cs-CZ" dirty="0"/>
              <a:t> a spol.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reference </a:t>
            </a:r>
            <a:r>
              <a:rPr lang="cs-CZ" dirty="0" err="1"/>
              <a:t>Mazziho</a:t>
            </a:r>
            <a:r>
              <a:rPr lang="cs-CZ" dirty="0"/>
              <a:t> hudby k opeře – hlavně ke </a:t>
            </a:r>
            <a:r>
              <a:rPr lang="cs-CZ" dirty="0" err="1"/>
              <a:t>Gluckově</a:t>
            </a:r>
            <a:r>
              <a:rPr lang="cs-CZ" dirty="0"/>
              <a:t> </a:t>
            </a:r>
            <a:r>
              <a:rPr lang="cs-CZ" i="1" dirty="0"/>
              <a:t>Orfeovi a </a:t>
            </a:r>
            <a:r>
              <a:rPr lang="cs-CZ" i="1" dirty="0" err="1"/>
              <a:t>Euridice</a:t>
            </a:r>
            <a:br>
              <a:rPr lang="cs-CZ" dirty="0"/>
            </a:br>
            <a:r>
              <a:rPr lang="cs-CZ" dirty="0"/>
              <a:t>- přímo cituje hudbu ze začátku 2. aktu opery, čímž ustanovuje paralely mezi oběma díly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reference k opeře na vizuální rovině – excesivní prvky (spojené zejména s postavou </a:t>
            </a:r>
            <a:r>
              <a:rPr lang="cs-CZ" dirty="0" err="1"/>
              <a:t>Sofonisby</a:t>
            </a:r>
            <a:r>
              <a:rPr lang="cs-CZ" dirty="0"/>
              <a:t>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podobnost i na úrovni narativní struktury (např. </a:t>
            </a:r>
            <a:r>
              <a:rPr lang="cs-CZ" i="1" dirty="0"/>
              <a:t>Aida</a:t>
            </a:r>
            <a:r>
              <a:rPr lang="cs-CZ" dirty="0"/>
              <a:t> Giuseppe Verdiho)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postavy jsou jako v opeře jednorozměrně s výjimkou </a:t>
            </a:r>
            <a:r>
              <a:rPr lang="cs-CZ" dirty="0" err="1"/>
              <a:t>Sofonisby</a:t>
            </a:r>
            <a:r>
              <a:rPr lang="cs-CZ" dirty="0"/>
              <a:t> – Římané jsou dobří, </a:t>
            </a:r>
            <a:r>
              <a:rPr lang="cs-CZ" dirty="0" err="1"/>
              <a:t>Kartagínci</a:t>
            </a:r>
            <a:r>
              <a:rPr lang="cs-CZ" dirty="0"/>
              <a:t> špatní</a:t>
            </a:r>
          </a:p>
        </p:txBody>
      </p:sp>
    </p:spTree>
    <p:extLst>
      <p:ext uri="{BB962C8B-B14F-4D97-AF65-F5344CB8AC3E}">
        <p14:creationId xmlns:p14="http://schemas.microsoft.com/office/powerpoint/2010/main" val="25330833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812D8F8-EF4C-462A-970A-C76ED81FB3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Cabiria</a:t>
            </a:r>
            <a:r>
              <a:rPr lang="cs-CZ" dirty="0"/>
              <a:t> jako ambiciózní umělecké dílo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62070AC-A11D-420F-8974-DB19ECBBEE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poslední referencí je vizuální reprezentace hudebních znovu se objevujících motivů – oheň</a:t>
            </a:r>
            <a:br>
              <a:rPr lang="cs-CZ" dirty="0"/>
            </a:br>
            <a:r>
              <a:rPr lang="cs-CZ" dirty="0"/>
              <a:t>-&gt; </a:t>
            </a:r>
            <a:r>
              <a:rPr lang="cs-CZ" i="1" dirty="0" err="1"/>
              <a:t>Cabiria</a:t>
            </a:r>
            <a:r>
              <a:rPr lang="cs-CZ" dirty="0"/>
              <a:t> si osvojuje hudební a zejména operní techniku opakování jistých motivů vytvořit spojení mezi rozdílnými momenty a simuluje je filmovým způsobem; znovu se objevující prvky můžou být nalezeny i v partituře k filmu – spojení mezi scénami nebo postavami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</a:t>
            </a:r>
            <a:r>
              <a:rPr lang="cs-CZ" dirty="0" err="1"/>
              <a:t>Pastrone</a:t>
            </a:r>
            <a:r>
              <a:rPr lang="cs-CZ" dirty="0"/>
              <a:t> navíc zdůrazňuje sekvence a motivy spojující film s operou pomocí kinematografických technik – například v druhém záběru může divák díky kombinaci jízdy kamery a operní hudby rozpoznat estetický potenciál filmu</a:t>
            </a:r>
          </a:p>
          <a:p>
            <a:pPr>
              <a:buFont typeface="Arial" panose="020B0604020202020204" pitchFamily="34" charset="0"/>
              <a:buChar char="•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599063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37F992D-7E06-4A20-A417-23D03B0C64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Maciste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5AD77D8-BBD4-4EBF-B1DE-D2AAE27FE6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jedním z největších dopadů filmu byla postava </a:t>
            </a:r>
            <a:r>
              <a:rPr lang="cs-CZ" dirty="0" err="1"/>
              <a:t>Macisteho</a:t>
            </a:r>
            <a:r>
              <a:rPr lang="cs-CZ" dirty="0"/>
              <a:t>, kterého hrál </a:t>
            </a:r>
            <a:r>
              <a:rPr lang="cs-CZ" dirty="0" err="1"/>
              <a:t>Bartolomeo</a:t>
            </a:r>
            <a:r>
              <a:rPr lang="cs-CZ" dirty="0"/>
              <a:t> </a:t>
            </a:r>
            <a:r>
              <a:rPr lang="cs-CZ" dirty="0" err="1"/>
              <a:t>Pagano</a:t>
            </a:r>
            <a:r>
              <a:rPr lang="cs-CZ" dirty="0"/>
              <a:t> (původem přístavní dělník)</a:t>
            </a:r>
            <a:br>
              <a:rPr lang="cs-CZ" dirty="0"/>
            </a:br>
            <a:r>
              <a:rPr lang="cs-CZ" dirty="0"/>
              <a:t>- ta je sice jako taková nová, ale už v </a:t>
            </a:r>
            <a:r>
              <a:rPr lang="cs-CZ" i="1" dirty="0"/>
              <a:t>Quo </a:t>
            </a:r>
            <a:r>
              <a:rPr lang="cs-CZ" i="1" dirty="0" err="1"/>
              <a:t>Vadis</a:t>
            </a:r>
            <a:r>
              <a:rPr lang="cs-CZ" i="1" dirty="0"/>
              <a:t>? </a:t>
            </a:r>
            <a:r>
              <a:rPr lang="cs-CZ" dirty="0"/>
              <a:t>a </a:t>
            </a:r>
            <a:r>
              <a:rPr lang="cs-CZ" i="1" dirty="0"/>
              <a:t>Spartakovi</a:t>
            </a:r>
            <a:r>
              <a:rPr lang="cs-CZ" dirty="0"/>
              <a:t> figurovali postavy siláků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siláci ve filmu navazovali na cirkusová čísla, zvýšený zájem o tělesnou kulturu se vznikem tělocvičen v italských městech a estrády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domácí i mezinárodní tisk velebil </a:t>
            </a:r>
            <a:r>
              <a:rPr lang="cs-CZ" dirty="0" err="1"/>
              <a:t>Macisteho</a:t>
            </a:r>
            <a:r>
              <a:rPr lang="cs-CZ" dirty="0"/>
              <a:t> jako italského hrdinu, ačkoliv se rasově odlišoval – obdiv jeho statečnosti a síly stejně jako jeho laskavosti a něžnosti -&gt; pojmenování „něžný obr“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na základě komerčního úspěchu se Itala rozhodla produkovat série s </a:t>
            </a:r>
            <a:r>
              <a:rPr lang="cs-CZ" dirty="0" err="1"/>
              <a:t>Macistem</a:t>
            </a:r>
            <a:r>
              <a:rPr lang="cs-CZ" dirty="0"/>
              <a:t> v hlavní roli</a:t>
            </a:r>
            <a:br>
              <a:rPr lang="cs-CZ" dirty="0"/>
            </a:br>
            <a:r>
              <a:rPr lang="cs-CZ" dirty="0"/>
              <a:t>- první byl </a:t>
            </a:r>
            <a:r>
              <a:rPr lang="cs-CZ" i="1" dirty="0" err="1"/>
              <a:t>Maciste</a:t>
            </a:r>
            <a:r>
              <a:rPr lang="cs-CZ" dirty="0"/>
              <a:t> (1915) natočený za dohledu </a:t>
            </a:r>
            <a:r>
              <a:rPr lang="cs-CZ" dirty="0" err="1"/>
              <a:t>Pastroneho</a:t>
            </a:r>
            <a:endParaRPr lang="cs-CZ" dirty="0"/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během 20. let a kolapsu italského filmového průmyslu našel </a:t>
            </a:r>
            <a:r>
              <a:rPr lang="cs-CZ" dirty="0" err="1"/>
              <a:t>Pagano</a:t>
            </a:r>
            <a:r>
              <a:rPr lang="cs-CZ" dirty="0"/>
              <a:t> práci v Německu, ale poté se vrátil a zaznamenal největší úspěchy</a:t>
            </a:r>
          </a:p>
        </p:txBody>
      </p:sp>
    </p:spTree>
    <p:extLst>
      <p:ext uri="{BB962C8B-B14F-4D97-AF65-F5344CB8AC3E}">
        <p14:creationId xmlns:p14="http://schemas.microsoft.com/office/powerpoint/2010/main" val="25830215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6449F38-80F9-4511-BECF-60824CDBA9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 descr="Obsah obrázku elektronika, fotka, obvod, vsedě&#10;&#10;Popis byl vytvořen automaticky">
            <a:extLst>
              <a:ext uri="{FF2B5EF4-FFF2-40B4-BE49-F238E27FC236}">
                <a16:creationId xmlns:a16="http://schemas.microsoft.com/office/drawing/2014/main" id="{5CDF2F7B-0C80-4DFB-B307-4DEBFEB439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612647" y="663881"/>
            <a:ext cx="6966706" cy="5241438"/>
          </a:xfrm>
        </p:spPr>
      </p:pic>
    </p:spTree>
    <p:extLst>
      <p:ext uri="{BB962C8B-B14F-4D97-AF65-F5344CB8AC3E}">
        <p14:creationId xmlns:p14="http://schemas.microsoft.com/office/powerpoint/2010/main" val="20104569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5BB8CE2-073C-45E6-9019-3C7F182E2E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Maciste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799B597-E3E3-43FE-B094-D489FAB5A1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</a:t>
            </a:r>
            <a:r>
              <a:rPr lang="cs-CZ" dirty="0" err="1"/>
              <a:t>Maciste</a:t>
            </a:r>
            <a:r>
              <a:rPr lang="cs-CZ" dirty="0"/>
              <a:t> prošel po </a:t>
            </a:r>
            <a:r>
              <a:rPr lang="cs-CZ" i="1" dirty="0" err="1"/>
              <a:t>Cabirii</a:t>
            </a:r>
            <a:r>
              <a:rPr lang="cs-CZ" dirty="0"/>
              <a:t> řadou změn, tou nejvýraznější byla změna barvy kůže</a:t>
            </a:r>
            <a:br>
              <a:rPr lang="cs-CZ" dirty="0"/>
            </a:br>
            <a:r>
              <a:rPr lang="cs-CZ" dirty="0"/>
              <a:t>- z černého otroka se stal bílým Italem</a:t>
            </a:r>
            <a:br>
              <a:rPr lang="cs-CZ" dirty="0"/>
            </a:br>
            <a:r>
              <a:rPr lang="cs-CZ" dirty="0"/>
              <a:t>- ke změně došlo během doby, kdy se filmy staly více poznamenané </a:t>
            </a:r>
            <a:r>
              <a:rPr lang="cs-CZ" dirty="0" err="1"/>
              <a:t>idelogií</a:t>
            </a:r>
            <a:br>
              <a:rPr lang="cs-CZ" dirty="0"/>
            </a:br>
            <a:r>
              <a:rPr lang="cs-CZ" dirty="0"/>
              <a:t>- propagace stmelila </a:t>
            </a:r>
            <a:r>
              <a:rPr lang="cs-CZ" dirty="0" err="1"/>
              <a:t>Paganovu</a:t>
            </a:r>
            <a:r>
              <a:rPr lang="cs-CZ" dirty="0"/>
              <a:t> identitu v rasových a národních diskurzech, které upřednostňovaly sever před jihem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</a:t>
            </a:r>
            <a:r>
              <a:rPr lang="cs-CZ" dirty="0" err="1"/>
              <a:t>Maciste</a:t>
            </a:r>
            <a:r>
              <a:rPr lang="cs-CZ" dirty="0"/>
              <a:t> přijatý jako národní symbol musel být bílý – samotný film ustanoví předchozí černou barvu kůže jako maškarádu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změna ustanovila </a:t>
            </a:r>
            <a:r>
              <a:rPr lang="cs-CZ" dirty="0" err="1"/>
              <a:t>serializovanou</a:t>
            </a:r>
            <a:r>
              <a:rPr lang="cs-CZ" dirty="0"/>
              <a:t> postavu jako národního hrdinu vyzařujícího bílý svalnatý ideál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premiéry </a:t>
            </a:r>
            <a:r>
              <a:rPr lang="cs-CZ" i="1" dirty="0" err="1"/>
              <a:t>Cabirie</a:t>
            </a:r>
            <a:r>
              <a:rPr lang="cs-CZ" dirty="0"/>
              <a:t> byly velké a jedinečné události s velkou mírou propagace a publicity s propracovanými plakáty, brožurami, programy,…</a:t>
            </a:r>
          </a:p>
        </p:txBody>
      </p:sp>
    </p:spTree>
    <p:extLst>
      <p:ext uri="{BB962C8B-B14F-4D97-AF65-F5344CB8AC3E}">
        <p14:creationId xmlns:p14="http://schemas.microsoft.com/office/powerpoint/2010/main" val="5075051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79A2830-A9AC-4BA5-87C8-16A0AAA8DD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Maciste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D9BDBF0-2434-4A57-9CE1-E61AFC49E0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výbuch sopky už v dřívějších filmech, </a:t>
            </a:r>
            <a:r>
              <a:rPr lang="cs-CZ" dirty="0" err="1"/>
              <a:t>Ursus</a:t>
            </a:r>
            <a:r>
              <a:rPr lang="cs-CZ" dirty="0"/>
              <a:t> z </a:t>
            </a:r>
            <a:r>
              <a:rPr lang="cs-CZ" i="1" dirty="0"/>
              <a:t>Quo </a:t>
            </a:r>
            <a:r>
              <a:rPr lang="cs-CZ" i="1" dirty="0" err="1"/>
              <a:t>Vadis</a:t>
            </a:r>
            <a:r>
              <a:rPr lang="cs-CZ" i="1" dirty="0"/>
              <a:t>? </a:t>
            </a:r>
            <a:r>
              <a:rPr lang="cs-CZ" dirty="0"/>
              <a:t>byl model pro </a:t>
            </a:r>
            <a:r>
              <a:rPr lang="cs-CZ" dirty="0" err="1"/>
              <a:t>Macisteho</a:t>
            </a:r>
            <a:r>
              <a:rPr lang="cs-CZ" dirty="0"/>
              <a:t>, davové scény mohli diváci vidět v </a:t>
            </a:r>
            <a:r>
              <a:rPr lang="cs-CZ" i="1" dirty="0"/>
              <a:t>Pádu </a:t>
            </a:r>
            <a:r>
              <a:rPr lang="cs-CZ" i="1" dirty="0" err="1"/>
              <a:t>Tróje</a:t>
            </a:r>
            <a:endParaRPr lang="cs-CZ" i="1" dirty="0"/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role </a:t>
            </a:r>
            <a:r>
              <a:rPr lang="cs-CZ" dirty="0" err="1"/>
              <a:t>D‘Annunzia</a:t>
            </a:r>
            <a:r>
              <a:rPr lang="cs-CZ" dirty="0"/>
              <a:t> při propagaci, protože byl důležitou kulturní postavou</a:t>
            </a:r>
            <a:br>
              <a:rPr lang="cs-CZ" dirty="0"/>
            </a:br>
            <a:r>
              <a:rPr lang="cs-CZ" dirty="0"/>
              <a:t>- vymyslel </a:t>
            </a:r>
            <a:r>
              <a:rPr lang="cs-CZ" dirty="0" err="1"/>
              <a:t>Macisteho</a:t>
            </a:r>
            <a:r>
              <a:rPr lang="cs-CZ" dirty="0"/>
              <a:t> jméno (dávná přezdívka Herkula), </a:t>
            </a:r>
            <a:r>
              <a:rPr lang="cs-CZ" dirty="0" err="1"/>
              <a:t>Pastrone</a:t>
            </a:r>
            <a:r>
              <a:rPr lang="cs-CZ" dirty="0"/>
              <a:t> z něj udělal mulata, což byla častá volba pro postavy italské literatury na přelomu 19. a 20. století</a:t>
            </a:r>
            <a:br>
              <a:rPr lang="cs-CZ" dirty="0"/>
            </a:br>
            <a:r>
              <a:rPr lang="cs-CZ" dirty="0"/>
              <a:t>-&gt; mulat jako někdo jiný, jehož jinakost není úplná – ztělesňuje římanství i </a:t>
            </a:r>
            <a:r>
              <a:rPr lang="cs-CZ" dirty="0" err="1"/>
              <a:t>afrikánství</a:t>
            </a:r>
            <a:r>
              <a:rPr lang="cs-CZ" dirty="0"/>
              <a:t>, díky čemuž umožňuje identifikaci a ocenění publikem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</a:t>
            </a:r>
            <a:r>
              <a:rPr lang="cs-CZ" dirty="0" err="1"/>
              <a:t>Macisteho</a:t>
            </a:r>
            <a:r>
              <a:rPr lang="cs-CZ" dirty="0"/>
              <a:t> role v příběhu je centrální a zahrnuje různé emoční a dramatické rejstříky (humor, něha,…)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</a:t>
            </a:r>
            <a:r>
              <a:rPr lang="cs-CZ" dirty="0" err="1"/>
              <a:t>Maciste</a:t>
            </a:r>
            <a:r>
              <a:rPr lang="cs-CZ" dirty="0"/>
              <a:t> ztělesňoval národ a národní duch, který prostupoval Itálií v 1. pol. 20. století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historické filmy upomínaly římská vítězství, čímž politicky rezonovaly v tehdejším publiku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podobnosti </a:t>
            </a:r>
            <a:r>
              <a:rPr lang="cs-CZ" i="1" dirty="0" err="1"/>
              <a:t>Cabirie</a:t>
            </a:r>
            <a:r>
              <a:rPr lang="cs-CZ" dirty="0"/>
              <a:t> a libyjské války – </a:t>
            </a:r>
            <a:r>
              <a:rPr lang="cs-CZ" dirty="0" err="1"/>
              <a:t>D‘Annunziův</a:t>
            </a:r>
            <a:r>
              <a:rPr lang="cs-CZ" dirty="0"/>
              <a:t> pohled na rasu prostoupil filmem</a:t>
            </a:r>
          </a:p>
        </p:txBody>
      </p:sp>
    </p:spTree>
    <p:extLst>
      <p:ext uri="{BB962C8B-B14F-4D97-AF65-F5344CB8AC3E}">
        <p14:creationId xmlns:p14="http://schemas.microsoft.com/office/powerpoint/2010/main" val="1186094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AC5003C-05CA-40CB-A3B3-CB29386573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Maciste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9978727-6D19-44D9-B309-E90864009D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dirty="0" err="1"/>
              <a:t>Macisteho</a:t>
            </a:r>
            <a:r>
              <a:rPr lang="cs-CZ" dirty="0"/>
              <a:t> morální postava společně s italským vítězstvím nahradila rozporuplný rasový status</a:t>
            </a:r>
            <a:br>
              <a:rPr lang="cs-CZ" dirty="0"/>
            </a:br>
            <a:r>
              <a:rPr lang="cs-CZ" dirty="0"/>
              <a:t>-&gt; národní zvítězilo nad rasovým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úvaha o sérii filmu s </a:t>
            </a:r>
            <a:r>
              <a:rPr lang="cs-CZ" dirty="0" err="1"/>
              <a:t>Macistem</a:t>
            </a:r>
            <a:r>
              <a:rPr lang="cs-CZ" dirty="0"/>
              <a:t> navazovala na model komediálních a detektivních sérií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transformace </a:t>
            </a:r>
            <a:r>
              <a:rPr lang="cs-CZ" dirty="0" err="1"/>
              <a:t>Macisteho</a:t>
            </a:r>
            <a:r>
              <a:rPr lang="cs-CZ" dirty="0"/>
              <a:t>:</a:t>
            </a:r>
            <a:br>
              <a:rPr lang="cs-CZ" dirty="0"/>
            </a:br>
            <a:r>
              <a:rPr lang="cs-CZ" dirty="0"/>
              <a:t>- ze </a:t>
            </a:r>
            <a:r>
              <a:rPr lang="cs-CZ"/>
              <a:t>starověkého Říma </a:t>
            </a:r>
            <a:r>
              <a:rPr lang="cs-CZ" dirty="0"/>
              <a:t>do současné Itálie</a:t>
            </a:r>
            <a:br>
              <a:rPr lang="cs-CZ" dirty="0"/>
            </a:br>
            <a:r>
              <a:rPr lang="cs-CZ" dirty="0"/>
              <a:t>- z Afričana na bílého Itala ze severu (konkrétně z Turína)</a:t>
            </a:r>
            <a:br>
              <a:rPr lang="cs-CZ" dirty="0"/>
            </a:br>
            <a:r>
              <a:rPr lang="cs-CZ" dirty="0"/>
              <a:t>- z pozice otroka se stal členem buržoazie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zůstává ale jeho výkon, odvaha a síla i dobrá povaha a humor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série pracuje s okázalejší prezentací jeho síly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zapojuje sílu místo zbraní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„dáma v nesnázích“ vyhledá </a:t>
            </a:r>
            <a:r>
              <a:rPr lang="cs-CZ" dirty="0" err="1"/>
              <a:t>Macisteho</a:t>
            </a:r>
            <a:r>
              <a:rPr lang="cs-CZ" dirty="0"/>
              <a:t> po zhlédnutí </a:t>
            </a:r>
            <a:r>
              <a:rPr lang="cs-CZ" dirty="0" err="1"/>
              <a:t>Cabirie</a:t>
            </a:r>
            <a:endParaRPr lang="cs-CZ" dirty="0"/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</a:t>
            </a:r>
            <a:r>
              <a:rPr lang="cs-CZ" dirty="0" err="1"/>
              <a:t>Paganovo</a:t>
            </a:r>
            <a:r>
              <a:rPr lang="cs-CZ" dirty="0"/>
              <a:t>/</a:t>
            </a:r>
            <a:r>
              <a:rPr lang="cs-CZ" dirty="0" err="1"/>
              <a:t>Macisteho</a:t>
            </a:r>
            <a:r>
              <a:rPr lang="cs-CZ" dirty="0"/>
              <a:t> černošství je jen performance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posun od ambicí </a:t>
            </a:r>
            <a:r>
              <a:rPr lang="cs-CZ" dirty="0" err="1"/>
              <a:t>Cabirie</a:t>
            </a:r>
            <a:r>
              <a:rPr lang="cs-CZ" dirty="0"/>
              <a:t> k populismu</a:t>
            </a:r>
          </a:p>
        </p:txBody>
      </p:sp>
    </p:spTree>
    <p:extLst>
      <p:ext uri="{BB962C8B-B14F-4D97-AF65-F5344CB8AC3E}">
        <p14:creationId xmlns:p14="http://schemas.microsoft.com/office/powerpoint/2010/main" val="30458836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6AE448A-C5A3-4838-950E-D20215F1C2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Produkční faktory a role Giovanni </a:t>
            </a:r>
            <a:r>
              <a:rPr lang="cs-CZ" dirty="0" err="1"/>
              <a:t>Pastroneho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5298727-724C-4725-A7EB-43FF08A670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317071"/>
          </a:xfrm>
        </p:spPr>
        <p:txBody>
          <a:bodyPr>
            <a:normAutofit fontScale="850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</a:t>
            </a:r>
            <a:r>
              <a:rPr lang="cs-CZ" i="1" dirty="0" err="1"/>
              <a:t>Cabiria</a:t>
            </a:r>
            <a:r>
              <a:rPr lang="cs-CZ" dirty="0"/>
              <a:t> navazovala na zavedený cyklus úspěšných historických filmů (</a:t>
            </a:r>
            <a:r>
              <a:rPr lang="cs-CZ" i="1" dirty="0"/>
              <a:t>Poslední dnové Pompejí</a:t>
            </a:r>
            <a:r>
              <a:rPr lang="cs-CZ" dirty="0"/>
              <a:t> /1908/, </a:t>
            </a:r>
            <a:r>
              <a:rPr lang="cs-CZ" i="1" dirty="0"/>
              <a:t>Pád </a:t>
            </a:r>
            <a:r>
              <a:rPr lang="cs-CZ" i="1" dirty="0" err="1"/>
              <a:t>Tróje</a:t>
            </a:r>
            <a:r>
              <a:rPr lang="cs-CZ" i="1" dirty="0"/>
              <a:t> </a:t>
            </a:r>
            <a:r>
              <a:rPr lang="cs-CZ" dirty="0"/>
              <a:t>/1911/, </a:t>
            </a:r>
            <a:r>
              <a:rPr lang="cs-CZ" i="1" dirty="0"/>
              <a:t>Quo </a:t>
            </a:r>
            <a:r>
              <a:rPr lang="cs-CZ" i="1" dirty="0" err="1"/>
              <a:t>Vadis</a:t>
            </a:r>
            <a:r>
              <a:rPr lang="cs-CZ" i="1" dirty="0"/>
              <a:t>? </a:t>
            </a:r>
            <a:r>
              <a:rPr lang="cs-CZ" dirty="0"/>
              <a:t>/1913/)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</a:t>
            </a:r>
            <a:r>
              <a:rPr lang="cs-CZ" dirty="0" err="1"/>
              <a:t>Maciste</a:t>
            </a:r>
            <a:r>
              <a:rPr lang="cs-CZ" dirty="0"/>
              <a:t> a </a:t>
            </a:r>
            <a:r>
              <a:rPr lang="cs-CZ" dirty="0" err="1"/>
              <a:t>Ursus</a:t>
            </a:r>
            <a:r>
              <a:rPr lang="cs-CZ" dirty="0"/>
              <a:t> z </a:t>
            </a:r>
            <a:r>
              <a:rPr lang="cs-CZ" i="1" dirty="0"/>
              <a:t>Quo </a:t>
            </a:r>
            <a:r>
              <a:rPr lang="cs-CZ" i="1" dirty="0" err="1"/>
              <a:t>Vadis</a:t>
            </a:r>
            <a:r>
              <a:rPr lang="cs-CZ" i="1" dirty="0"/>
              <a:t>? </a:t>
            </a:r>
            <a:r>
              <a:rPr lang="cs-CZ" dirty="0"/>
              <a:t>vyvolali oblibu siláků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film známý hlavně díky znovu vydané verzi vytvořené stejným tvůrcem z r. 1931, která je do značné míry shodná s původní verzi – na několika místech se ale odlišuje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 kombinace produkčních hodnot, pedagogické důležitosti a kulturního statutu udělala z historického filmu nejprestižnější a nejvýdělečnější žánr</a:t>
            </a:r>
            <a:br>
              <a:rPr lang="cs-CZ" dirty="0"/>
            </a:br>
            <a:r>
              <a:rPr lang="cs-CZ" dirty="0"/>
              <a:t>- získal si estetickou legitimitu a komerční viditelnost i mezi buržoazním publikem</a:t>
            </a:r>
            <a:br>
              <a:rPr lang="cs-CZ" dirty="0"/>
            </a:br>
            <a:r>
              <a:rPr lang="cs-CZ" dirty="0"/>
              <a:t>- </a:t>
            </a:r>
            <a:r>
              <a:rPr lang="cs-CZ" dirty="0" err="1"/>
              <a:t>Pastroneho</a:t>
            </a:r>
            <a:r>
              <a:rPr lang="cs-CZ" dirty="0"/>
              <a:t> tvůrčí trajektorie od </a:t>
            </a:r>
            <a:r>
              <a:rPr lang="cs-CZ" i="1" dirty="0" err="1"/>
              <a:t>Plotting</a:t>
            </a:r>
            <a:r>
              <a:rPr lang="cs-CZ" i="1" dirty="0"/>
              <a:t> </a:t>
            </a:r>
            <a:r>
              <a:rPr lang="cs-CZ" i="1" dirty="0" err="1"/>
              <a:t>against</a:t>
            </a:r>
            <a:r>
              <a:rPr lang="cs-CZ" i="1" dirty="0"/>
              <a:t> Napoleon I </a:t>
            </a:r>
            <a:r>
              <a:rPr lang="cs-CZ" dirty="0"/>
              <a:t>z r. 1909 ke </a:t>
            </a:r>
            <a:r>
              <a:rPr lang="cs-CZ" i="1" dirty="0" err="1"/>
              <a:t>Cabirii</a:t>
            </a:r>
            <a:r>
              <a:rPr lang="cs-CZ" dirty="0"/>
              <a:t> je nejlepším příkladem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natáčení na 4 kamery a přes 20 tisíc metrů filmu – náklad 20x vyšší než průměrný rozpočet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celkový rozpočet: 1 milion lir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režisér zaplatil Gabrieli </a:t>
            </a:r>
            <a:r>
              <a:rPr lang="cs-CZ" dirty="0" err="1"/>
              <a:t>D‘Annunziovi</a:t>
            </a:r>
            <a:r>
              <a:rPr lang="cs-CZ" dirty="0"/>
              <a:t> 50 tisíc lir ve zlatě za sepsání básnických titulků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skladatel </a:t>
            </a:r>
            <a:r>
              <a:rPr lang="cs-CZ" dirty="0" err="1"/>
              <a:t>Ildebrando</a:t>
            </a:r>
            <a:r>
              <a:rPr lang="cs-CZ" dirty="0"/>
              <a:t> </a:t>
            </a:r>
            <a:r>
              <a:rPr lang="cs-CZ" dirty="0" err="1"/>
              <a:t>Pizetti</a:t>
            </a:r>
            <a:r>
              <a:rPr lang="cs-CZ" dirty="0"/>
              <a:t> napsal hudbu speciálně k sekvenci Molocha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</a:t>
            </a:r>
            <a:r>
              <a:rPr lang="cs-CZ" i="1" dirty="0" err="1"/>
              <a:t>Cabiria</a:t>
            </a:r>
            <a:r>
              <a:rPr lang="cs-CZ" dirty="0"/>
              <a:t> jako nejdražší a nejambicióznější historický film a zakládá se na uvažování římského dějepisce Tita Livia o tehdejším Římě + </a:t>
            </a:r>
            <a:r>
              <a:rPr lang="cs-CZ" dirty="0" err="1"/>
              <a:t>Petrarchově</a:t>
            </a:r>
            <a:r>
              <a:rPr lang="cs-CZ" dirty="0"/>
              <a:t> </a:t>
            </a:r>
            <a:r>
              <a:rPr lang="cs-CZ" i="1" dirty="0"/>
              <a:t>Africe</a:t>
            </a:r>
            <a:r>
              <a:rPr lang="cs-CZ" dirty="0"/>
              <a:t> a Flaubertově </a:t>
            </a:r>
            <a:r>
              <a:rPr lang="cs-CZ" i="1" dirty="0" err="1"/>
              <a:t>Salambo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655683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33F1FAE-0514-4015-AEA5-5FD2FAB54D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Produkční faktory a role Giovanni </a:t>
            </a:r>
            <a:r>
              <a:rPr lang="cs-CZ" dirty="0" err="1"/>
              <a:t>Pastroneho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823377A-86F0-4FC1-8731-200ACC97E1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výroba </a:t>
            </a:r>
            <a:r>
              <a:rPr lang="cs-CZ" dirty="0" err="1"/>
              <a:t>hist</a:t>
            </a:r>
            <a:r>
              <a:rPr lang="cs-CZ" dirty="0"/>
              <a:t>. filmů systematická, ale </a:t>
            </a:r>
            <a:r>
              <a:rPr lang="cs-CZ" dirty="0" err="1"/>
              <a:t>nepřehlcující</a:t>
            </a:r>
            <a:r>
              <a:rPr lang="cs-CZ" dirty="0"/>
              <a:t>: 1908–1911 jen 15 </a:t>
            </a:r>
            <a:r>
              <a:rPr lang="cs-CZ" dirty="0" err="1"/>
              <a:t>hist</a:t>
            </a:r>
            <a:r>
              <a:rPr lang="cs-CZ" dirty="0"/>
              <a:t>. filmů, poté počet ročně klesal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1908: cca 200m filmy (</a:t>
            </a:r>
            <a:r>
              <a:rPr lang="cs-CZ" dirty="0" err="1"/>
              <a:t>tableaux</a:t>
            </a:r>
            <a:r>
              <a:rPr lang="cs-CZ" dirty="0"/>
              <a:t> vivant) – zobrazení jedné historické události; </a:t>
            </a:r>
            <a:br>
              <a:rPr lang="cs-CZ" dirty="0"/>
            </a:br>
            <a:r>
              <a:rPr lang="cs-CZ" dirty="0"/>
              <a:t>1909–1911: prodloužení a zvýšení ambicí (např. </a:t>
            </a:r>
            <a:r>
              <a:rPr lang="cs-CZ" i="1" dirty="0"/>
              <a:t>Julius Caesar </a:t>
            </a:r>
            <a:r>
              <a:rPr lang="cs-CZ" dirty="0"/>
              <a:t>byl komerční úspěch podobně jako </a:t>
            </a:r>
            <a:r>
              <a:rPr lang="cs-CZ" i="1" dirty="0"/>
              <a:t>Pád </a:t>
            </a:r>
            <a:r>
              <a:rPr lang="cs-CZ" i="1" dirty="0" err="1"/>
              <a:t>Tróje</a:t>
            </a:r>
            <a:r>
              <a:rPr lang="cs-CZ" i="1" dirty="0"/>
              <a:t> </a:t>
            </a:r>
            <a:r>
              <a:rPr lang="cs-CZ" dirty="0"/>
              <a:t>/1911, 610m/, což byl vzor pro další výrobu)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prodloužená délka umožnila vyřešit 2 problémy:</a:t>
            </a:r>
            <a:br>
              <a:rPr lang="cs-CZ" dirty="0"/>
            </a:br>
            <a:r>
              <a:rPr lang="cs-CZ" dirty="0"/>
              <a:t>1. zlepšit výpravu pro oslňující účinky</a:t>
            </a:r>
            <a:br>
              <a:rPr lang="cs-CZ" dirty="0"/>
            </a:br>
            <a:r>
              <a:rPr lang="cs-CZ" dirty="0"/>
              <a:t>2. prodloužení vedlo k dosažení narativní sofistikovanosti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Giovanni </a:t>
            </a:r>
            <a:r>
              <a:rPr lang="cs-CZ" dirty="0" err="1"/>
              <a:t>Pastrone</a:t>
            </a:r>
            <a:r>
              <a:rPr lang="cs-CZ" dirty="0"/>
              <a:t> (od r. 1916 vystupující pod jménem </a:t>
            </a:r>
            <a:r>
              <a:rPr lang="cs-CZ" dirty="0" err="1"/>
              <a:t>Piero</a:t>
            </a:r>
            <a:r>
              <a:rPr lang="cs-CZ" dirty="0"/>
              <a:t> </a:t>
            </a:r>
            <a:r>
              <a:rPr lang="cs-CZ" dirty="0" err="1"/>
              <a:t>Fosco</a:t>
            </a:r>
            <a:r>
              <a:rPr lang="cs-CZ" dirty="0"/>
              <a:t>) jako vrchní režisér společnosti Itala Film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pro znovu vydanou verzi najal </a:t>
            </a:r>
            <a:r>
              <a:rPr lang="cs-CZ" dirty="0" err="1"/>
              <a:t>Pastrone</a:t>
            </a:r>
            <a:r>
              <a:rPr lang="cs-CZ" dirty="0"/>
              <a:t> dva levnější skladatele, kteří vytvořili i zvukové efekty pro nahrávku na disky, jež měly synchronně doprovázet projekci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</a:t>
            </a:r>
            <a:r>
              <a:rPr lang="cs-CZ" dirty="0" err="1"/>
              <a:t>Pastrone</a:t>
            </a:r>
            <a:r>
              <a:rPr lang="cs-CZ" dirty="0"/>
              <a:t> podle scénáře uvažoval i o stereoskopii</a:t>
            </a:r>
          </a:p>
          <a:p>
            <a:pPr>
              <a:buFont typeface="Arial" panose="020B0604020202020204" pitchFamily="34" charset="0"/>
              <a:buChar char="•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024617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973C3C4-DD63-45CE-9DA5-1B22FCA62B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Produkční faktory a role Giovanni </a:t>
            </a:r>
            <a:r>
              <a:rPr lang="cs-CZ" dirty="0" err="1"/>
              <a:t>Pastroneho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A5ABBB9-D55A-4179-B63C-4006ADD32B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454858"/>
          </a:xfrm>
        </p:spPr>
        <p:txBody>
          <a:bodyPr>
            <a:normAutofit fontScale="925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</a:t>
            </a:r>
            <a:r>
              <a:rPr lang="cs-CZ" dirty="0" err="1"/>
              <a:t>Pastrone</a:t>
            </a:r>
            <a:r>
              <a:rPr lang="cs-CZ" dirty="0"/>
              <a:t> provedl změny, když vystřihl části „oslabující vizuál“ filmu; zároveň se však na změnách patrně podílely i cenzurní zásahy (vystřižený záběr nahého dítěte v plamenech)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Itala Film – firma působící v Turíně, který poskytoval dobré ekonomické, technologické i kulturní podmínky pro produkci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1907 – </a:t>
            </a:r>
            <a:r>
              <a:rPr lang="cs-CZ" dirty="0" err="1"/>
              <a:t>Pastrone</a:t>
            </a:r>
            <a:r>
              <a:rPr lang="cs-CZ" dirty="0"/>
              <a:t> najat Carlem </a:t>
            </a:r>
            <a:r>
              <a:rPr lang="cs-CZ" dirty="0" err="1"/>
              <a:t>Rossim</a:t>
            </a:r>
            <a:r>
              <a:rPr lang="cs-CZ" dirty="0"/>
              <a:t> do své firmy</a:t>
            </a:r>
            <a:br>
              <a:rPr lang="cs-CZ" dirty="0"/>
            </a:br>
            <a:r>
              <a:rPr lang="cs-CZ" dirty="0"/>
              <a:t>- na pozůstatcích </a:t>
            </a:r>
            <a:r>
              <a:rPr lang="cs-CZ" dirty="0" err="1"/>
              <a:t>Rossiho</a:t>
            </a:r>
            <a:r>
              <a:rPr lang="cs-CZ" dirty="0"/>
              <a:t> firmy vznikla společnost Itala Film, kde fungoval jako umělecký ředitel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Itala Film „zdědil“ kanceláře a důležité distribuční sítě – skrze ně Itala Film distribuoval navíc </a:t>
            </a:r>
            <a:r>
              <a:rPr lang="cs-CZ" dirty="0" err="1"/>
              <a:t>remaky</a:t>
            </a:r>
            <a:r>
              <a:rPr lang="cs-CZ" dirty="0"/>
              <a:t> původních filmů z </a:t>
            </a:r>
            <a:r>
              <a:rPr lang="cs-CZ" dirty="0" err="1"/>
              <a:t>Rossiho</a:t>
            </a:r>
            <a:r>
              <a:rPr lang="cs-CZ" dirty="0"/>
              <a:t> výroby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</a:t>
            </a:r>
            <a:r>
              <a:rPr lang="cs-CZ" dirty="0" err="1"/>
              <a:t>Pastrone</a:t>
            </a:r>
            <a:r>
              <a:rPr lang="cs-CZ" dirty="0"/>
              <a:t> ve firmě postupně povýšil a jeho zodpovědnost zahrnovala i administrativu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Itala získala silnou pozici na zahraničních trzích – Velká Británie, Rusko, Francie + Spojené státy prostřednictvím distribuce mimo Edisonův Trust (v r. 1912 vlastní pobočka v New Yorku)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</a:t>
            </a:r>
            <a:r>
              <a:rPr lang="cs-CZ" dirty="0" err="1"/>
              <a:t>Pastrone</a:t>
            </a:r>
            <a:r>
              <a:rPr lang="cs-CZ" dirty="0"/>
              <a:t> nastavil poměrně sofistikovaný systém přípravy a dělby práce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jako spoluvlastník mohl přímo ovlivňovat, co se stane s kapitálem společnosti</a:t>
            </a:r>
            <a:br>
              <a:rPr lang="cs-CZ" dirty="0"/>
            </a:br>
            <a:r>
              <a:rPr lang="cs-CZ" dirty="0"/>
              <a:t>- dohlížel detailně na přípravu a výrobu všech Itala filmů</a:t>
            </a:r>
            <a:br>
              <a:rPr lang="cs-CZ" dirty="0"/>
            </a:br>
            <a:r>
              <a:rPr lang="cs-CZ" dirty="0"/>
              <a:t>- byl jak centrálním producentem, tak režisérem</a:t>
            </a:r>
          </a:p>
        </p:txBody>
      </p:sp>
    </p:spTree>
    <p:extLst>
      <p:ext uri="{BB962C8B-B14F-4D97-AF65-F5344CB8AC3E}">
        <p14:creationId xmlns:p14="http://schemas.microsoft.com/office/powerpoint/2010/main" val="1381393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58E7937-FA7D-4C88-8F53-6D0662C311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Produkční faktory a role Giovanni </a:t>
            </a:r>
            <a:r>
              <a:rPr lang="cs-CZ" dirty="0" err="1"/>
              <a:t>Pastroneho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A54A568-8114-4820-930A-384DF0F78C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přetáhnutí filmařů z Francie i jiných italských společností do Itala Filmu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angažmá francouzského komika </a:t>
            </a:r>
            <a:r>
              <a:rPr lang="cs-CZ" dirty="0" err="1"/>
              <a:t>Andrého</a:t>
            </a:r>
            <a:r>
              <a:rPr lang="cs-CZ" dirty="0"/>
              <a:t> </a:t>
            </a:r>
            <a:r>
              <a:rPr lang="cs-CZ" dirty="0" err="1"/>
              <a:t>Deeda</a:t>
            </a:r>
            <a:r>
              <a:rPr lang="cs-CZ" dirty="0"/>
              <a:t> (série s </a:t>
            </a:r>
            <a:r>
              <a:rPr lang="cs-CZ" dirty="0" err="1"/>
              <a:t>Cretinettim</a:t>
            </a:r>
            <a:r>
              <a:rPr lang="cs-CZ" dirty="0"/>
              <a:t>) přineslo standardizaci pro produkci a poté i distribuci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 na tricích se podílel katalánský filmař </a:t>
            </a:r>
            <a:r>
              <a:rPr lang="cs-CZ" dirty="0" err="1"/>
              <a:t>Segundo</a:t>
            </a:r>
            <a:r>
              <a:rPr lang="cs-CZ" dirty="0"/>
              <a:t> de </a:t>
            </a:r>
            <a:r>
              <a:rPr lang="cs-CZ" dirty="0" err="1"/>
              <a:t>Chomón</a:t>
            </a:r>
            <a:r>
              <a:rPr lang="cs-CZ" dirty="0"/>
              <a:t>, kterého </a:t>
            </a:r>
            <a:r>
              <a:rPr lang="cs-CZ" dirty="0" err="1"/>
              <a:t>Pastrone</a:t>
            </a:r>
            <a:r>
              <a:rPr lang="cs-CZ" dirty="0"/>
              <a:t> přetáhl z Francie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produkce </a:t>
            </a:r>
            <a:r>
              <a:rPr lang="cs-CZ" i="1" dirty="0" err="1"/>
              <a:t>Cabirie</a:t>
            </a:r>
            <a:r>
              <a:rPr lang="cs-CZ" dirty="0"/>
              <a:t> způsobila rozestup ve výrobě mezi </a:t>
            </a:r>
            <a:r>
              <a:rPr lang="cs-CZ" dirty="0" err="1"/>
              <a:t>Italou</a:t>
            </a:r>
            <a:r>
              <a:rPr lang="cs-CZ" dirty="0"/>
              <a:t> a ostatními firmami – Itala měla podíl pouze 5 % na úrovni národní produkce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Itala nejnadšenějším podporovatelem celovečerního formátu a jako první upustila od aktualit a krátkých komedií </a:t>
            </a:r>
            <a:br>
              <a:rPr lang="cs-CZ" dirty="0"/>
            </a:br>
            <a:r>
              <a:rPr lang="cs-CZ" dirty="0"/>
              <a:t>- </a:t>
            </a:r>
            <a:r>
              <a:rPr lang="cs-CZ" i="1" dirty="0"/>
              <a:t>Pád </a:t>
            </a:r>
            <a:r>
              <a:rPr lang="cs-CZ" i="1" dirty="0" err="1"/>
              <a:t>Tróje</a:t>
            </a:r>
            <a:r>
              <a:rPr lang="cs-CZ" i="1" dirty="0"/>
              <a:t> </a:t>
            </a:r>
            <a:r>
              <a:rPr lang="cs-CZ" dirty="0"/>
              <a:t>a </a:t>
            </a:r>
            <a:r>
              <a:rPr lang="cs-CZ" i="1" dirty="0"/>
              <a:t>La cella n. 13 </a:t>
            </a:r>
            <a:r>
              <a:rPr lang="cs-CZ" dirty="0"/>
              <a:t>jako „</a:t>
            </a:r>
            <a:r>
              <a:rPr lang="cs-CZ" dirty="0" err="1"/>
              <a:t>feature</a:t>
            </a:r>
            <a:r>
              <a:rPr lang="cs-CZ" dirty="0"/>
              <a:t> </a:t>
            </a:r>
            <a:r>
              <a:rPr lang="cs-CZ" dirty="0" err="1"/>
              <a:t>films</a:t>
            </a:r>
            <a:r>
              <a:rPr lang="cs-CZ" dirty="0"/>
              <a:t>“</a:t>
            </a:r>
            <a:br>
              <a:rPr lang="cs-CZ" dirty="0"/>
            </a:br>
            <a:r>
              <a:rPr lang="cs-CZ" dirty="0"/>
              <a:t>- žánr historické epiky a moderního dobrodružného dramatu – propojeny s populárními formami (fejeton, divadelní melodrama) i s kulturně prestižnějšími literárními a historickými klasikami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první Itala „</a:t>
            </a:r>
            <a:r>
              <a:rPr lang="cs-CZ" dirty="0" err="1"/>
              <a:t>feature</a:t>
            </a:r>
            <a:r>
              <a:rPr lang="cs-CZ" dirty="0"/>
              <a:t> </a:t>
            </a:r>
            <a:r>
              <a:rPr lang="cs-CZ" dirty="0" err="1"/>
              <a:t>films</a:t>
            </a:r>
            <a:r>
              <a:rPr lang="cs-CZ" dirty="0"/>
              <a:t>“ kombinovaly literární ambice a vizuální požitky</a:t>
            </a:r>
          </a:p>
        </p:txBody>
      </p:sp>
    </p:spTree>
    <p:extLst>
      <p:ext uri="{BB962C8B-B14F-4D97-AF65-F5344CB8AC3E}">
        <p14:creationId xmlns:p14="http://schemas.microsoft.com/office/powerpoint/2010/main" val="41483110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40AEB23-0C7F-4910-8F3E-2B0BB918B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Produkční faktory a role Giovanni </a:t>
            </a:r>
            <a:r>
              <a:rPr lang="cs-CZ" dirty="0" err="1"/>
              <a:t>Pastroneho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C95A5B3-2761-49AC-9FE1-E03E449A81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</a:t>
            </a:r>
            <a:r>
              <a:rPr lang="cs-CZ" dirty="0" err="1"/>
              <a:t>Cabiria</a:t>
            </a:r>
            <a:r>
              <a:rPr lang="cs-CZ" dirty="0"/>
              <a:t> mezi tradicí a inovací</a:t>
            </a:r>
            <a:br>
              <a:rPr lang="cs-CZ" dirty="0"/>
            </a:br>
            <a:r>
              <a:rPr lang="cs-CZ" dirty="0"/>
              <a:t>- navazovala na inklinaci k monumentálním produkcím, poučeným kulturním referencím a spektakulárním atrakcím; navazovala rovněž na inovace předchozích filmů</a:t>
            </a:r>
            <a:br>
              <a:rPr lang="cs-CZ" dirty="0"/>
            </a:br>
            <a:r>
              <a:rPr lang="cs-CZ" dirty="0"/>
              <a:t>- oslabila ale tempo a standardy běžné produkce výrobní společnosti</a:t>
            </a:r>
            <a:br>
              <a:rPr lang="cs-CZ" dirty="0"/>
            </a:br>
            <a:r>
              <a:rPr lang="cs-CZ" dirty="0"/>
              <a:t>- ekonomické a pracovní zdroje pro dokončení byly nadměrné a disproporční – úspěch </a:t>
            </a:r>
            <a:r>
              <a:rPr lang="cs-CZ" i="1" dirty="0" err="1"/>
              <a:t>Cabirie</a:t>
            </a:r>
            <a:r>
              <a:rPr lang="cs-CZ" dirty="0"/>
              <a:t> paradoxně dramaticky snížil export Italy</a:t>
            </a:r>
            <a:br>
              <a:rPr lang="cs-CZ" dirty="0"/>
            </a:br>
            <a:r>
              <a:rPr lang="cs-CZ" dirty="0"/>
              <a:t>-&gt; ta upustila od kolosálních filmů a </a:t>
            </a:r>
            <a:r>
              <a:rPr lang="cs-CZ" dirty="0" err="1"/>
              <a:t>Pastrone</a:t>
            </a:r>
            <a:r>
              <a:rPr lang="cs-CZ" dirty="0"/>
              <a:t> přešel k jiným žánrům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„</a:t>
            </a:r>
            <a:r>
              <a:rPr lang="cs-CZ" dirty="0" err="1"/>
              <a:t>Cabiria</a:t>
            </a:r>
            <a:r>
              <a:rPr lang="cs-CZ" dirty="0"/>
              <a:t> </a:t>
            </a:r>
            <a:r>
              <a:rPr lang="cs-CZ" dirty="0" err="1"/>
              <a:t>movement</a:t>
            </a:r>
            <a:r>
              <a:rPr lang="cs-CZ" dirty="0"/>
              <a:t>“ se stal běžným postupem v polovině 10. let</a:t>
            </a:r>
          </a:p>
        </p:txBody>
      </p:sp>
    </p:spTree>
    <p:extLst>
      <p:ext uri="{BB962C8B-B14F-4D97-AF65-F5344CB8AC3E}">
        <p14:creationId xmlns:p14="http://schemas.microsoft.com/office/powerpoint/2010/main" val="27983409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F8F5FC7-B5BA-4F80-AFE7-9486A238E1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Cabiria</a:t>
            </a:r>
            <a:r>
              <a:rPr lang="cs-CZ" dirty="0"/>
              <a:t> jako ambiciózní umělecké dílo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C978662-2CF1-4651-BFB4-6AB390922D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</a:t>
            </a:r>
            <a:r>
              <a:rPr lang="cs-CZ" dirty="0" err="1"/>
              <a:t>Pastrone</a:t>
            </a:r>
            <a:r>
              <a:rPr lang="cs-CZ" dirty="0"/>
              <a:t>: „Kinematografie musí být prezentovaná jako umění“</a:t>
            </a:r>
            <a:br>
              <a:rPr lang="cs-CZ" dirty="0"/>
            </a:br>
            <a:r>
              <a:rPr lang="cs-CZ" dirty="0"/>
              <a:t>- historické biografie nebo adaptace velkých literárních děl (např. Dumas)</a:t>
            </a:r>
            <a:br>
              <a:rPr lang="cs-CZ" dirty="0"/>
            </a:br>
            <a:r>
              <a:rPr lang="cs-CZ" dirty="0"/>
              <a:t>- historické látky i z prostředí mimo Itálii (např. francouzská revoluce)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film funguje jako </a:t>
            </a:r>
            <a:r>
              <a:rPr lang="cs-CZ" dirty="0" err="1"/>
              <a:t>transmediální</a:t>
            </a:r>
            <a:r>
              <a:rPr lang="cs-CZ" dirty="0"/>
              <a:t> (</a:t>
            </a:r>
            <a:r>
              <a:rPr lang="cs-CZ" dirty="0" err="1"/>
              <a:t>Alovisio</a:t>
            </a:r>
            <a:r>
              <a:rPr lang="cs-CZ" dirty="0"/>
              <a:t>) nebo intermediální (Kuhn) dílo díky začlenění architektury, malířství, archeologie, opery, divadla, literatury a hudby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spojení s operou vytvořilo povědomou atmosféru recepce pro italské publikum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</a:t>
            </a:r>
            <a:r>
              <a:rPr lang="cs-CZ" i="1" dirty="0" err="1"/>
              <a:t>Cabiria</a:t>
            </a:r>
            <a:r>
              <a:rPr lang="cs-CZ" dirty="0"/>
              <a:t> ale zároveň zdůrazňuje technické možnosti kinematografie k odlišení od už ustanovených uměleckých forem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kritici vyjadřovali pochyby ohledně nové formy zábavy, což vyústilo v „kampaň proti kinematografii“</a:t>
            </a:r>
            <a:br>
              <a:rPr lang="cs-CZ" dirty="0"/>
            </a:br>
            <a:r>
              <a:rPr lang="cs-CZ" dirty="0"/>
              <a:t>- film jako invazivní prvek v místech, která tradičně patřila hudbě nebo divadlu</a:t>
            </a:r>
            <a:br>
              <a:rPr lang="cs-CZ" dirty="0"/>
            </a:br>
            <a:r>
              <a:rPr lang="cs-CZ" dirty="0"/>
              <a:t>- obvinění filmu z nemorálnosti a senzacechtivosti („učí nás lhát, prezentuje na plátně pornografii a zločiny)</a:t>
            </a:r>
            <a:br>
              <a:rPr lang="cs-CZ" dirty="0"/>
            </a:br>
            <a:r>
              <a:rPr lang="cs-CZ" dirty="0"/>
              <a:t>- srovnávání s divadlem, které kritická obec upřednostňovala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</a:t>
            </a:r>
            <a:r>
              <a:rPr lang="cs-CZ" i="1" dirty="0" err="1"/>
              <a:t>Cabiria</a:t>
            </a:r>
            <a:r>
              <a:rPr lang="cs-CZ" dirty="0"/>
              <a:t> pomohla rozevřít debatu, jestli je film umění</a:t>
            </a:r>
          </a:p>
        </p:txBody>
      </p:sp>
    </p:spTree>
    <p:extLst>
      <p:ext uri="{BB962C8B-B14F-4D97-AF65-F5344CB8AC3E}">
        <p14:creationId xmlns:p14="http://schemas.microsoft.com/office/powerpoint/2010/main" val="32989830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2A219A4-608C-4151-A7EA-5FDFE508FB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Cabiria</a:t>
            </a:r>
            <a:r>
              <a:rPr lang="cs-CZ" dirty="0"/>
              <a:t> jako ambiciózní umělecké dílo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B6A25AA-095F-45B7-A116-BF14A2A5B9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kinematografie v té době soutěžila s dalšími médii (hlavně divadlo a opera)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filmy jako </a:t>
            </a:r>
            <a:r>
              <a:rPr lang="cs-CZ" i="1" dirty="0" err="1"/>
              <a:t>Cabiria</a:t>
            </a:r>
            <a:r>
              <a:rPr lang="cs-CZ" dirty="0"/>
              <a:t> byly nejen komerčně úspěšné, ale také mohly být rozpoznané jako umělecká díla kritiky a intelektuály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kromě opery lze vysledovat spojení i s literaturou – hlavně na rovině </a:t>
            </a:r>
            <a:r>
              <a:rPr lang="cs-CZ" dirty="0" err="1"/>
              <a:t>paratextů</a:t>
            </a:r>
            <a:br>
              <a:rPr lang="cs-CZ" dirty="0"/>
            </a:br>
            <a:r>
              <a:rPr lang="cs-CZ" dirty="0"/>
              <a:t>- propagace Gabriela </a:t>
            </a:r>
            <a:r>
              <a:rPr lang="cs-CZ" dirty="0" err="1"/>
              <a:t>D‘Annunzia</a:t>
            </a:r>
            <a:r>
              <a:rPr lang="cs-CZ" dirty="0"/>
              <a:t> jako člověka zodpovědného za film jako způsob oslovení diváků z vyšších kruhů -&gt; </a:t>
            </a:r>
            <a:r>
              <a:rPr lang="cs-CZ" dirty="0" err="1"/>
              <a:t>D‘Annunzio</a:t>
            </a:r>
            <a:r>
              <a:rPr lang="cs-CZ" dirty="0"/>
              <a:t> s jistotou napsal mezititulky, vybral název a pomáhal s propagací, ale jeho přesný autorský podíl je nejasný</a:t>
            </a:r>
            <a:br>
              <a:rPr lang="cs-CZ" dirty="0"/>
            </a:br>
            <a:r>
              <a:rPr lang="cs-CZ" dirty="0"/>
              <a:t>- provizorní název filmu byl „Román plamenů/Novel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Flames</a:t>
            </a:r>
            <a:r>
              <a:rPr lang="cs-CZ" dirty="0"/>
              <a:t>“</a:t>
            </a:r>
            <a:br>
              <a:rPr lang="cs-CZ" dirty="0"/>
            </a:br>
            <a:r>
              <a:rPr lang="cs-CZ" dirty="0"/>
              <a:t>- skladatel </a:t>
            </a:r>
            <a:r>
              <a:rPr lang="cs-CZ" dirty="0" err="1"/>
              <a:t>Pizetti</a:t>
            </a:r>
            <a:r>
              <a:rPr lang="cs-CZ" dirty="0"/>
              <a:t> chápal </a:t>
            </a:r>
            <a:r>
              <a:rPr lang="cs-CZ" i="1" dirty="0" err="1"/>
              <a:t>Cabirii</a:t>
            </a:r>
            <a:r>
              <a:rPr lang="cs-CZ" dirty="0"/>
              <a:t> jako filmový román</a:t>
            </a:r>
            <a:br>
              <a:rPr lang="cs-CZ" dirty="0"/>
            </a:br>
            <a:r>
              <a:rPr lang="cs-CZ" dirty="0"/>
              <a:t>- explicitní intermediální odkazy na Flaubertovo </a:t>
            </a:r>
            <a:r>
              <a:rPr lang="cs-CZ" i="1" dirty="0" err="1"/>
              <a:t>Salambo</a:t>
            </a:r>
            <a:r>
              <a:rPr lang="cs-CZ" dirty="0"/>
              <a:t> nebo </a:t>
            </a:r>
            <a:r>
              <a:rPr lang="cs-CZ" i="1" dirty="0" err="1"/>
              <a:t>Cartagine</a:t>
            </a:r>
            <a:r>
              <a:rPr lang="cs-CZ" i="1" dirty="0"/>
              <a:t> in </a:t>
            </a:r>
            <a:r>
              <a:rPr lang="cs-CZ" i="1" dirty="0" err="1"/>
              <a:t>fiamme</a:t>
            </a:r>
            <a:r>
              <a:rPr lang="cs-CZ" i="1" dirty="0"/>
              <a:t> </a:t>
            </a:r>
            <a:r>
              <a:rPr lang="cs-CZ" dirty="0"/>
              <a:t>– obě díla míchají fikční a historické postavy během punských válek</a:t>
            </a:r>
            <a:br>
              <a:rPr lang="cs-CZ" dirty="0"/>
            </a:br>
            <a:r>
              <a:rPr lang="cs-CZ" dirty="0"/>
              <a:t>- </a:t>
            </a:r>
            <a:r>
              <a:rPr lang="cs-CZ" i="1" dirty="0" err="1"/>
              <a:t>Cabiria</a:t>
            </a:r>
            <a:r>
              <a:rPr lang="cs-CZ" dirty="0"/>
              <a:t> jako součást širší </a:t>
            </a:r>
            <a:r>
              <a:rPr lang="cs-CZ" dirty="0" err="1"/>
              <a:t>transmediální</a:t>
            </a:r>
            <a:r>
              <a:rPr lang="cs-CZ" dirty="0"/>
              <a:t> tendence pracovat s narativy filmu</a:t>
            </a:r>
          </a:p>
        </p:txBody>
      </p:sp>
    </p:spTree>
    <p:extLst>
      <p:ext uri="{BB962C8B-B14F-4D97-AF65-F5344CB8AC3E}">
        <p14:creationId xmlns:p14="http://schemas.microsoft.com/office/powerpoint/2010/main" val="15221735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 descr="Obsah obrázku budova, fotka, zakryté, vyplněné&#10;&#10;Popis byl vytvořen automaticky">
            <a:extLst>
              <a:ext uri="{FF2B5EF4-FFF2-40B4-BE49-F238E27FC236}">
                <a16:creationId xmlns:a16="http://schemas.microsoft.com/office/drawing/2014/main" id="{12F4E265-3581-414D-A5E6-C8CB2357E1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341468" y="576197"/>
            <a:ext cx="7509064" cy="5305317"/>
          </a:xfrm>
        </p:spPr>
      </p:pic>
    </p:spTree>
    <p:extLst>
      <p:ext uri="{BB962C8B-B14F-4D97-AF65-F5344CB8AC3E}">
        <p14:creationId xmlns:p14="http://schemas.microsoft.com/office/powerpoint/2010/main" val="1371477611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ktiva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370</TotalTime>
  <Words>2083</Words>
  <Application>Microsoft Office PowerPoint</Application>
  <PresentationFormat>Širokoúhlá obrazovka</PresentationFormat>
  <Paragraphs>106</Paragraphs>
  <Slides>17</Slides>
  <Notes>17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Retrospektiva</vt:lpstr>
      <vt:lpstr>Národní velkofilmy v evropské němé kinematografii</vt:lpstr>
      <vt:lpstr>Produkční faktory a role Giovanni Pastroneho</vt:lpstr>
      <vt:lpstr>Produkční faktory a role Giovanni Pastroneho</vt:lpstr>
      <vt:lpstr>Produkční faktory a role Giovanni Pastroneho</vt:lpstr>
      <vt:lpstr>Produkční faktory a role Giovanni Pastroneho</vt:lpstr>
      <vt:lpstr>Produkční faktory a role Giovanni Pastroneho</vt:lpstr>
      <vt:lpstr>Cabiria jako ambiciózní umělecké dílo</vt:lpstr>
      <vt:lpstr>Cabiria jako ambiciózní umělecké dílo</vt:lpstr>
      <vt:lpstr>Prezentace aplikace PowerPoint</vt:lpstr>
      <vt:lpstr>Cabiria jako ambiciózní umělecké dílo</vt:lpstr>
      <vt:lpstr>Cabiria jako ambiciózní umělecké dílo</vt:lpstr>
      <vt:lpstr>Cabiria jako ambiciózní umělecké dílo</vt:lpstr>
      <vt:lpstr>Maciste</vt:lpstr>
      <vt:lpstr>Prezentace aplikace PowerPoint</vt:lpstr>
      <vt:lpstr>Maciste</vt:lpstr>
      <vt:lpstr>Maciste</vt:lpstr>
      <vt:lpstr>Maciste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Národní velkofilmy v evropské němé kinematografii</dc:title>
  <dc:creator>Martin Kos</dc:creator>
  <cp:lastModifiedBy>Martin Kos</cp:lastModifiedBy>
  <cp:revision>27</cp:revision>
  <dcterms:created xsi:type="dcterms:W3CDTF">2020-02-18T15:41:22Z</dcterms:created>
  <dcterms:modified xsi:type="dcterms:W3CDTF">2020-04-08T08:24:35Z</dcterms:modified>
</cp:coreProperties>
</file>