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61" r:id="rId7"/>
    <p:sldId id="262" r:id="rId8"/>
    <p:sldId id="263" r:id="rId9"/>
    <p:sldId id="264" r:id="rId10"/>
    <p:sldId id="265" r:id="rId11"/>
    <p:sldId id="259" r:id="rId12"/>
    <p:sldId id="273" r:id="rId13"/>
    <p:sldId id="272" r:id="rId14"/>
    <p:sldId id="26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9906-4780-4C8D-87F2-805A6A5B9E84}" type="datetimeFigureOut">
              <a:rPr lang="cs-CZ" smtClean="0"/>
              <a:t>14. 4. 2020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824-0CA5-4ADA-9672-8D365978C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6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7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0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84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54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40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65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67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1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30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0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09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9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6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3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i.org.uk/news-opinion/sight-sound-magazine/features/abel-gance-s-napoleon-monumental-resto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64626-FAFB-443E-B579-2D485CA63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velkofilmy v evropské němé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449AC-00D6-4E06-B41B-8C337627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Napoleon</a:t>
            </a:r>
          </a:p>
        </p:txBody>
      </p:sp>
    </p:spTree>
    <p:extLst>
      <p:ext uri="{BB962C8B-B14F-4D97-AF65-F5344CB8AC3E}">
        <p14:creationId xmlns:p14="http://schemas.microsoft.com/office/powerpoint/2010/main" val="203003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0CA91-DA3C-4314-B4EA-412C8512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Ganceho</a:t>
            </a:r>
            <a:r>
              <a:rPr lang="cs-CZ" dirty="0"/>
              <a:t> pojetí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63161-F3F7-44F7-B8EC-77EA8447F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717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i Hugo </a:t>
            </a:r>
            <a:r>
              <a:rPr lang="cs-CZ" dirty="0" err="1"/>
              <a:t>Stinnes</a:t>
            </a:r>
            <a:r>
              <a:rPr lang="cs-CZ" dirty="0"/>
              <a:t> chtěli zdůraznit Napoleonovu pacifistickou práci spíš než jeho vojenskou kariéru -&gt; Bonaparte jako někdo, kdo neměl rád válku, ale snažil se vytvořit univerzální republiku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se bránil proti názorům, že bude </a:t>
            </a:r>
            <a:r>
              <a:rPr lang="cs-CZ" i="1" dirty="0"/>
              <a:t>Napoleonem</a:t>
            </a:r>
            <a:r>
              <a:rPr lang="cs-CZ" dirty="0"/>
              <a:t> podporovat válku, poukázáním na </a:t>
            </a:r>
            <a:r>
              <a:rPr lang="cs-CZ" dirty="0" err="1"/>
              <a:t>pacificismus</a:t>
            </a:r>
            <a:r>
              <a:rPr lang="cs-CZ" dirty="0"/>
              <a:t> v </a:t>
            </a:r>
            <a:r>
              <a:rPr lang="cs-CZ" i="1" dirty="0"/>
              <a:t>Žaluji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usiloval v roce 1927 o mezinárodní filmovou ligu</a:t>
            </a:r>
            <a:br>
              <a:rPr lang="cs-CZ" dirty="0"/>
            </a:br>
            <a:r>
              <a:rPr lang="cs-CZ" dirty="0"/>
              <a:t>- představoval si „Akademii deseti“ – elitní kádr </a:t>
            </a:r>
            <a:r>
              <a:rPr lang="cs-CZ"/>
              <a:t>evropských filmařů</a:t>
            </a:r>
            <a:r>
              <a:rPr lang="cs-CZ" dirty="0"/>
              <a:t>, jejichž práce by formovala uměleckou a morální základnu světové kinematografie</a:t>
            </a:r>
            <a:br>
              <a:rPr lang="cs-CZ" dirty="0"/>
            </a:br>
            <a:r>
              <a:rPr lang="cs-CZ" dirty="0"/>
              <a:t>- měla začít sérií filmů o velkých prorocích hlavních náboženství -&gt; gospel pro oči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rozvíjel myšlenku mezinárodního bratrství skrze kinematografii; věřil, že vlády mají morální povinnost poskytnout ekonomickou podporu jeho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jako vzkříšení Napoleona a doby</a:t>
            </a:r>
            <a:br>
              <a:rPr lang="cs-CZ" dirty="0"/>
            </a:br>
            <a:r>
              <a:rPr lang="cs-CZ" dirty="0"/>
              <a:t>- natáčení na stejných lokacích, detail na jeho dům na Sicílii, Albert </a:t>
            </a:r>
            <a:r>
              <a:rPr lang="cs-CZ" dirty="0" err="1"/>
              <a:t>Dieudonne</a:t>
            </a:r>
            <a:r>
              <a:rPr lang="cs-CZ" dirty="0"/>
              <a:t> vzkřísil Napoleona (jeho duch žije v herci)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Toulon</a:t>
            </a:r>
            <a:r>
              <a:rPr lang="cs-CZ" dirty="0"/>
              <a:t>: </a:t>
            </a:r>
            <a:r>
              <a:rPr lang="cs-CZ" dirty="0" err="1"/>
              <a:t>Gance</a:t>
            </a:r>
            <a:r>
              <a:rPr lang="cs-CZ" dirty="0"/>
              <a:t> chtěl pohltit diváky co nejvíc</a:t>
            </a:r>
            <a:br>
              <a:rPr lang="cs-CZ" dirty="0"/>
            </a:br>
            <a:r>
              <a:rPr lang="cs-CZ" dirty="0"/>
              <a:t>- neměli být diváky, ale účastníky bitvy</a:t>
            </a:r>
          </a:p>
        </p:txBody>
      </p:sp>
    </p:spTree>
    <p:extLst>
      <p:ext uri="{BB962C8B-B14F-4D97-AF65-F5344CB8AC3E}">
        <p14:creationId xmlns:p14="http://schemas.microsoft.com/office/powerpoint/2010/main" val="3767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CF297-2C25-409A-B24D-5B3C4471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Ganceho</a:t>
            </a:r>
            <a:r>
              <a:rPr lang="cs-CZ" dirty="0"/>
              <a:t> pojetí a přijetí </a:t>
            </a:r>
            <a:r>
              <a:rPr lang="cs-CZ" i="1" dirty="0"/>
              <a:t>Napoleona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E6E4A-20C7-4523-B60E-5F881497C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98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Napoleon vyvolal silnou kontradikci v přijetí – od nadšení k „nevolnosti“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ideologické implikace Napoleona rozdělily kritiky – jedni ho považovali za republikánský, druzí za nejednoznačný až reakční (zpátečnický)</a:t>
            </a:r>
            <a:br>
              <a:rPr lang="cs-CZ" dirty="0"/>
            </a:br>
            <a:r>
              <a:rPr lang="cs-CZ" dirty="0"/>
              <a:t>- pravicoví mluvčí ho považovali za národního hrdinu, levicoví naopak za tyrana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Leon </a:t>
            </a:r>
            <a:r>
              <a:rPr lang="cs-CZ" dirty="0" err="1"/>
              <a:t>Moussinac</a:t>
            </a:r>
            <a:r>
              <a:rPr lang="cs-CZ" dirty="0"/>
              <a:t> odmítal ideologické významy, ale uznával technické kvality </a:t>
            </a:r>
            <a:br>
              <a:rPr lang="cs-CZ" dirty="0"/>
            </a:br>
            <a:r>
              <a:rPr lang="cs-CZ" dirty="0"/>
              <a:t>-&gt; úctyhodný styl vs trestuhodný obsah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ti, co si oblíbili </a:t>
            </a:r>
            <a:r>
              <a:rPr lang="cs-CZ" dirty="0" err="1"/>
              <a:t>Ganceho</a:t>
            </a:r>
            <a:r>
              <a:rPr lang="cs-CZ" dirty="0"/>
              <a:t> formální experimenty, chtěli kratší, koncentrovanější podobu; celkově však kritici upřednostňovali Apollo verzi – harmoničtější, vypravěčsky jasnější a soudržnější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některé byl film zatěžkaný zbytným melodramatem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Bazin</a:t>
            </a:r>
            <a:r>
              <a:rPr lang="cs-CZ" dirty="0"/>
              <a:t> odepsal </a:t>
            </a:r>
            <a:r>
              <a:rPr lang="cs-CZ" dirty="0" err="1"/>
              <a:t>Ganceho</a:t>
            </a:r>
            <a:r>
              <a:rPr lang="cs-CZ" dirty="0"/>
              <a:t> z moderní filmové kritiky hned na jejím začátku; vysloužil si však uznání u zástupců francouzské nové vlny</a:t>
            </a:r>
          </a:p>
        </p:txBody>
      </p:sp>
    </p:spTree>
    <p:extLst>
      <p:ext uri="{BB962C8B-B14F-4D97-AF65-F5344CB8AC3E}">
        <p14:creationId xmlns:p14="http://schemas.microsoft.com/office/powerpoint/2010/main" val="345394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BC571-1B33-4029-852A-F8AD3ED3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Ganceho</a:t>
            </a:r>
            <a:r>
              <a:rPr lang="cs-CZ" dirty="0"/>
              <a:t> pojetí a přijetí </a:t>
            </a:r>
            <a:r>
              <a:rPr lang="cs-CZ" i="1" dirty="0"/>
              <a:t>Napoleona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5DAB4-AD20-4DE4-8612-1CC5427D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 </a:t>
            </a:r>
            <a:r>
              <a:rPr lang="cs-CZ" dirty="0" err="1"/>
              <a:t>znovuvydání</a:t>
            </a:r>
            <a:r>
              <a:rPr lang="cs-CZ" dirty="0"/>
              <a:t> v 80. letech následovalo podobné přijetí jako po premiéře – reakční obsah a progresivní styl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každé následující éře se ti, co jej uváděli, i ti, co jej kriticky hodnotili, snažili udělat vysoce nekonvenční film více konvenčním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žádná samostatná oblast filmové historie nebo teorie není adekvátní k ohodnocení </a:t>
            </a:r>
            <a:r>
              <a:rPr lang="cs-CZ" i="1" dirty="0"/>
              <a:t>Napoleona</a:t>
            </a:r>
            <a:br>
              <a:rPr lang="cs-CZ" dirty="0"/>
            </a:br>
            <a:r>
              <a:rPr lang="cs-CZ" dirty="0"/>
              <a:t>- pro porozumění síly a originality filmu je potřeba se uchýlit k vyjednávání mezi očividnými kontradikcemi a antitezemi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autoři textů neschopní nebo neochotní vyjednávat s </a:t>
            </a:r>
            <a:r>
              <a:rPr lang="cs-CZ" i="1" dirty="0"/>
              <a:t>Napoleonovou</a:t>
            </a:r>
            <a:r>
              <a:rPr lang="cs-CZ" dirty="0"/>
              <a:t> vnitřní hybriditou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22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A73A2-AD45-44B4-9B0A-27120FF7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verze Napoleona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93857E-2CF6-4B1C-B6DE-D2377550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4441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už při plánování v r. 1923 počítal s tím, že metráž 10000m bude pro americký trh sestříhaná na 3500m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plánoval různé verze pro různé trhy</a:t>
            </a:r>
            <a:br>
              <a:rPr lang="cs-CZ" dirty="0"/>
            </a:br>
            <a:r>
              <a:rPr lang="cs-CZ" dirty="0"/>
              <a:t>- ve scénáři pracoval s extra scénami s Georgem Washingtonem, Oliverem Cromwellem nebo </a:t>
            </a:r>
            <a:r>
              <a:rPr lang="cs-CZ" dirty="0" err="1"/>
              <a:t>Simónem</a:t>
            </a:r>
            <a:r>
              <a:rPr lang="cs-CZ" dirty="0"/>
              <a:t> </a:t>
            </a:r>
            <a:r>
              <a:rPr lang="cs-CZ" dirty="0" err="1"/>
              <a:t>Bolivarem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předpokládal 3 verze v prosinci 1925:</a:t>
            </a:r>
            <a:br>
              <a:rPr lang="cs-CZ" dirty="0"/>
            </a:br>
            <a:r>
              <a:rPr lang="cs-CZ" dirty="0"/>
              <a:t>- dramatická pro Evropu</a:t>
            </a:r>
            <a:br>
              <a:rPr lang="cs-CZ" dirty="0"/>
            </a:br>
            <a:r>
              <a:rPr lang="cs-CZ" dirty="0"/>
              <a:t>- dramatická pro anglosaská teritoria</a:t>
            </a:r>
            <a:br>
              <a:rPr lang="cs-CZ" dirty="0"/>
            </a:br>
            <a:r>
              <a:rPr lang="cs-CZ" dirty="0"/>
              <a:t>- historická verze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první projekce: </a:t>
            </a:r>
            <a:br>
              <a:rPr lang="cs-CZ" dirty="0"/>
            </a:br>
            <a:r>
              <a:rPr lang="cs-CZ" dirty="0"/>
              <a:t>duben 1927 v Opeře – zkrácená verze (5600m) včetně obou triptychů</a:t>
            </a:r>
            <a:br>
              <a:rPr lang="cs-CZ" dirty="0"/>
            </a:br>
            <a:r>
              <a:rPr lang="cs-CZ" dirty="0"/>
              <a:t>květen 1927 – Apollo verze (12800m) </a:t>
            </a:r>
            <a:br>
              <a:rPr lang="cs-CZ" dirty="0"/>
            </a:br>
            <a:r>
              <a:rPr lang="cs-CZ" dirty="0"/>
              <a:t>- nejúplnější verze, co kdy měli diváci možnost zhlédnout, ale bez triptychů</a:t>
            </a:r>
            <a:br>
              <a:rPr lang="cs-CZ" dirty="0"/>
            </a:br>
            <a:r>
              <a:rPr lang="cs-CZ" dirty="0"/>
              <a:t>- tato verze měla být uváděna jako vícedílný film</a:t>
            </a:r>
            <a:br>
              <a:rPr lang="cs-CZ" dirty="0"/>
            </a:br>
            <a:r>
              <a:rPr lang="cs-CZ" dirty="0"/>
              <a:t>- běžela sice v některých regionech, ale kinaři ji stejně zkracovali podle své chuti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roce 1928 udělal i tři samostatné triptychy, které nebyly součástí Napoleona – běžely pouze ve Studiu 28 v Paříži, které na to bylo technicky vybavené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natáčel i ve 3D a barvě, ale nakonec obě možnosti odmítl ve prospěch širokoúhlého formátu (</a:t>
            </a:r>
            <a:r>
              <a:rPr lang="cs-CZ" dirty="0" err="1"/>
              <a:t>Polyvision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film </a:t>
            </a:r>
            <a:r>
              <a:rPr lang="cs-CZ" dirty="0" err="1"/>
              <a:t>Gance</a:t>
            </a:r>
            <a:r>
              <a:rPr lang="cs-CZ" dirty="0"/>
              <a:t> vytvořil ještě triptych u sekvence bouře (Napoleon na moři / francouzská revoluce)</a:t>
            </a:r>
          </a:p>
        </p:txBody>
      </p:sp>
    </p:spTree>
    <p:extLst>
      <p:ext uri="{BB962C8B-B14F-4D97-AF65-F5344CB8AC3E}">
        <p14:creationId xmlns:p14="http://schemas.microsoft.com/office/powerpoint/2010/main" val="256049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F20AF-DFEF-4034-B537-D31B5BD0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verze Napoleona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FCFC30-5D83-4CB7-97CE-462725332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3207"/>
            <a:ext cx="10058400" cy="427949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distributor filmu GMG (francouzská pobočka americké společnosti MGM) byl zděšen délkou filmu a požadavky širokoúhlého formátu na uvádění – v roce 1928 zkrátil film o polovinu a přestříhal do otřesné podoby, což vedlo k žalobě z </a:t>
            </a:r>
            <a:r>
              <a:rPr lang="cs-CZ" dirty="0" err="1"/>
              <a:t>Ganceho</a:t>
            </a:r>
            <a:r>
              <a:rPr lang="cs-CZ" dirty="0"/>
              <a:t> strany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americký distributor MGM zkrátil film až na 2400m a odstranil formální experimenty i vedlejší zápletky -&gt; finanční i umělecké katastrofa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MGM navěšovalo na </a:t>
            </a:r>
            <a:r>
              <a:rPr lang="cs-CZ" i="1" dirty="0"/>
              <a:t>Napoleona</a:t>
            </a:r>
            <a:r>
              <a:rPr lang="cs-CZ" dirty="0"/>
              <a:t> svoje další filmy</a:t>
            </a:r>
            <a:br>
              <a:rPr lang="cs-CZ" dirty="0"/>
            </a:br>
            <a:r>
              <a:rPr lang="cs-CZ" dirty="0"/>
              <a:t>- kvůli Napoleonovi tak francouzský trh zaplavily série amerických filmů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 několika měsících film zmizel z distribuce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se k filmu vrátil v r. 1934 po neúspěchu natočit další části</a:t>
            </a:r>
            <a:br>
              <a:rPr lang="cs-CZ" dirty="0"/>
            </a:br>
            <a:r>
              <a:rPr lang="cs-CZ" dirty="0"/>
              <a:t>- natočil nové scény </a:t>
            </a:r>
            <a:r>
              <a:rPr lang="cs-CZ" dirty="0" err="1"/>
              <a:t>přerámující</a:t>
            </a:r>
            <a:r>
              <a:rPr lang="cs-CZ" dirty="0"/>
              <a:t> narativ a přidal synchronizovanou hudbu a dialogy k němému materiálu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Gance</a:t>
            </a:r>
            <a:r>
              <a:rPr lang="cs-CZ" dirty="0"/>
              <a:t> při tom kanibalizoval vlastní výchozí negativní materiál z r. 1927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1971 – </a:t>
            </a:r>
            <a:r>
              <a:rPr lang="cs-CZ" dirty="0" err="1"/>
              <a:t>Gance</a:t>
            </a:r>
            <a:r>
              <a:rPr lang="cs-CZ" dirty="0"/>
              <a:t> vytvořil ještě jednu verzi s novým materiálem – palimpsest, v němž je původní film téměř neviditelný za kakofonním zmatkem nekompatibilního materiálu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Brownlowova</a:t>
            </a:r>
            <a:r>
              <a:rPr lang="cs-CZ" dirty="0"/>
              <a:t> verze postupně k 7500m</a:t>
            </a:r>
            <a:br>
              <a:rPr lang="cs-CZ" dirty="0"/>
            </a:br>
            <a:r>
              <a:rPr lang="cs-CZ" dirty="0"/>
              <a:t>- 1981: Francis Ford </a:t>
            </a:r>
            <a:r>
              <a:rPr lang="cs-CZ" dirty="0" err="1"/>
              <a:t>Coppola</a:t>
            </a:r>
            <a:r>
              <a:rPr lang="cs-CZ" dirty="0"/>
              <a:t> vydal sestříhanou a zrychlenou </a:t>
            </a:r>
            <a:r>
              <a:rPr lang="cs-CZ" dirty="0" err="1"/>
              <a:t>Brownlowovu</a:t>
            </a:r>
            <a:r>
              <a:rPr lang="cs-CZ" dirty="0"/>
              <a:t> verzi v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francouzská </a:t>
            </a:r>
            <a:r>
              <a:rPr lang="cs-CZ" dirty="0" err="1"/>
              <a:t>Cinémathèque</a:t>
            </a:r>
            <a:r>
              <a:rPr lang="cs-CZ" dirty="0"/>
              <a:t> rozpoznala celkově 22 různých verzí při pokusu restaurovat 2 první verze</a:t>
            </a:r>
          </a:p>
        </p:txBody>
      </p:sp>
    </p:spTree>
    <p:extLst>
      <p:ext uri="{BB962C8B-B14F-4D97-AF65-F5344CB8AC3E}">
        <p14:creationId xmlns:p14="http://schemas.microsoft.com/office/powerpoint/2010/main" val="224268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text&#10;&#10;Popis byl vytvořen automaticky">
            <a:extLst>
              <a:ext uri="{FF2B5EF4-FFF2-40B4-BE49-F238E27FC236}">
                <a16:creationId xmlns:a16="http://schemas.microsoft.com/office/drawing/2014/main" id="{349CD2A6-765F-4BB5-BE56-F106B4B5E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028" y="286603"/>
            <a:ext cx="4536378" cy="6049177"/>
          </a:xfr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82FBE58C-A5DB-4F92-94E1-FFD3EDBA2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06" y="1669887"/>
            <a:ext cx="6068728" cy="35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2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F170F-34E5-40E3-8AF6-873CF177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francouzského historického filmu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913B0-AE6B-4784-B8B0-6F2D541B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francouzská kinematografie se vyvíjela od počátku v souladu s národem</a:t>
            </a:r>
            <a:br>
              <a:rPr lang="cs-CZ" dirty="0"/>
            </a:br>
            <a:r>
              <a:rPr lang="cs-CZ" dirty="0"/>
              <a:t>- rekonstrukce a interpretace historie sloužily posílení vztahu zapadnutí do národa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historický film se rozvíjel kontinuálně napříč 20. lety</a:t>
            </a:r>
            <a:br>
              <a:rPr lang="cs-CZ" dirty="0"/>
            </a:br>
            <a:r>
              <a:rPr lang="cs-CZ" dirty="0"/>
              <a:t>- díky vzestupu kostýmních dramat a díky debatám, které tyto produkce spustily o statutu francouzského filmu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francouzské filmy se proti hrozbě US produkce snažily obnovit a povýšit konkrétní obraz národní identity – rok 1927 nejvyšším bodem pokusu znovu utvrdit národní nadřazenost ztracenou po 1. světové válce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historické filmy importované z US vyvolaly silnou reakci tisku a průmyslu</a:t>
            </a:r>
            <a:br>
              <a:rPr lang="cs-CZ" dirty="0"/>
            </a:br>
            <a:r>
              <a:rPr lang="cs-CZ" dirty="0"/>
              <a:t>- považovali je za neschopné vystihnout reprezentaci francouzské historie</a:t>
            </a:r>
          </a:p>
        </p:txBody>
      </p:sp>
    </p:spTree>
    <p:extLst>
      <p:ext uri="{BB962C8B-B14F-4D97-AF65-F5344CB8AC3E}">
        <p14:creationId xmlns:p14="http://schemas.microsoft.com/office/powerpoint/2010/main" val="55126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2205F-0030-450B-9657-E4ED67D1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francouzského historického filmu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6E912-A96D-4052-8469-582EB2DF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92035" cy="4517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dramata s kvalitní scénou a kostýmy ovlivnily historické filmy, zejména ty od společnosti Film </a:t>
            </a:r>
            <a:r>
              <a:rPr lang="cs-CZ" dirty="0" err="1"/>
              <a:t>d‘Art</a:t>
            </a:r>
            <a:r>
              <a:rPr lang="cs-CZ" dirty="0"/>
              <a:t> od roku 1908</a:t>
            </a:r>
            <a:br>
              <a:rPr lang="cs-CZ" dirty="0"/>
            </a:br>
            <a:r>
              <a:rPr lang="cs-CZ" dirty="0"/>
              <a:t>- jejich rekonstrukce: scény spojené s násilím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Pathé</a:t>
            </a:r>
            <a:r>
              <a:rPr lang="cs-CZ" dirty="0"/>
              <a:t> společností s nejvyšším počtem historických filmů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historické filmy konstruované v rámci oficiálních dějin vyučovaných na školách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první dva filmy o Napoleonovi: první je přesnou kopií Davidova slavného obrazu z napoleonské doby, druhé rekonstruuje největší vojenské a poltické události – spojené s vizuální reprezentací v knize pro školy odkazující k malířství</a:t>
            </a:r>
            <a:br>
              <a:rPr lang="cs-CZ" dirty="0"/>
            </a:br>
            <a:r>
              <a:rPr lang="cs-CZ" dirty="0"/>
              <a:t>- překrytí „historického“ a „patriotického“ filmu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AE8981-892A-46DD-AA03-C98463EB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46" y="1845734"/>
            <a:ext cx="3770334" cy="44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D3600-52A6-4631-B2A1-661B5F59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francouzského historického filmu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60EDF-B5CA-44BB-8E06-0F31FBDE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 první světové válce import US filmů, které se zabývaly francouzskou historií</a:t>
            </a:r>
            <a:br>
              <a:rPr lang="cs-CZ" dirty="0"/>
            </a:br>
            <a:r>
              <a:rPr lang="cs-CZ" dirty="0"/>
              <a:t>- modernita těchto filmů působila tak, že smete konvence francouzského filmu, který stále vycházel z divadla</a:t>
            </a:r>
            <a:br>
              <a:rPr lang="cs-CZ" dirty="0"/>
            </a:br>
            <a:r>
              <a:rPr lang="cs-CZ" dirty="0"/>
              <a:t>- </a:t>
            </a:r>
            <a:r>
              <a:rPr lang="cs-CZ" i="1" dirty="0"/>
              <a:t>Intolerance</a:t>
            </a:r>
            <a:r>
              <a:rPr lang="cs-CZ" dirty="0"/>
              <a:t> jako </a:t>
            </a:r>
            <a:r>
              <a:rPr lang="cs-CZ" dirty="0" err="1"/>
              <a:t>tutorial</a:t>
            </a:r>
            <a:r>
              <a:rPr lang="cs-CZ" dirty="0"/>
              <a:t> pro Francouze podle filmového kritika </a:t>
            </a:r>
            <a:r>
              <a:rPr lang="cs-CZ" dirty="0" err="1"/>
              <a:t>Émila</a:t>
            </a:r>
            <a:r>
              <a:rPr lang="cs-CZ" dirty="0"/>
              <a:t> </a:t>
            </a:r>
            <a:r>
              <a:rPr lang="cs-CZ" dirty="0" err="1"/>
              <a:t>Vuillermoze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Joan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Woman</a:t>
            </a:r>
            <a:r>
              <a:rPr lang="cs-CZ" i="1" dirty="0"/>
              <a:t> </a:t>
            </a:r>
            <a:r>
              <a:rPr lang="cs-CZ" dirty="0"/>
              <a:t>Cecila B. </a:t>
            </a:r>
            <a:r>
              <a:rPr lang="cs-CZ" dirty="0" err="1"/>
              <a:t>DeMilleho</a:t>
            </a:r>
            <a:r>
              <a:rPr lang="cs-CZ" dirty="0"/>
              <a:t> – britský voják najde starý meč a zjeví se mu Johanka z Arku -&gt; uvědomí si, že musí Angličané změnit postoj k Francouzům (dřívějším nepřátelům)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vítězství ve válce podnítil silný vzestup nacionalismu ve Francii</a:t>
            </a:r>
            <a:br>
              <a:rPr lang="cs-CZ" dirty="0"/>
            </a:br>
            <a:r>
              <a:rPr lang="cs-CZ" dirty="0"/>
              <a:t>- silná odmítnutí všeho z Německa -&gt; například zákaz </a:t>
            </a:r>
            <a:r>
              <a:rPr lang="cs-CZ" dirty="0" err="1"/>
              <a:t>Lubitschovy</a:t>
            </a:r>
            <a:r>
              <a:rPr lang="cs-CZ" dirty="0"/>
              <a:t> </a:t>
            </a:r>
            <a:r>
              <a:rPr lang="cs-CZ" i="1" dirty="0"/>
              <a:t>Madame </a:t>
            </a:r>
            <a:r>
              <a:rPr lang="cs-CZ" i="1" dirty="0" err="1"/>
              <a:t>Dubarry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mnoho lidí z průmyslu reprezentace francouzské historie, pokud měla být akceptovatelná, měla být vyráběna Francouzi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názory, že francouzská historie patří pouze jim, protože respektují zdroje a pracují s přesností</a:t>
            </a:r>
            <a:br>
              <a:rPr lang="cs-CZ" dirty="0"/>
            </a:br>
            <a:r>
              <a:rPr lang="cs-CZ" dirty="0"/>
              <a:t>- hrozba kanibalizace a deformování zvenčí</a:t>
            </a:r>
          </a:p>
        </p:txBody>
      </p:sp>
    </p:spTree>
    <p:extLst>
      <p:ext uri="{BB962C8B-B14F-4D97-AF65-F5344CB8AC3E}">
        <p14:creationId xmlns:p14="http://schemas.microsoft.com/office/powerpoint/2010/main" val="234711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74D37-C56C-4FAE-9B8B-1D8791EA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francouzského historického filmu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5F51CD-E120-4248-85BB-F8D7E10F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role posvěcujících institucí</a:t>
            </a:r>
            <a:br>
              <a:rPr lang="cs-CZ" dirty="0"/>
            </a:br>
            <a:r>
              <a:rPr lang="cs-CZ" i="1" dirty="0" err="1"/>
              <a:t>L‘Enfant-Roi</a:t>
            </a:r>
            <a:r>
              <a:rPr lang="cs-CZ" dirty="0"/>
              <a:t>: titulky uvádějí, že film autorizovalo ministerstvo kultury</a:t>
            </a:r>
            <a:br>
              <a:rPr lang="cs-CZ" dirty="0"/>
            </a:br>
            <a:r>
              <a:rPr lang="cs-CZ" i="1" dirty="0" err="1"/>
              <a:t>Miracle</a:t>
            </a:r>
            <a:r>
              <a:rPr lang="cs-CZ" i="1" dirty="0"/>
              <a:t> des </a:t>
            </a:r>
            <a:r>
              <a:rPr lang="cs-CZ" i="1" dirty="0" err="1"/>
              <a:t>Loups</a:t>
            </a:r>
            <a:r>
              <a:rPr lang="cs-CZ" dirty="0"/>
              <a:t>: pod dohledem historické, literární a umělecké komise</a:t>
            </a:r>
            <a:br>
              <a:rPr lang="cs-CZ" dirty="0"/>
            </a:br>
            <a:r>
              <a:rPr lang="cs-CZ" dirty="0"/>
              <a:t>- premiéry se zúčastnil fr. prezident</a:t>
            </a:r>
            <a:br>
              <a:rPr lang="cs-CZ" dirty="0"/>
            </a:br>
            <a:r>
              <a:rPr lang="cs-CZ" dirty="0"/>
              <a:t>- film ovlivněn </a:t>
            </a:r>
            <a:r>
              <a:rPr lang="cs-CZ" dirty="0" err="1"/>
              <a:t>DeMilleho</a:t>
            </a:r>
            <a:r>
              <a:rPr lang="cs-CZ" dirty="0"/>
              <a:t> </a:t>
            </a:r>
            <a:r>
              <a:rPr lang="cs-CZ" i="1" dirty="0"/>
              <a:t>Joan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Woman</a:t>
            </a:r>
            <a:r>
              <a:rPr lang="cs-CZ" i="1" dirty="0"/>
              <a:t> </a:t>
            </a:r>
            <a:r>
              <a:rPr lang="cs-CZ" dirty="0"/>
              <a:t>a Griffithovou </a:t>
            </a:r>
            <a:r>
              <a:rPr lang="cs-CZ" i="1" dirty="0"/>
              <a:t>Intolerancí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kritika </a:t>
            </a:r>
            <a:r>
              <a:rPr lang="cs-CZ" i="1" dirty="0" err="1"/>
              <a:t>The</a:t>
            </a:r>
            <a:r>
              <a:rPr lang="cs-CZ" i="1" dirty="0"/>
              <a:t> Big </a:t>
            </a:r>
            <a:r>
              <a:rPr lang="cs-CZ" i="1" dirty="0" err="1"/>
              <a:t>Parade</a:t>
            </a:r>
            <a:r>
              <a:rPr lang="cs-CZ" i="1" dirty="0"/>
              <a:t> </a:t>
            </a:r>
            <a:r>
              <a:rPr lang="cs-CZ" dirty="0"/>
              <a:t>od King </a:t>
            </a:r>
            <a:r>
              <a:rPr lang="cs-CZ" dirty="0" err="1"/>
              <a:t>Vidora</a:t>
            </a:r>
            <a:br>
              <a:rPr lang="cs-CZ" dirty="0"/>
            </a:br>
            <a:r>
              <a:rPr lang="cs-CZ" dirty="0"/>
              <a:t>- ignoroval francouzskou armádu</a:t>
            </a:r>
            <a:br>
              <a:rPr lang="cs-CZ" dirty="0"/>
            </a:br>
            <a:r>
              <a:rPr lang="cs-CZ" dirty="0"/>
              <a:t>- zobrazení francouzské ženy zavánějící prostitucí</a:t>
            </a:r>
            <a:br>
              <a:rPr lang="cs-CZ" dirty="0"/>
            </a:br>
            <a:r>
              <a:rPr lang="cs-CZ" dirty="0"/>
              <a:t>- fáma, že v americké verzi filmu je i francouzský důstojník vylíčen jako zbabělec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levicoví kritici kritizovali válečné filmy jako nebezpečnou propagandu maskovanou pacifismem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The</a:t>
            </a:r>
            <a:r>
              <a:rPr lang="cs-CZ" i="1" dirty="0"/>
              <a:t> Big </a:t>
            </a:r>
            <a:r>
              <a:rPr lang="cs-CZ" i="1" dirty="0" err="1"/>
              <a:t>Parade</a:t>
            </a:r>
            <a:r>
              <a:rPr lang="cs-CZ" i="1" dirty="0"/>
              <a:t> </a:t>
            </a:r>
            <a:r>
              <a:rPr lang="cs-CZ" dirty="0"/>
              <a:t>a jeho úspěch povzbudil Francouze, aby se vrátili k válečným filmům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premiéry </a:t>
            </a:r>
            <a:r>
              <a:rPr lang="cs-CZ" i="1" dirty="0"/>
              <a:t>Napoleona</a:t>
            </a:r>
            <a:r>
              <a:rPr lang="cs-CZ" dirty="0"/>
              <a:t> v Opeře se rovněž zúčastnil francouzský prezident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 Michel </a:t>
            </a:r>
            <a:r>
              <a:rPr lang="cs-CZ" dirty="0" err="1"/>
              <a:t>Coissac</a:t>
            </a:r>
            <a:r>
              <a:rPr lang="cs-CZ" dirty="0"/>
              <a:t>: Napoleon jako absolutně francouzský film, ale také univerzální a nejlepší propaganda kinematografie jako umění pohyblivého obrazu</a:t>
            </a:r>
          </a:p>
        </p:txBody>
      </p:sp>
    </p:spTree>
    <p:extLst>
      <p:ext uri="{BB962C8B-B14F-4D97-AF65-F5344CB8AC3E}">
        <p14:creationId xmlns:p14="http://schemas.microsoft.com/office/powerpoint/2010/main" val="268465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A4195-7EFB-4F1A-8043-1912E483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A5F5E-4C49-4594-A465-1B934663E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222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1923: </a:t>
            </a:r>
            <a:r>
              <a:rPr lang="cs-CZ" dirty="0" err="1"/>
              <a:t>Gance</a:t>
            </a:r>
            <a:r>
              <a:rPr lang="cs-CZ" dirty="0"/>
              <a:t> napsal synopse 6 filmů pokrývajících celý Napoleonův život</a:t>
            </a:r>
            <a:br>
              <a:rPr lang="cs-CZ" dirty="0"/>
            </a:br>
            <a:r>
              <a:rPr lang="cs-CZ" dirty="0"/>
              <a:t>- délkou navazoval do určité míry na své předchozí filmy </a:t>
            </a:r>
            <a:r>
              <a:rPr lang="cs-CZ" i="1" dirty="0"/>
              <a:t>Žaluji</a:t>
            </a:r>
            <a:r>
              <a:rPr lang="cs-CZ" dirty="0"/>
              <a:t> (uvedeno ve 4 částech) a </a:t>
            </a:r>
            <a:r>
              <a:rPr lang="cs-CZ" i="1" dirty="0"/>
              <a:t>Kolo života</a:t>
            </a:r>
            <a:r>
              <a:rPr lang="cs-CZ" dirty="0"/>
              <a:t> (prolog + 6 „kapitol“)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Charles </a:t>
            </a:r>
            <a:r>
              <a:rPr lang="cs-CZ" dirty="0" err="1"/>
              <a:t>Pathé</a:t>
            </a:r>
            <a:r>
              <a:rPr lang="cs-CZ" dirty="0"/>
              <a:t> financoval </a:t>
            </a:r>
            <a:r>
              <a:rPr lang="cs-CZ" i="1" dirty="0"/>
              <a:t>Žaluji</a:t>
            </a:r>
            <a:r>
              <a:rPr lang="cs-CZ" dirty="0"/>
              <a:t> a </a:t>
            </a:r>
            <a:r>
              <a:rPr lang="cs-CZ" i="1" dirty="0"/>
              <a:t>Kolo života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Ganceho</a:t>
            </a:r>
            <a:r>
              <a:rPr lang="cs-CZ" dirty="0"/>
              <a:t> předchozí filmy byly komerčně úspěšné -&gt; účast </a:t>
            </a:r>
            <a:r>
              <a:rPr lang="cs-CZ" dirty="0" err="1"/>
              <a:t>Pathého</a:t>
            </a:r>
            <a:r>
              <a:rPr lang="cs-CZ" dirty="0"/>
              <a:t> v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podle původních propočtů měl film při nákladu 7 milionů franků (celá série měla stát zhruba 20 milionů) vydělat v kinech cca 77,5 milionů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náklad se odvíjel od předpokladu, že původně naplánovaných 6 filmů se bude natáčet půl roku;  kdyby </a:t>
            </a:r>
            <a:r>
              <a:rPr lang="cs-CZ" dirty="0" err="1"/>
              <a:t>Gance</a:t>
            </a:r>
            <a:r>
              <a:rPr lang="cs-CZ" dirty="0"/>
              <a:t> překročil rozpočet, tak se zavázal sehnat zbytek peněz sám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Gancemu</a:t>
            </a:r>
            <a:r>
              <a:rPr lang="cs-CZ" dirty="0"/>
              <a:t> se nedařilo sehnat finance v domácím prostředí – francouzští podnikatelé pohlíželi na domácí film s blahosklonností, protože nedokázal prorazit na výdělečném US trhu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 financování se dostali Vladimir </a:t>
            </a:r>
            <a:r>
              <a:rPr lang="cs-CZ" dirty="0" err="1"/>
              <a:t>Wengeroff</a:t>
            </a:r>
            <a:r>
              <a:rPr lang="cs-CZ" dirty="0"/>
              <a:t>, ruský podnikatel působící v Berlíně, společně s Němcem Hugo </a:t>
            </a:r>
            <a:r>
              <a:rPr lang="cs-CZ" dirty="0" err="1"/>
              <a:t>Stinnesem</a:t>
            </a:r>
            <a:r>
              <a:rPr lang="cs-CZ" dirty="0"/>
              <a:t> -&gt; konsorcium </a:t>
            </a:r>
            <a:r>
              <a:rPr lang="cs-CZ" dirty="0" err="1"/>
              <a:t>Westi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Westi</a:t>
            </a:r>
            <a:r>
              <a:rPr lang="cs-CZ" dirty="0"/>
              <a:t> plánovalo vyrábět evropské superprodukce jako </a:t>
            </a:r>
            <a:r>
              <a:rPr lang="cs-CZ" i="1" dirty="0"/>
              <a:t>Vojna a mír</a:t>
            </a:r>
            <a:r>
              <a:rPr lang="cs-CZ" dirty="0"/>
              <a:t>, které měly soupeřit se záplavou HW filmů</a:t>
            </a:r>
          </a:p>
        </p:txBody>
      </p:sp>
    </p:spTree>
    <p:extLst>
      <p:ext uri="{BB962C8B-B14F-4D97-AF65-F5344CB8AC3E}">
        <p14:creationId xmlns:p14="http://schemas.microsoft.com/office/powerpoint/2010/main" val="355734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FCE93-0911-4233-8AD7-DBF77ECA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F7B65-E035-4E4D-AC9D-FD5CF020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poprask v tisku kvůli kapitálu z Německa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Gance</a:t>
            </a:r>
            <a:r>
              <a:rPr lang="cs-CZ" dirty="0"/>
              <a:t> jako zrádce a Němci chtějí poskvrnit slávu národního hrdiny</a:t>
            </a:r>
            <a:br>
              <a:rPr lang="cs-CZ" dirty="0"/>
            </a:br>
            <a:r>
              <a:rPr lang="cs-CZ" dirty="0"/>
              <a:t>-&gt; </a:t>
            </a:r>
            <a:r>
              <a:rPr lang="cs-CZ" dirty="0" err="1"/>
              <a:t>Ganceho</a:t>
            </a:r>
            <a:r>
              <a:rPr lang="cs-CZ" dirty="0"/>
              <a:t> reakce – Napoleon je mezinárodní téma; to, že je film financovaný cizí měnou, neznamená, že bude ovlivněn cizími vlivy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prvotní finanční rozdělení:</a:t>
            </a:r>
            <a:br>
              <a:rPr lang="cs-CZ" dirty="0"/>
            </a:br>
            <a:r>
              <a:rPr lang="cs-CZ" dirty="0" err="1"/>
              <a:t>Pathé</a:t>
            </a:r>
            <a:r>
              <a:rPr lang="cs-CZ" dirty="0"/>
              <a:t> – 1,5 milionu</a:t>
            </a:r>
            <a:br>
              <a:rPr lang="cs-CZ" dirty="0"/>
            </a:br>
            <a:r>
              <a:rPr lang="cs-CZ" dirty="0" err="1"/>
              <a:t>Westi</a:t>
            </a:r>
            <a:r>
              <a:rPr lang="cs-CZ" dirty="0"/>
              <a:t> – 3,5 milionu</a:t>
            </a:r>
            <a:br>
              <a:rPr lang="cs-CZ" dirty="0"/>
            </a:br>
            <a:r>
              <a:rPr lang="cs-CZ" dirty="0" err="1"/>
              <a:t>Vilaseca</a:t>
            </a:r>
            <a:r>
              <a:rPr lang="cs-CZ" dirty="0"/>
              <a:t> y </a:t>
            </a:r>
            <a:r>
              <a:rPr lang="cs-CZ" dirty="0" err="1"/>
              <a:t>Ledesma</a:t>
            </a:r>
            <a:r>
              <a:rPr lang="cs-CZ" dirty="0"/>
              <a:t> (Španělsko) – 500 tisíc</a:t>
            </a:r>
            <a:br>
              <a:rPr lang="cs-CZ" dirty="0"/>
            </a:br>
            <a:r>
              <a:rPr lang="cs-CZ" dirty="0"/>
              <a:t>Kantůrek (Československo) – 350 tisíc</a:t>
            </a:r>
            <a:br>
              <a:rPr lang="cs-CZ" dirty="0"/>
            </a:br>
            <a:r>
              <a:rPr lang="cs-CZ" dirty="0" err="1"/>
              <a:t>Wilton</a:t>
            </a:r>
            <a:r>
              <a:rPr lang="cs-CZ" dirty="0"/>
              <a:t> (Nizozemsko) – 300 tisíc</a:t>
            </a:r>
            <a:br>
              <a:rPr lang="cs-CZ" dirty="0"/>
            </a:br>
            <a:r>
              <a:rPr lang="cs-CZ" dirty="0" err="1"/>
              <a:t>Svensk</a:t>
            </a:r>
            <a:r>
              <a:rPr lang="cs-CZ" dirty="0"/>
              <a:t> </a:t>
            </a:r>
            <a:r>
              <a:rPr lang="cs-CZ" dirty="0" err="1"/>
              <a:t>Filmindustri</a:t>
            </a:r>
            <a:r>
              <a:rPr lang="cs-CZ" dirty="0"/>
              <a:t> (Švédsko) – 500 tisíc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první film měl být dokončen do konce roku 1924, celá série do 31. 3. 1926</a:t>
            </a:r>
            <a:br>
              <a:rPr lang="cs-CZ" dirty="0"/>
            </a:br>
            <a:r>
              <a:rPr lang="cs-CZ" dirty="0"/>
              <a:t>-  scénář prvního dílu nicméně dokončen až na začátku roku 1925</a:t>
            </a:r>
          </a:p>
        </p:txBody>
      </p:sp>
    </p:spTree>
    <p:extLst>
      <p:ext uri="{BB962C8B-B14F-4D97-AF65-F5344CB8AC3E}">
        <p14:creationId xmlns:p14="http://schemas.microsoft.com/office/powerpoint/2010/main" val="116525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4C96B-5D83-4BCD-A9BE-62A5D56C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D9055-5BA1-400C-8AC4-6B9306C0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9264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překročil rozpočet pro všech 6 filmů a přitom nebyl ještě na konci prvního scénáře při natáčení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průběhu natáčení se s narůstajícími náklady připojila k financování (i kvůli smrti Huga </a:t>
            </a:r>
            <a:r>
              <a:rPr lang="cs-CZ" dirty="0" err="1"/>
              <a:t>Stinnese</a:t>
            </a:r>
            <a:r>
              <a:rPr lang="cs-CZ" dirty="0"/>
              <a:t> a kolapsu </a:t>
            </a:r>
            <a:r>
              <a:rPr lang="cs-CZ" dirty="0" err="1"/>
              <a:t>Westi</a:t>
            </a:r>
            <a:r>
              <a:rPr lang="cs-CZ" dirty="0"/>
              <a:t> na jaře 1925) ruská společnost Rodina sídlící v Paříži -&gt; </a:t>
            </a:r>
            <a:r>
              <a:rPr lang="cs-CZ" dirty="0" err="1"/>
              <a:t>Sociéte</a:t>
            </a:r>
            <a:r>
              <a:rPr lang="cs-CZ" dirty="0"/>
              <a:t> </a:t>
            </a:r>
            <a:r>
              <a:rPr lang="cs-CZ" dirty="0" err="1"/>
              <a:t>Générale</a:t>
            </a:r>
            <a:r>
              <a:rPr lang="cs-CZ" dirty="0"/>
              <a:t> des </a:t>
            </a:r>
            <a:r>
              <a:rPr lang="cs-CZ" dirty="0" err="1"/>
              <a:t>Films</a:t>
            </a:r>
            <a:br>
              <a:rPr lang="cs-CZ" dirty="0"/>
            </a:br>
            <a:r>
              <a:rPr lang="cs-CZ" dirty="0"/>
              <a:t>- důležitá role Jacquese </a:t>
            </a:r>
            <a:r>
              <a:rPr lang="cs-CZ" dirty="0" err="1"/>
              <a:t>Grinieffa</a:t>
            </a:r>
            <a:r>
              <a:rPr lang="cs-CZ" dirty="0"/>
              <a:t>, který dofinancoval výrobu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detailní chronologie projektu viz web BFI:</a:t>
            </a:r>
            <a:br>
              <a:rPr lang="cs-CZ" dirty="0"/>
            </a:br>
            <a:r>
              <a:rPr lang="cs-CZ" dirty="0">
                <a:hlinkClick r:id="rId3"/>
              </a:rPr>
              <a:t>https://www.bfi.org.uk/news-opinion/sight-sound-magazine/features/abel-gance-s-napoleon-monumental-restoration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režisér spolupracoval s celou řadou asistentů a dalších pracovníků s mezinárodním pozadím</a:t>
            </a:r>
            <a:br>
              <a:rPr lang="cs-CZ" dirty="0"/>
            </a:br>
            <a:r>
              <a:rPr lang="cs-CZ" dirty="0"/>
              <a:t>- podle </a:t>
            </a:r>
            <a:r>
              <a:rPr lang="cs-CZ" dirty="0" err="1"/>
              <a:t>Brownlowa</a:t>
            </a:r>
            <a:r>
              <a:rPr lang="cs-CZ" dirty="0"/>
              <a:t> na filmu pracovali i Jean </a:t>
            </a:r>
            <a:r>
              <a:rPr lang="cs-CZ" dirty="0" err="1"/>
              <a:t>Epstein</a:t>
            </a:r>
            <a:r>
              <a:rPr lang="cs-CZ" dirty="0"/>
              <a:t>, </a:t>
            </a:r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nebo Anatole </a:t>
            </a:r>
            <a:r>
              <a:rPr lang="cs-CZ" dirty="0" err="1"/>
              <a:t>Litvak</a:t>
            </a:r>
            <a:br>
              <a:rPr lang="cs-CZ" dirty="0"/>
            </a:br>
            <a:r>
              <a:rPr lang="cs-CZ" dirty="0"/>
              <a:t>- početná skupina ruských pracovníků (mezi nimi Ivan </a:t>
            </a:r>
            <a:r>
              <a:rPr lang="cs-CZ" dirty="0" err="1"/>
              <a:t>Mozžuchin</a:t>
            </a:r>
            <a:r>
              <a:rPr lang="cs-CZ" dirty="0"/>
              <a:t>, Alexander </a:t>
            </a:r>
            <a:r>
              <a:rPr lang="cs-CZ" dirty="0" err="1"/>
              <a:t>Volkoff</a:t>
            </a:r>
            <a:r>
              <a:rPr lang="cs-CZ" dirty="0"/>
              <a:t> nebo Vladimir </a:t>
            </a:r>
            <a:r>
              <a:rPr lang="cs-CZ" dirty="0" err="1"/>
              <a:t>Roudenko</a:t>
            </a:r>
            <a:r>
              <a:rPr lang="cs-CZ" dirty="0"/>
              <a:t>), kteří z Ruska emigrovali v r. 1920, a také Viktor </a:t>
            </a:r>
            <a:r>
              <a:rPr lang="cs-CZ" dirty="0" err="1"/>
              <a:t>Turžanskij</a:t>
            </a:r>
            <a:r>
              <a:rPr lang="cs-CZ" dirty="0"/>
              <a:t>, jenž působil jako režisér dílčích částí ve sněmu a </a:t>
            </a:r>
            <a:r>
              <a:rPr lang="cs-CZ" dirty="0" err="1"/>
              <a:t>Toulonu</a:t>
            </a:r>
            <a:r>
              <a:rPr lang="cs-CZ" dirty="0"/>
              <a:t>, které i stříhal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Volkoff</a:t>
            </a:r>
            <a:r>
              <a:rPr lang="cs-CZ" dirty="0"/>
              <a:t> pomáhal s úvodní scénou v </a:t>
            </a:r>
            <a:r>
              <a:rPr lang="cs-CZ" dirty="0" err="1"/>
              <a:t>Brienne</a:t>
            </a:r>
            <a:r>
              <a:rPr lang="cs-CZ" dirty="0"/>
              <a:t> společně se svými kameramany</a:t>
            </a:r>
            <a:br>
              <a:rPr lang="cs-CZ" dirty="0"/>
            </a:br>
            <a:r>
              <a:rPr lang="cs-CZ" dirty="0"/>
              <a:t>- důležitými postavami rovněž Simon </a:t>
            </a:r>
            <a:r>
              <a:rPr lang="cs-CZ" dirty="0" err="1"/>
              <a:t>Feldman</a:t>
            </a:r>
            <a:r>
              <a:rPr lang="cs-CZ" dirty="0"/>
              <a:t> – technický ředitel studia </a:t>
            </a:r>
            <a:r>
              <a:rPr lang="cs-CZ" dirty="0" err="1"/>
              <a:t>Billancourt</a:t>
            </a:r>
            <a:r>
              <a:rPr lang="cs-CZ" dirty="0"/>
              <a:t> – a André </a:t>
            </a:r>
            <a:r>
              <a:rPr lang="cs-CZ" dirty="0" err="1"/>
              <a:t>Debrie</a:t>
            </a:r>
            <a:r>
              <a:rPr lang="cs-CZ" dirty="0"/>
              <a:t>, výrobce kamer</a:t>
            </a:r>
          </a:p>
        </p:txBody>
      </p:sp>
    </p:spTree>
    <p:extLst>
      <p:ext uri="{BB962C8B-B14F-4D97-AF65-F5344CB8AC3E}">
        <p14:creationId xmlns:p14="http://schemas.microsoft.com/office/powerpoint/2010/main" val="171757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D8EB4-701E-42AB-840D-09EB63B5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Ganceho</a:t>
            </a:r>
            <a:r>
              <a:rPr lang="cs-CZ" dirty="0"/>
              <a:t> pojetí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739D6-32F2-4B02-B497-2FDA0737B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707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roce 1917 plánoval </a:t>
            </a:r>
            <a:r>
              <a:rPr lang="cs-CZ" dirty="0" err="1"/>
              <a:t>Gance</a:t>
            </a:r>
            <a:r>
              <a:rPr lang="cs-CZ" dirty="0"/>
              <a:t> trilogii filmů o válce a jejích důsledcích – </a:t>
            </a:r>
            <a:r>
              <a:rPr lang="cs-CZ" i="1" dirty="0"/>
              <a:t>Žaluji</a:t>
            </a:r>
            <a:r>
              <a:rPr lang="cs-CZ" dirty="0"/>
              <a:t>, </a:t>
            </a:r>
            <a:r>
              <a:rPr lang="cs-CZ" i="1" dirty="0"/>
              <a:t>Les </a:t>
            </a:r>
            <a:r>
              <a:rPr lang="cs-CZ" i="1" dirty="0" err="1"/>
              <a:t>Cicatrices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La </a:t>
            </a:r>
            <a:r>
              <a:rPr lang="cs-CZ" i="1" dirty="0" err="1"/>
              <a:t>Société</a:t>
            </a:r>
            <a:r>
              <a:rPr lang="cs-CZ" i="1" dirty="0"/>
              <a:t> des </a:t>
            </a:r>
            <a:r>
              <a:rPr lang="cs-CZ" i="1" dirty="0" err="1"/>
              <a:t>Nations</a:t>
            </a:r>
            <a:r>
              <a:rPr lang="cs-CZ" i="1" dirty="0"/>
              <a:t> </a:t>
            </a:r>
            <a:br>
              <a:rPr lang="cs-CZ" dirty="0"/>
            </a:br>
            <a:r>
              <a:rPr lang="cs-CZ" dirty="0"/>
              <a:t>+ druhou trilogii zaměřenou na náboženská témata – </a:t>
            </a:r>
            <a:r>
              <a:rPr lang="cs-CZ" i="1" dirty="0"/>
              <a:t>Ecce Homo</a:t>
            </a:r>
            <a:r>
              <a:rPr lang="cs-CZ" dirty="0"/>
              <a:t>, </a:t>
            </a:r>
            <a:r>
              <a:rPr lang="cs-CZ" i="1" dirty="0"/>
              <a:t>Les </a:t>
            </a:r>
            <a:r>
              <a:rPr lang="cs-CZ" i="1" dirty="0" err="1"/>
              <a:t>Atlantes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Konec světa</a:t>
            </a:r>
            <a:br>
              <a:rPr lang="cs-CZ" dirty="0"/>
            </a:br>
            <a:r>
              <a:rPr lang="cs-CZ" dirty="0"/>
              <a:t>- obě série měly demonstrovat ničivé následky politické krátkozrakosti a spirituálního cynismu a zároveň navrhnout novou cestu k přebudování společnost na univerzálních hodnotách</a:t>
            </a:r>
            <a:br>
              <a:rPr lang="cs-CZ" dirty="0"/>
            </a:br>
            <a:r>
              <a:rPr lang="cs-CZ" dirty="0"/>
              <a:t>- </a:t>
            </a:r>
            <a:r>
              <a:rPr lang="cs-CZ" i="1" dirty="0"/>
              <a:t>Ecce Homo </a:t>
            </a:r>
            <a:r>
              <a:rPr lang="cs-CZ" dirty="0"/>
              <a:t>a </a:t>
            </a:r>
            <a:r>
              <a:rPr lang="cs-CZ" i="1" dirty="0"/>
              <a:t>Žaluji</a:t>
            </a:r>
            <a:r>
              <a:rPr lang="cs-CZ" dirty="0"/>
              <a:t> sdílely prorocké postavy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</a:t>
            </a:r>
            <a:r>
              <a:rPr lang="cs-CZ" dirty="0" err="1"/>
              <a:t>Ganceho</a:t>
            </a:r>
            <a:r>
              <a:rPr lang="cs-CZ" dirty="0"/>
              <a:t> kinematografie jako konečná syntéza idejí; médium, které nám dává šanci reinterpretovat lidskou komunikaci a překonat kulturní sterilitu</a:t>
            </a:r>
            <a:br>
              <a:rPr lang="cs-CZ" dirty="0"/>
            </a:br>
            <a:r>
              <a:rPr lang="cs-CZ" dirty="0"/>
              <a:t>- prohlašoval příchod „doby obrazů“</a:t>
            </a:r>
            <a:br>
              <a:rPr lang="cs-CZ" dirty="0"/>
            </a:br>
            <a:r>
              <a:rPr lang="cs-CZ" dirty="0"/>
              <a:t>- věřil, že kinematografie nabídne možnost novému Homérovi vyprávět moderní </a:t>
            </a:r>
            <a:r>
              <a:rPr lang="cs-CZ" i="1" dirty="0"/>
              <a:t>Iliadu</a:t>
            </a:r>
            <a:r>
              <a:rPr lang="cs-CZ" dirty="0"/>
              <a:t> nebo </a:t>
            </a:r>
            <a:r>
              <a:rPr lang="cs-CZ" i="1" dirty="0"/>
              <a:t>Odyseu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dirty="0"/>
              <a:t>jedinečná síla kinematografie byla podle </a:t>
            </a:r>
            <a:r>
              <a:rPr lang="cs-CZ" dirty="0" err="1"/>
              <a:t>Ganceho</a:t>
            </a:r>
            <a:r>
              <a:rPr lang="cs-CZ" dirty="0"/>
              <a:t> v syntéze reprezentačního dramatu s abstraktní čistotou hudby</a:t>
            </a:r>
            <a:br>
              <a:rPr lang="cs-CZ" dirty="0"/>
            </a:br>
            <a:r>
              <a:rPr lang="cs-CZ" dirty="0"/>
              <a:t>- jeho cílem rozlomit kontinuitu do oslnivých, fragmentovaných vrcholů a stát se „hudbou světla“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Napoleon</a:t>
            </a:r>
            <a:r>
              <a:rPr lang="cs-CZ" dirty="0"/>
              <a:t> pro </a:t>
            </a:r>
            <a:r>
              <a:rPr lang="cs-CZ" dirty="0" err="1"/>
              <a:t>Ganceho</a:t>
            </a:r>
            <a:r>
              <a:rPr lang="cs-CZ" dirty="0"/>
              <a:t> jako „Marseillaisa obrazu“</a:t>
            </a:r>
            <a:br>
              <a:rPr lang="cs-CZ" dirty="0"/>
            </a:br>
            <a:r>
              <a:rPr lang="cs-CZ" dirty="0"/>
              <a:t>- propojuje moderní svět s jeho mýtickou minulostí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Napoleon</a:t>
            </a:r>
            <a:r>
              <a:rPr lang="cs-CZ" dirty="0"/>
              <a:t> jako konečné vyjádření </a:t>
            </a:r>
            <a:r>
              <a:rPr lang="cs-CZ" dirty="0" err="1"/>
              <a:t>Ganceho</a:t>
            </a:r>
            <a:r>
              <a:rPr lang="cs-CZ" dirty="0"/>
              <a:t> víry v kinematografii jako umění a zároveň náboženství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Gance</a:t>
            </a:r>
            <a:r>
              <a:rPr lang="cs-CZ" dirty="0"/>
              <a:t> kladl Napoleona do stejné linie velkých republikánů jako Krista (ten byl podle něj první)</a:t>
            </a:r>
            <a:br>
              <a:rPr lang="cs-CZ" dirty="0"/>
            </a:br>
            <a:r>
              <a:rPr lang="cs-CZ" dirty="0"/>
              <a:t>- byl nástupce vizionářů z </a:t>
            </a:r>
            <a:r>
              <a:rPr lang="cs-CZ" i="1" dirty="0"/>
              <a:t>Ecce Homo </a:t>
            </a:r>
            <a:r>
              <a:rPr lang="cs-CZ" dirty="0"/>
              <a:t>a </a:t>
            </a:r>
            <a:r>
              <a:rPr lang="cs-CZ" i="1" dirty="0"/>
              <a:t>Žaluji</a:t>
            </a:r>
            <a:r>
              <a:rPr lang="cs-CZ" dirty="0"/>
              <a:t> + předurčený osudem jako postavy v </a:t>
            </a:r>
            <a:r>
              <a:rPr lang="cs-CZ" i="1" dirty="0"/>
              <a:t>Kole života</a:t>
            </a:r>
          </a:p>
        </p:txBody>
      </p:sp>
    </p:spTree>
    <p:extLst>
      <p:ext uri="{BB962C8B-B14F-4D97-AF65-F5344CB8AC3E}">
        <p14:creationId xmlns:p14="http://schemas.microsoft.com/office/powerpoint/2010/main" val="38846423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1754</TotalTime>
  <Words>2068</Words>
  <Application>Microsoft Office PowerPoint</Application>
  <PresentationFormat>Širokoúhlá obrazovka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Retrospektiva</vt:lpstr>
      <vt:lpstr>Národní velkofilmy v evropské němé kinematografii</vt:lpstr>
      <vt:lpstr>Kontext francouzského historického filmu </vt:lpstr>
      <vt:lpstr>Kontext francouzského historického filmu </vt:lpstr>
      <vt:lpstr>Kontext francouzského historického filmu </vt:lpstr>
      <vt:lpstr>Kontext francouzského historického filmu </vt:lpstr>
      <vt:lpstr>Produkční historie</vt:lpstr>
      <vt:lpstr>Produkční historie</vt:lpstr>
      <vt:lpstr>Produkční historie</vt:lpstr>
      <vt:lpstr>Ganceho pojetí</vt:lpstr>
      <vt:lpstr>Ganceho pojetí</vt:lpstr>
      <vt:lpstr>Ganceho pojetí a přijetí Napoleona</vt:lpstr>
      <vt:lpstr>Ganceho pojetí a přijetí Napoleona</vt:lpstr>
      <vt:lpstr>Různé verze Napoleona</vt:lpstr>
      <vt:lpstr>Různé verze Napoleona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velkofilmy v evropské němé kinematografii</dc:title>
  <dc:creator>Martin Kos</dc:creator>
  <cp:lastModifiedBy>Martin Kos</cp:lastModifiedBy>
  <cp:revision>56</cp:revision>
  <dcterms:created xsi:type="dcterms:W3CDTF">2020-02-18T15:41:22Z</dcterms:created>
  <dcterms:modified xsi:type="dcterms:W3CDTF">2020-04-15T09:05:10Z</dcterms:modified>
</cp:coreProperties>
</file>