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9906-4780-4C8D-87F2-805A6A5B9E84}" type="datetimeFigureOut">
              <a:rPr lang="cs-CZ" smtClean="0"/>
              <a:t>12. 5. 2020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824-0CA5-4ADA-9672-8D365978C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36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3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69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64626-FAFB-443E-B579-2D485CA63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Národní velkofilmy v evropské němé kinematografii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449AC-00D6-4E06-B41B-8C3376270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Svatý Václav</a:t>
            </a:r>
          </a:p>
        </p:txBody>
      </p:sp>
    </p:spTree>
    <p:extLst>
      <p:ext uri="{BB962C8B-B14F-4D97-AF65-F5344CB8AC3E}">
        <p14:creationId xmlns:p14="http://schemas.microsoft.com/office/powerpoint/2010/main" val="203003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BEBBD-8AEA-4D39-AA87-03547AF4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 a synchronizace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BC671-0886-47DC-A5A9-8ADE81C8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0517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autoři: Jaroslav </a:t>
            </a:r>
            <a:r>
              <a:rPr lang="cs-CZ" dirty="0" err="1"/>
              <a:t>Křička</a:t>
            </a:r>
            <a:r>
              <a:rPr lang="cs-CZ" dirty="0"/>
              <a:t> a Oskar Nedbal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proces skládání hudby silně ovlivněn potížemi při výrobě a přerušením natáčení na přelomu 1929-30</a:t>
            </a:r>
            <a:br>
              <a:rPr lang="cs-CZ" dirty="0"/>
            </a:br>
            <a:r>
              <a:rPr lang="cs-CZ" dirty="0"/>
              <a:t>- některé části skládané těsně před premiérou</a:t>
            </a:r>
            <a:br>
              <a:rPr lang="cs-CZ" dirty="0"/>
            </a:br>
            <a:r>
              <a:rPr lang="cs-CZ" dirty="0"/>
              <a:t>- dílčí korekce filmové hudby podle změn ve střihu</a:t>
            </a:r>
            <a:br>
              <a:rPr lang="cs-CZ" dirty="0"/>
            </a:br>
            <a:r>
              <a:rPr lang="cs-CZ" dirty="0"/>
              <a:t>- problémy s rozepisováním jednotlivých hudebních partů částečnou příčinou neúspěchu brněnské premiéry v Bio </a:t>
            </a:r>
            <a:r>
              <a:rPr lang="cs-CZ" dirty="0" err="1"/>
              <a:t>Dopz</a:t>
            </a:r>
            <a:r>
              <a:rPr lang="cs-CZ" dirty="0"/>
              <a:t> (</a:t>
            </a:r>
            <a:r>
              <a:rPr lang="cs-CZ" dirty="0" err="1"/>
              <a:t>Scala</a:t>
            </a:r>
            <a:r>
              <a:rPr lang="cs-CZ" dirty="0"/>
              <a:t>) – odmítnutí zaplatit podíl z tržeb -&gt; soud mezi spolkem a kinem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Millenium-film označil za viníky problémů s hudbou skladatele a odmítl vyplatit celý smluvený honorář -&gt; žaloba spolku ze strany skladatelů (po Nedbalově smrti v zastoupení jeho manželky)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představa o synchronizované verzi s hudebním doprovodem (na sestřih pro zahraniční trhy, kterým měla být synchronizovaná verze rovněž určena) a druhé premiéře na Václavův svátek 30. září 1930</a:t>
            </a:r>
            <a:br>
              <a:rPr lang="cs-CZ" dirty="0"/>
            </a:br>
            <a:r>
              <a:rPr lang="cs-CZ" dirty="0"/>
              <a:t>- krach kvůli probíhajícímu soudnímu sporu se skladateli</a:t>
            </a:r>
            <a:br>
              <a:rPr lang="cs-CZ" dirty="0"/>
            </a:br>
            <a:r>
              <a:rPr lang="cs-CZ" dirty="0"/>
              <a:t>- i pozdější pokus synchronizovat snímek překažen žalující stranou, která odmítla jakékoliv neautorizované zásahy do partitury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Křička</a:t>
            </a:r>
            <a:r>
              <a:rPr lang="cs-CZ" dirty="0"/>
              <a:t> ochoten partituru upravit po doplacení původního honoráře a další částky za dodatečnou práci – zamítavý postoj Millenium-filmu</a:t>
            </a:r>
          </a:p>
        </p:txBody>
      </p:sp>
    </p:spTree>
    <p:extLst>
      <p:ext uri="{BB962C8B-B14F-4D97-AF65-F5344CB8AC3E}">
        <p14:creationId xmlns:p14="http://schemas.microsoft.com/office/powerpoint/2010/main" val="42366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40E9B-5BA4-49D3-80E1-3927D1B2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Problematická distribuce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89CB7F-585B-4082-9FE1-8C45F828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212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distribucí pro Československo i zahraničí pověřen </a:t>
            </a:r>
            <a:r>
              <a:rPr lang="cs-CZ" dirty="0" err="1"/>
              <a:t>Elekta-Journal</a:t>
            </a:r>
            <a:r>
              <a:rPr lang="cs-CZ" dirty="0"/>
              <a:t>, respektive dceřiná firma Gong-film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premiéra: duben 1930</a:t>
            </a:r>
            <a:br>
              <a:rPr lang="cs-CZ" dirty="0"/>
            </a:br>
            <a:r>
              <a:rPr lang="cs-CZ" dirty="0"/>
              <a:t>- tradovaný vliv nástupu zvukového filmu na úspěšnost snímku v kinech</a:t>
            </a:r>
            <a:br>
              <a:rPr lang="cs-CZ" dirty="0"/>
            </a:br>
            <a:r>
              <a:rPr lang="cs-CZ" dirty="0"/>
              <a:t>- v roce 1930 však stále ještě přes 90 % kin v ČSR němých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přes výslovný zákaz v exploatační smlouvě firma navěšovala na </a:t>
            </a:r>
            <a:r>
              <a:rPr lang="cs-CZ" i="1" dirty="0"/>
              <a:t>Svatého Václava </a:t>
            </a:r>
            <a:r>
              <a:rPr lang="cs-CZ" dirty="0"/>
              <a:t>další tituly ze své distribuční nabídky (hranou celovečerní produkci </a:t>
            </a:r>
            <a:r>
              <a:rPr lang="cs-CZ" dirty="0" err="1"/>
              <a:t>Elekta-Journalu</a:t>
            </a:r>
            <a:r>
              <a:rPr lang="cs-CZ" dirty="0"/>
              <a:t>, zakoupené německé filmy a týdeník společnosti), jimiž podmiňovala možnost odehrání národního velkofilmu</a:t>
            </a:r>
            <a:br>
              <a:rPr lang="cs-CZ" dirty="0"/>
            </a:br>
            <a:r>
              <a:rPr lang="cs-CZ" dirty="0"/>
              <a:t>-&gt; stížnosti především ze strany menších orelských biografů na venkově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krach zahraniční distribuce – předpokládané země Velká Británie, Francie, Německo, Rakousko</a:t>
            </a:r>
            <a:br>
              <a:rPr lang="cs-CZ" dirty="0"/>
            </a:br>
            <a:r>
              <a:rPr lang="cs-CZ" dirty="0"/>
              <a:t>-&gt; prodej distribučního monopolu verze sestříhané pro zahraniční trhy pouze do Rakouska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Millenium-film nezískal žádné peníze z tržeb doma ani v Rakousku</a:t>
            </a:r>
            <a:br>
              <a:rPr lang="cs-CZ" dirty="0"/>
            </a:br>
            <a:r>
              <a:rPr lang="cs-CZ" dirty="0"/>
              <a:t>- společně s předloženým neúplným vyúčtováním výroby filmu od </a:t>
            </a:r>
            <a:r>
              <a:rPr lang="cs-CZ" dirty="0" err="1"/>
              <a:t>Elekta-Journalu</a:t>
            </a:r>
            <a:r>
              <a:rPr lang="cs-CZ" dirty="0"/>
              <a:t> podnětem k soudnímu sporu s Karlem Pečeným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přelom 1935 a 1936: stát odepisuje dvě půjčky v celkové výši 2 miliony korun jako nedobytné</a:t>
            </a:r>
          </a:p>
        </p:txBody>
      </p:sp>
    </p:spTree>
    <p:extLst>
      <p:ext uri="{BB962C8B-B14F-4D97-AF65-F5344CB8AC3E}">
        <p14:creationId xmlns:p14="http://schemas.microsoft.com/office/powerpoint/2010/main" val="205031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FCFE1-D58A-4CB2-A640-C255C577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DE0D84-2DB9-4F58-9F95-8BB9209E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506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příprava a výroba filmu: 1925–1930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výrobce: </a:t>
            </a:r>
            <a:r>
              <a:rPr lang="cs-CZ" dirty="0" err="1"/>
              <a:t>Elekta-Journal</a:t>
            </a:r>
            <a:r>
              <a:rPr lang="cs-CZ" dirty="0"/>
              <a:t> (Karel Pečený a František Horký) pod spolkem Millenium-film</a:t>
            </a:r>
            <a:br>
              <a:rPr lang="cs-CZ" dirty="0"/>
            </a:br>
            <a:r>
              <a:rPr lang="cs-CZ" dirty="0"/>
              <a:t>- klíčová osobnost ministerského rady Josefa Hronka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snímek plánovaný jako součást celostátních oslav tisícího výročí smrti svatého Václava v roce 1929</a:t>
            </a:r>
            <a:br>
              <a:rPr lang="cs-CZ" dirty="0"/>
            </a:br>
            <a:r>
              <a:rPr lang="cs-CZ" dirty="0"/>
              <a:t>- celoroční oslavy s hlavní několikadenní částí v Praze (otevření dostavěného chrámu sv. Víta, premiéra divadelní hry Svatý Václav Stanislava Loma v Národním divadle, svatováclavská kantáta Josefa Bohumila Foerstera,…)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zamýšlený jako přímá odpověď na evropské velkofilmy (</a:t>
            </a:r>
            <a:r>
              <a:rPr lang="cs-CZ" i="1" dirty="0"/>
              <a:t>Nibelungové</a:t>
            </a:r>
            <a:r>
              <a:rPr lang="cs-CZ" dirty="0"/>
              <a:t>, </a:t>
            </a:r>
            <a:r>
              <a:rPr lang="cs-CZ" i="1" dirty="0"/>
              <a:t>Utrpení Panny orleánské</a:t>
            </a:r>
            <a:r>
              <a:rPr lang="cs-CZ" dirty="0"/>
              <a:t>, </a:t>
            </a:r>
            <a:r>
              <a:rPr lang="cs-CZ" i="1" dirty="0"/>
              <a:t>Napoleon</a:t>
            </a:r>
            <a:r>
              <a:rPr lang="cs-CZ" dirty="0"/>
              <a:t>, </a:t>
            </a:r>
            <a:r>
              <a:rPr lang="cs-CZ" i="1" dirty="0" err="1"/>
              <a:t>Frate</a:t>
            </a:r>
            <a:r>
              <a:rPr lang="cs-CZ" i="1" dirty="0"/>
              <a:t> Francesco </a:t>
            </a:r>
            <a:r>
              <a:rPr lang="cs-CZ" dirty="0"/>
              <a:t>/italský film o životu Františka z Assisi, jehož výrobu financovala vláda Benita Mussoliniho/)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rozpočet: více než 4 miliony korun (průměrný rozpočet domácího němého filmu na konci dvacátých let cca 226 tisíc korun)</a:t>
            </a:r>
            <a:br>
              <a:rPr lang="cs-CZ" dirty="0"/>
            </a:br>
            <a:r>
              <a:rPr lang="cs-CZ" dirty="0"/>
              <a:t>- velkolepé stavby na stadionu na pražském Strahově, které se staly základem propagace projektu v tisku, štědrý náklad na výrobu kostýmů a rekvizit</a:t>
            </a:r>
            <a:br>
              <a:rPr lang="cs-CZ" dirty="0"/>
            </a:br>
            <a:r>
              <a:rPr lang="cs-CZ" dirty="0"/>
              <a:t>- konečná přímá finanční účast státu v projektu: 2 miliony</a:t>
            </a:r>
            <a:br>
              <a:rPr lang="cs-CZ" dirty="0"/>
            </a:br>
            <a:r>
              <a:rPr lang="cs-CZ" dirty="0"/>
              <a:t>- nepřímá účast státu ve formě pronájmů (například elektrických agregátorů od MNO pro natáčení v boubínském pralese) a lidských zdrojů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scénář: Jan Stanislav Kolár, Josef František </a:t>
            </a:r>
            <a:r>
              <a:rPr lang="cs-CZ" dirty="0" err="1"/>
              <a:t>Munclinger</a:t>
            </a:r>
            <a:r>
              <a:rPr lang="cs-CZ" dirty="0"/>
              <a:t> a František Horký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režie: Jan S. Kolár (Josef F. </a:t>
            </a:r>
            <a:r>
              <a:rPr lang="cs-CZ" dirty="0" err="1"/>
              <a:t>Munclinger</a:t>
            </a:r>
            <a:r>
              <a:rPr lang="cs-CZ" dirty="0"/>
              <a:t> v průběhu natáčení od projektu odstoupil)</a:t>
            </a:r>
          </a:p>
        </p:txBody>
      </p:sp>
    </p:spTree>
    <p:extLst>
      <p:ext uri="{BB962C8B-B14F-4D97-AF65-F5344CB8AC3E}">
        <p14:creationId xmlns:p14="http://schemas.microsoft.com/office/powerpoint/2010/main" val="294628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406BB-5751-49D2-807C-F0621944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Přípravná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346B8F-406C-45B3-B171-61194E9C3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485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květen 1927: Millenium-film (sdružení bez právní subjektivity) rozesílá </a:t>
            </a:r>
            <a:r>
              <a:rPr lang="cs-CZ" dirty="0" err="1"/>
              <a:t>Munclingerův</a:t>
            </a:r>
            <a:r>
              <a:rPr lang="cs-CZ" dirty="0"/>
              <a:t> námět příběhu potenciálním zájemcům o financování svatováclavského filmového projektu</a:t>
            </a:r>
            <a:br>
              <a:rPr lang="cs-CZ" dirty="0"/>
            </a:br>
            <a:r>
              <a:rPr lang="cs-CZ" dirty="0"/>
              <a:t>- bez úspěchu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říjen 1927: ustavující schůze Millenium-filmu, předsedou spolku šéf společnosti AB Miloš Havel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říjen 1927–únor 1928: uzavřená scenáristická soutěž na libreto k filmu mezi Kolárem a </a:t>
            </a:r>
            <a:r>
              <a:rPr lang="cs-CZ" dirty="0" err="1"/>
              <a:t>Munclingerem</a:t>
            </a:r>
            <a:br>
              <a:rPr lang="cs-CZ" dirty="0"/>
            </a:br>
            <a:r>
              <a:rPr lang="cs-CZ" dirty="0"/>
              <a:t>-&gt; pokyn autorům k vytvoření společného scénáře do léta 1928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leden 1929: Miloš Havel sesazen z předsednické funkce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jaro 1929: souboj o státní financování s konkurenčním projektem (tzv. </a:t>
            </a:r>
            <a:r>
              <a:rPr lang="cs-CZ" dirty="0" err="1"/>
              <a:t>truclibreto</a:t>
            </a:r>
            <a:r>
              <a:rPr lang="cs-CZ" dirty="0"/>
              <a:t> dramatika Arnošta Dvořáka)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květen 1929: Millenium-film získává od státu podporu formou bezúročné zápůjčky ve výši</a:t>
            </a:r>
            <a:br>
              <a:rPr lang="cs-CZ" dirty="0"/>
            </a:br>
            <a:r>
              <a:rPr lang="cs-CZ" dirty="0"/>
              <a:t>1 milion korun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květen–červen 1929: jednání s </a:t>
            </a:r>
            <a:r>
              <a:rPr lang="cs-CZ" dirty="0" err="1"/>
              <a:t>Elektafilmem</a:t>
            </a:r>
            <a:r>
              <a:rPr lang="cs-CZ" dirty="0"/>
              <a:t> a Astra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Ltd. o česko-anglické koprodukci</a:t>
            </a:r>
          </a:p>
        </p:txBody>
      </p:sp>
    </p:spTree>
    <p:extLst>
      <p:ext uri="{BB962C8B-B14F-4D97-AF65-F5344CB8AC3E}">
        <p14:creationId xmlns:p14="http://schemas.microsoft.com/office/powerpoint/2010/main" val="398513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65049-7312-46DC-B0CD-D2E37F3B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Souboj o pojetí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116A0-9492-4871-875B-89F27E96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0517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uvnitř Millenium-filmu dvě skupiny s odlišnými představami koncepce svatováclavského filmu</a:t>
            </a:r>
            <a:br>
              <a:rPr lang="cs-CZ" dirty="0"/>
            </a:br>
            <a:r>
              <a:rPr lang="cs-CZ" dirty="0"/>
              <a:t>1) skupina kolem Josefa Hronka: státně-propagační přístup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vysokorozpočtový</a:t>
            </a:r>
            <a:r>
              <a:rPr lang="cs-CZ" dirty="0"/>
              <a:t> snímek se správným ideovým uchopením a historicky přesný (se záštitou nad příběhem ze strany akademických a duchovních autorit)</a:t>
            </a:r>
            <a:br>
              <a:rPr lang="cs-CZ" dirty="0"/>
            </a:br>
            <a:r>
              <a:rPr lang="cs-CZ" dirty="0"/>
              <a:t>- představa financování ze strany státu, případně formou darů od mecenášů a institucí</a:t>
            </a:r>
            <a:br>
              <a:rPr lang="cs-CZ" dirty="0"/>
            </a:br>
            <a:r>
              <a:rPr lang="cs-CZ" dirty="0"/>
              <a:t>2) Miloš Havel a Vilém Brož: pragmaticky obchodní přístup</a:t>
            </a:r>
            <a:br>
              <a:rPr lang="cs-CZ" dirty="0"/>
            </a:br>
            <a:r>
              <a:rPr lang="cs-CZ" dirty="0"/>
              <a:t>- důraz na skromnější rozpočet, minimalizace obchodního rizika a potenciální maximální míru zisku (nikoliv pouze co nejvyšší tržby v kinech)</a:t>
            </a:r>
            <a:br>
              <a:rPr lang="cs-CZ" dirty="0"/>
            </a:br>
            <a:r>
              <a:rPr lang="cs-CZ" dirty="0"/>
              <a:t>- představa o financování ze strany bankovních domů a/nebo podnikatelů</a:t>
            </a:r>
            <a:br>
              <a:rPr lang="cs-CZ" dirty="0"/>
            </a:br>
            <a:r>
              <a:rPr lang="cs-CZ" dirty="0"/>
              <a:t>Brož, září 1928: </a:t>
            </a:r>
            <a:r>
              <a:rPr lang="cs-CZ" i="1" dirty="0"/>
              <a:t>„Velmi důležité je, aby film byl dobrý. Nemusíme chtít zázrak, ale důležité je, aby </a:t>
            </a:r>
            <a:r>
              <a:rPr lang="cs-CZ" i="1" dirty="0" err="1"/>
              <a:t>premiera</a:t>
            </a:r>
            <a:r>
              <a:rPr lang="cs-CZ" i="1" dirty="0"/>
              <a:t> dopadla dobře. Ještě se jedná o to, zda bude dělat film autor </a:t>
            </a:r>
            <a:r>
              <a:rPr lang="cs-CZ" dirty="0"/>
              <a:t>[Kolár]</a:t>
            </a:r>
            <a:r>
              <a:rPr lang="cs-CZ" i="1" dirty="0"/>
              <a:t> nebo Lamač. Lamač dovedl vytvořit prvotřídní film.“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vyostření sporu po vzniku Dvořákova </a:t>
            </a:r>
            <a:r>
              <a:rPr lang="cs-CZ" dirty="0" err="1"/>
              <a:t>truclibreta</a:t>
            </a:r>
            <a:r>
              <a:rPr lang="cs-CZ" dirty="0"/>
              <a:t>, jehož iniciátorem měl být Havel</a:t>
            </a:r>
            <a:br>
              <a:rPr lang="cs-CZ" dirty="0"/>
            </a:br>
            <a:r>
              <a:rPr lang="cs-CZ" dirty="0"/>
              <a:t>-&gt; lobbistický střet o peníze od státu na politické úrovni: spojencem Hronkovy skupiny např. ministr pošt a telegrafů lidovec František Nosek, zastáncem Havlovy koncepce ministr školství a národní osvěty Milan Hodža z agrárnické strany</a:t>
            </a:r>
            <a:br>
              <a:rPr lang="cs-CZ" dirty="0"/>
            </a:br>
            <a:r>
              <a:rPr lang="cs-CZ" dirty="0"/>
              <a:t>- roli ve vítězství Hronkova týmu sehrála i komise České akademie věd a umění a zejména historika Josefa Pekaře: odmítnutí Dvořákova libreta a doporučení k realizaci scénáře Kolára s </a:t>
            </a:r>
            <a:r>
              <a:rPr lang="cs-CZ" dirty="0" err="1"/>
              <a:t>Munclingerem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69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266E1-E20F-4FAB-B07D-D8FC0317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s </a:t>
            </a:r>
            <a:r>
              <a:rPr lang="cs-CZ" dirty="0" err="1"/>
              <a:t>Elektafilmem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FA273-9A9C-4B00-A6F3-429C843D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3207"/>
            <a:ext cx="10058400" cy="473818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nabídka Jana Reitera z </a:t>
            </a:r>
            <a:r>
              <a:rPr lang="cs-CZ" dirty="0" err="1"/>
              <a:t>Elektafilmu</a:t>
            </a:r>
            <a:r>
              <a:rPr lang="cs-CZ" dirty="0"/>
              <a:t> o společné česko-anglické koprodukci od ledna 1929, jednání v květnu téhož roku</a:t>
            </a:r>
            <a:br>
              <a:rPr lang="cs-CZ" dirty="0"/>
            </a:br>
            <a:r>
              <a:rPr lang="cs-CZ" dirty="0"/>
              <a:t>- předpokládané rozložení finanční zátěže mezi partnery: 1 milion státní subvence, 1,5 milionu </a:t>
            </a:r>
            <a:r>
              <a:rPr lang="cs-CZ" dirty="0" err="1"/>
              <a:t>Elektafilm</a:t>
            </a:r>
            <a:r>
              <a:rPr lang="cs-CZ" dirty="0"/>
              <a:t> a 1,5 milionu Astra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Production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krach spolupráce na rovině nacionálních motivů:</a:t>
            </a:r>
            <a:br>
              <a:rPr lang="cs-CZ" dirty="0"/>
            </a:br>
            <a:r>
              <a:rPr lang="cs-CZ" dirty="0"/>
              <a:t>- preference anglické společnosti k natáčení ve Vídni se zahraničním režisérem a dalšími tvůrčími pracovníky</a:t>
            </a:r>
            <a:br>
              <a:rPr lang="cs-CZ" dirty="0"/>
            </a:br>
            <a:r>
              <a:rPr lang="cs-CZ" dirty="0"/>
              <a:t>- Millenium-film vehementně odmítal nečeské tvůrce i natáčení mimo domácí prostředí z důvodu špatného vlivu na národní látku</a:t>
            </a:r>
            <a:br>
              <a:rPr lang="cs-CZ" dirty="0"/>
            </a:br>
            <a:r>
              <a:rPr lang="cs-CZ" dirty="0"/>
              <a:t>-&gt; ani nalezený kompromis určení lokace natáčení podle ceny, nabídka posledního slova při výběru režiséra ze šesti zahraničních kandidátů „světového jména“ a návrh na realizování dvou verzí (pro domácí trh a pro distribuci v zahraničí) nevedl nakonec k dohodě</a:t>
            </a:r>
            <a:br>
              <a:rPr lang="cs-CZ" dirty="0"/>
            </a:br>
            <a:r>
              <a:rPr lang="cs-CZ" dirty="0"/>
              <a:t>- dílčí podíl na krachu jednání: režisérské ambice autorů scénáře, židovský původ spojovaný s Reiterem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červenec 1929: dohoda s </a:t>
            </a:r>
            <a:r>
              <a:rPr lang="cs-CZ" dirty="0" err="1"/>
              <a:t>Elekta-Journalem</a:t>
            </a:r>
            <a:r>
              <a:rPr lang="cs-CZ" dirty="0"/>
              <a:t> (Karel Pečený a František Horký) na výrobě filmu</a:t>
            </a:r>
            <a:br>
              <a:rPr lang="cs-CZ" dirty="0"/>
            </a:br>
            <a:r>
              <a:rPr lang="cs-CZ" dirty="0"/>
              <a:t>- příznivou okolností hrající ve prospěch firmy předchozí zakázková tvorba pro státní instituce</a:t>
            </a:r>
          </a:p>
        </p:txBody>
      </p:sp>
    </p:spTree>
    <p:extLst>
      <p:ext uri="{BB962C8B-B14F-4D97-AF65-F5344CB8AC3E}">
        <p14:creationId xmlns:p14="http://schemas.microsoft.com/office/powerpoint/2010/main" val="376143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1988C-850F-4352-B2E9-E19F1487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Scenáristický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02300C-A4AD-4BBF-B1A6-275AB4FE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významná role odborníků-historiků, kteří ustanovili </a:t>
            </a:r>
            <a:r>
              <a:rPr lang="cs-CZ" dirty="0" err="1"/>
              <a:t>pekařovskou</a:t>
            </a:r>
            <a:r>
              <a:rPr lang="cs-CZ" dirty="0"/>
              <a:t> historiografii jako základní rámec, uvnitř nějž se museli scenáristé pohybovat při konstrukci svatováclavského narativu</a:t>
            </a:r>
            <a:br>
              <a:rPr lang="cs-CZ" dirty="0"/>
            </a:br>
            <a:r>
              <a:rPr lang="cs-CZ" dirty="0"/>
              <a:t>- důraz zejména na pravost Kristiánovy legendy, z níž Josef Pekař (oslovený, aby se ujal předsednické pozice v Millenium-filmu) odvozoval datum Václavovy smrti 28. září 929 -&gt; základ data svatováclavských oslav</a:t>
            </a:r>
            <a:br>
              <a:rPr lang="cs-CZ" dirty="0"/>
            </a:br>
            <a:r>
              <a:rPr lang="cs-CZ" dirty="0"/>
              <a:t>- odmítání domnělého poplatku 500 hřiven stříbra a 120 volů německému králi Jindřichu Ptáčníkovi jako daně pro zachování míru, s nímž ve svých </a:t>
            </a:r>
            <a:r>
              <a:rPr lang="cs-CZ" i="1" dirty="0"/>
              <a:t>Dějinách národu českého v Čech a v Moravě</a:t>
            </a:r>
            <a:r>
              <a:rPr lang="cs-CZ" dirty="0"/>
              <a:t> pracoval František Palacký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kromě jejich posuzovatelské činnosti coby členů hodnotících komisí se podíleli na scenáristické praxi prostřednictvím několika společných setkání s autory libreta, na nichž měli dosáhnout uspokojivé finální verze scénáře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kromě Pekařovy historické práce a Kristiánovy legendy další zdroje a </a:t>
            </a:r>
            <a:r>
              <a:rPr lang="cs-CZ" dirty="0" err="1"/>
              <a:t>intertexty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- Česká kronika Josefa Laciny</a:t>
            </a:r>
            <a:br>
              <a:rPr lang="cs-CZ" dirty="0"/>
            </a:br>
            <a:r>
              <a:rPr lang="cs-CZ" dirty="0"/>
              <a:t>- francouzský a německý naučný slovník</a:t>
            </a:r>
            <a:br>
              <a:rPr lang="cs-CZ" dirty="0"/>
            </a:br>
            <a:r>
              <a:rPr lang="cs-CZ" dirty="0"/>
              <a:t>- drama </a:t>
            </a:r>
            <a:r>
              <a:rPr lang="cs-CZ" i="1" dirty="0"/>
              <a:t>Bratři</a:t>
            </a:r>
            <a:r>
              <a:rPr lang="cs-CZ" dirty="0"/>
              <a:t> Jaroslava Vrchlického</a:t>
            </a:r>
            <a:br>
              <a:rPr lang="cs-CZ" dirty="0"/>
            </a:br>
            <a:r>
              <a:rPr lang="cs-CZ" dirty="0"/>
              <a:t>- divadelní hra </a:t>
            </a:r>
            <a:r>
              <a:rPr lang="cs-CZ" i="1" dirty="0"/>
              <a:t>Kvas na Boleslavi </a:t>
            </a:r>
            <a:r>
              <a:rPr lang="cs-CZ" dirty="0"/>
              <a:t>Jaroslava </a:t>
            </a:r>
            <a:r>
              <a:rPr lang="cs-CZ" dirty="0" err="1"/>
              <a:t>Durycha</a:t>
            </a:r>
            <a:br>
              <a:rPr lang="cs-CZ" dirty="0"/>
            </a:br>
            <a:r>
              <a:rPr lang="cs-CZ" dirty="0"/>
              <a:t>- Tylova hra </a:t>
            </a:r>
            <a:r>
              <a:rPr lang="cs-CZ" i="1" dirty="0"/>
              <a:t>Krvavé křtiny čili Drahomíra a její synové</a:t>
            </a:r>
            <a:br>
              <a:rPr lang="cs-CZ" dirty="0"/>
            </a:br>
            <a:r>
              <a:rPr lang="cs-CZ" dirty="0"/>
              <a:t>- Václavova socha od Josefa Václava Myslbeka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nibelungovský</a:t>
            </a:r>
            <a:r>
              <a:rPr lang="cs-CZ" dirty="0"/>
              <a:t> narativ (Lang i Wagner)</a:t>
            </a:r>
            <a:br>
              <a:rPr lang="cs-CZ" dirty="0"/>
            </a:br>
            <a:r>
              <a:rPr lang="cs-CZ" dirty="0"/>
              <a:t>- obrazy Václava Brožíka</a:t>
            </a:r>
          </a:p>
        </p:txBody>
      </p:sp>
    </p:spTree>
    <p:extLst>
      <p:ext uri="{BB962C8B-B14F-4D97-AF65-F5344CB8AC3E}">
        <p14:creationId xmlns:p14="http://schemas.microsoft.com/office/powerpoint/2010/main" val="15499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99D51-AC76-4266-B152-B6C9206E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Scenáristický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8B70A-41F7-4A9A-AC48-1EBCA583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5666775" cy="472566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tvůrčí proces u Kolára s </a:t>
            </a:r>
            <a:r>
              <a:rPr lang="cs-CZ" dirty="0" err="1"/>
              <a:t>Munclingerem</a:t>
            </a:r>
            <a:r>
              <a:rPr lang="cs-CZ" dirty="0"/>
              <a:t> tak sérií pragmatických voleb uvnitř nastaveného rámce preferovaného výkladu dějin a scénář jako výsledek vyjednávání s členy spolku Millenium-film i akademických a duchovních autorit o podobě snímků a výstavbě vyprávění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příběh zahrnuje víceméně stabilní epizody, kolem nichž je vyprávění vázané napříč jednotlivými verzemi scenáristických výstupů (křest Bořivoje a Ludmily, konflikt Ludmily s Drahomírou -&gt; vražda Ludmily, vojenský střet Václava s Radslavem, vyjednání míru s Jindřichem, pozvání na Boleslavovo sídlo -&gt; vražda Václava); proměny však ve způsobu jejich kauzálního propojení a výstavby konfliktu mezi Václavem a Boleslavem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zmírnění nadpřirozených prvků spojených s Václavem a Ludmilou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5E9546E-1489-433C-BFE1-73EBE3A0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55" y="1843430"/>
            <a:ext cx="4694482" cy="43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E12EE-B2D2-48E7-8109-784D20E55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5140682" cy="461769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nejvýraznější změny u postavy </a:t>
            </a:r>
            <a:r>
              <a:rPr lang="cs-CZ" dirty="0" err="1"/>
              <a:t>Skeře</a:t>
            </a:r>
            <a:r>
              <a:rPr lang="cs-CZ" dirty="0"/>
              <a:t>, jehož Kolár v rámci většího formálního posunu na boj křesťanského dobra (světla) s ďábelským/pohanským zlem (tma) přejmenoval na </a:t>
            </a:r>
            <a:r>
              <a:rPr lang="cs-CZ" dirty="0" err="1"/>
              <a:t>Belze</a:t>
            </a:r>
            <a:r>
              <a:rPr lang="cs-CZ" dirty="0"/>
              <a:t> – ve společném scénáři návrat ke </a:t>
            </a:r>
            <a:r>
              <a:rPr lang="cs-CZ" dirty="0" err="1"/>
              <a:t>Skeřovi</a:t>
            </a:r>
            <a:r>
              <a:rPr lang="cs-CZ" dirty="0"/>
              <a:t>, vynechání „ďábelské“ roviny, ale přetrvání pohanského nastavení postavy, která motivuje </a:t>
            </a:r>
            <a:r>
              <a:rPr lang="cs-CZ" dirty="0" err="1"/>
              <a:t>Skeřovy</a:t>
            </a:r>
            <a:r>
              <a:rPr lang="cs-CZ" dirty="0"/>
              <a:t> intriky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změny a posuny rovněž v práci s dalšími vedlejšími postavami</a:t>
            </a:r>
            <a:br>
              <a:rPr lang="cs-CZ" dirty="0"/>
            </a:br>
            <a:r>
              <a:rPr lang="cs-CZ" dirty="0"/>
              <a:t>- důležitá práce s motivem milostného trojúhelníku, převzatého z Vrchlického dramatu, posilujícího Boleslavovu motivaci a napojeného na linii </a:t>
            </a:r>
            <a:r>
              <a:rPr lang="cs-CZ" dirty="0" err="1"/>
              <a:t>Skeře</a:t>
            </a:r>
            <a:r>
              <a:rPr lang="cs-CZ" dirty="0"/>
              <a:t>; podobně i změny v pojetí Drahomíry</a:t>
            </a:r>
            <a:br>
              <a:rPr lang="cs-CZ" dirty="0"/>
            </a:br>
            <a:r>
              <a:rPr lang="cs-CZ" dirty="0"/>
              <a:t>- zakomponování trojice vrahů </a:t>
            </a:r>
            <a:r>
              <a:rPr lang="cs-CZ" dirty="0" err="1"/>
              <a:t>Česty</a:t>
            </a:r>
            <a:r>
              <a:rPr lang="cs-CZ" dirty="0"/>
              <a:t>, </a:t>
            </a:r>
            <a:r>
              <a:rPr lang="cs-CZ" dirty="0" err="1"/>
              <a:t>Hněvsy</a:t>
            </a:r>
            <a:r>
              <a:rPr lang="cs-CZ" dirty="0"/>
              <a:t> a </a:t>
            </a:r>
            <a:r>
              <a:rPr lang="cs-CZ" dirty="0" err="1"/>
              <a:t>Týry</a:t>
            </a:r>
            <a:r>
              <a:rPr lang="cs-CZ" dirty="0"/>
              <a:t> a jejich motivací k zavraždění Václava (zdroj </a:t>
            </a:r>
            <a:r>
              <a:rPr lang="cs-CZ" dirty="0" err="1"/>
              <a:t>Durych</a:t>
            </a:r>
            <a:r>
              <a:rPr lang="cs-CZ" dirty="0"/>
              <a:t>)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771D7AD-634B-4865-A5C0-1F70FA58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97" y="378750"/>
            <a:ext cx="5140682" cy="58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01ECD-7164-4495-9B8D-4E3D1117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5CB4A-E387-4A22-AD97-6A8181DF7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 přes státní zápůjčku se výroba rozběhla bez celkového pokrytí kalkulovaného rozpočtu na podzim 1929 (natáčení naplánované původně na léto 1929)</a:t>
            </a:r>
            <a:br>
              <a:rPr lang="cs-CZ" dirty="0"/>
            </a:br>
            <a:r>
              <a:rPr lang="cs-CZ" dirty="0"/>
              <a:t>- vinou opožděného začátku natáčení v prosinci přerušeno a dokončeno v únoru 1930</a:t>
            </a:r>
            <a:br>
              <a:rPr lang="cs-CZ" dirty="0"/>
            </a:br>
            <a:r>
              <a:rPr lang="cs-CZ" dirty="0"/>
              <a:t>-&gt; další navýšení nákladů (oprava poškozených staveb na strahovském stadionu nebo prodlužování smluv a navyšování honorářů)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produkce pod permanentním tlakem nedostatku financí</a:t>
            </a:r>
            <a:br>
              <a:rPr lang="cs-CZ" dirty="0"/>
            </a:br>
            <a:r>
              <a:rPr lang="cs-CZ" dirty="0"/>
              <a:t>-&gt; nárazová řešení z týdne na týden – peníze z řady menších zdrojů (např. ze Svatováclavského výboru nebo Jubilejního fondu republiky) a klíčová role ministra Františka Noska, který společně s Josefem Hronkem pomáhal shánět finanční zdroje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kontinuální potíže s financováním a nejasnosti s vedením účetnictví ze strany </a:t>
            </a:r>
            <a:r>
              <a:rPr lang="cs-CZ" dirty="0" err="1"/>
              <a:t>Elekta-Journalu</a:t>
            </a:r>
            <a:r>
              <a:rPr lang="cs-CZ" dirty="0"/>
              <a:t>, stejně jako nedůsledná kontrola nákladů na straně Millenium-filmu, se následně promítly i do post-produkční fáze a distribuce</a:t>
            </a:r>
          </a:p>
        </p:txBody>
      </p:sp>
    </p:spTree>
    <p:extLst>
      <p:ext uri="{BB962C8B-B14F-4D97-AF65-F5344CB8AC3E}">
        <p14:creationId xmlns:p14="http://schemas.microsoft.com/office/powerpoint/2010/main" val="27585373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1970</TotalTime>
  <Words>1734</Words>
  <Application>Microsoft Office PowerPoint</Application>
  <PresentationFormat>Širokoúhlá obrazovka</PresentationFormat>
  <Paragraphs>54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Retrospektiva</vt:lpstr>
      <vt:lpstr>Národní velkofilmy v evropské němé kinematografii</vt:lpstr>
      <vt:lpstr>Produkční údaje</vt:lpstr>
      <vt:lpstr>Přípravná fáze</vt:lpstr>
      <vt:lpstr>Souboj o pojetí filmu</vt:lpstr>
      <vt:lpstr>Jednání s Elektafilmem</vt:lpstr>
      <vt:lpstr>Scenáristický proces</vt:lpstr>
      <vt:lpstr>Scenáristický proces</vt:lpstr>
      <vt:lpstr>Prezentace aplikace PowerPoint</vt:lpstr>
      <vt:lpstr>Výroba</vt:lpstr>
      <vt:lpstr>Hudba a synchronizace</vt:lpstr>
      <vt:lpstr>Problematická distribuce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velkofilmy v evropské němé kinematografii</dc:title>
  <dc:creator>Martin Kos</dc:creator>
  <cp:lastModifiedBy>Martin Kos</cp:lastModifiedBy>
  <cp:revision>64</cp:revision>
  <dcterms:created xsi:type="dcterms:W3CDTF">2020-02-18T15:41:22Z</dcterms:created>
  <dcterms:modified xsi:type="dcterms:W3CDTF">2020-05-13T07:52:35Z</dcterms:modified>
</cp:coreProperties>
</file>