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sldIdLst>
    <p:sldId id="256" r:id="rId2"/>
    <p:sldId id="257" r:id="rId3"/>
    <p:sldId id="258" r:id="rId4"/>
    <p:sldId id="259" r:id="rId5"/>
    <p:sldId id="270" r:id="rId6"/>
    <p:sldId id="271" r:id="rId7"/>
    <p:sldId id="272" r:id="rId8"/>
    <p:sldId id="273" r:id="rId9"/>
    <p:sldId id="274" r:id="rId10"/>
    <p:sldId id="275" r:id="rId11"/>
    <p:sldId id="277" r:id="rId12"/>
    <p:sldId id="278" r:id="rId13"/>
    <p:sldId id="276" r:id="rId14"/>
    <p:sldId id="279" r:id="rId15"/>
    <p:sldId id="283" r:id="rId16"/>
    <p:sldId id="280" r:id="rId17"/>
    <p:sldId id="281" r:id="rId18"/>
    <p:sldId id="282" r:id="rId19"/>
    <p:sldId id="284" r:id="rId2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94611"/>
  </p:normalViewPr>
  <p:slideViewPr>
    <p:cSldViewPr snapToGrid="0" snapToObjects="1">
      <p:cViewPr varScale="1">
        <p:scale>
          <a:sx n="109" d="100"/>
          <a:sy n="109" d="100"/>
        </p:scale>
        <p:origin x="44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2/29/20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0057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2/29/20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716886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2/29/20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43754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2/29/20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685955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2/29/20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337392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2/29/20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30369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2/29/20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223894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2/29/20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684503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2/29/20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53189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2/29/20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812338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2/29/20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339820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2/29/20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23479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2/29/20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214745868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81" r:id="rId5"/>
    <p:sldLayoutId id="2147483682" r:id="rId6"/>
    <p:sldLayoutId id="2147483688" r:id="rId7"/>
    <p:sldLayoutId id="2147483683" r:id="rId8"/>
    <p:sldLayoutId id="2147483684" r:id="rId9"/>
    <p:sldLayoutId id="2147483685" r:id="rId10"/>
    <p:sldLayoutId id="2147483686" r:id="rId11"/>
    <p:sldLayoutId id="2147483687"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95DA1D8-E874-4205-B6D5-557E0C072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FA9DADD-8C68-484A-A204-835AB30CDBDA}"/>
              </a:ext>
            </a:extLst>
          </p:cNvPr>
          <p:cNvPicPr>
            <a:picLocks noChangeAspect="1"/>
          </p:cNvPicPr>
          <p:nvPr/>
        </p:nvPicPr>
        <p:blipFill rotWithShape="1">
          <a:blip r:embed="rId2"/>
          <a:srcRect t="21356" b="22394"/>
          <a:stretch/>
        </p:blipFill>
        <p:spPr>
          <a:xfrm>
            <a:off x="20" y="10"/>
            <a:ext cx="12191980" cy="6857990"/>
          </a:xfrm>
          <a:custGeom>
            <a:avLst/>
            <a:gdLst/>
            <a:ahLst/>
            <a:cxnLst/>
            <a:rect l="l" t="t" r="r" b="b"/>
            <a:pathLst>
              <a:path w="12192000" h="6858000">
                <a:moveTo>
                  <a:pt x="5712609" y="3740816"/>
                </a:moveTo>
                <a:cubicBezTo>
                  <a:pt x="5738974" y="3758821"/>
                  <a:pt x="5765337" y="3776826"/>
                  <a:pt x="5791702" y="3794831"/>
                </a:cubicBezTo>
                <a:cubicBezTo>
                  <a:pt x="5776911" y="3790330"/>
                  <a:pt x="5760836" y="3785829"/>
                  <a:pt x="5745403" y="3781327"/>
                </a:cubicBezTo>
                <a:cubicBezTo>
                  <a:pt x="5732542" y="3770394"/>
                  <a:pt x="5719038" y="3760108"/>
                  <a:pt x="5706178" y="3748531"/>
                </a:cubicBezTo>
                <a:cubicBezTo>
                  <a:pt x="5708106" y="3745959"/>
                  <a:pt x="5710678" y="3743389"/>
                  <a:pt x="5712609" y="3740816"/>
                </a:cubicBezTo>
                <a:close/>
                <a:moveTo>
                  <a:pt x="6185882" y="2838635"/>
                </a:moveTo>
                <a:cubicBezTo>
                  <a:pt x="6344070" y="2946665"/>
                  <a:pt x="6502257" y="3055338"/>
                  <a:pt x="6660444" y="3163369"/>
                </a:cubicBezTo>
                <a:cubicBezTo>
                  <a:pt x="6657871" y="3165941"/>
                  <a:pt x="6655942" y="3168513"/>
                  <a:pt x="6653370" y="3171086"/>
                </a:cubicBezTo>
                <a:cubicBezTo>
                  <a:pt x="6479751" y="3079774"/>
                  <a:pt x="6315776" y="2978175"/>
                  <a:pt x="6185882" y="2838635"/>
                </a:cubicBezTo>
                <a:close/>
                <a:moveTo>
                  <a:pt x="0" y="0"/>
                </a:moveTo>
                <a:lnTo>
                  <a:pt x="12192000" y="0"/>
                </a:lnTo>
                <a:lnTo>
                  <a:pt x="12192000" y="3164490"/>
                </a:lnTo>
                <a:lnTo>
                  <a:pt x="11988395" y="3196744"/>
                </a:lnTo>
                <a:cubicBezTo>
                  <a:pt x="11473771" y="3266864"/>
                  <a:pt x="10861963" y="3302908"/>
                  <a:pt x="10185568" y="3253395"/>
                </a:cubicBezTo>
                <a:cubicBezTo>
                  <a:pt x="10116120" y="3248250"/>
                  <a:pt x="10050531" y="3245034"/>
                  <a:pt x="9983655" y="3242463"/>
                </a:cubicBezTo>
                <a:cubicBezTo>
                  <a:pt x="9392061" y="3216097"/>
                  <a:pt x="8811401" y="3203236"/>
                  <a:pt x="8566404" y="3171728"/>
                </a:cubicBezTo>
                <a:cubicBezTo>
                  <a:pt x="8374779" y="3146650"/>
                  <a:pt x="7394792" y="2934448"/>
                  <a:pt x="7107354" y="2755040"/>
                </a:cubicBezTo>
                <a:cubicBezTo>
                  <a:pt x="6813486" y="2571132"/>
                  <a:pt x="6536339" y="2367932"/>
                  <a:pt x="6260475" y="2164090"/>
                </a:cubicBezTo>
                <a:cubicBezTo>
                  <a:pt x="6140870" y="2075993"/>
                  <a:pt x="6013549" y="1995614"/>
                  <a:pt x="5905518" y="1894658"/>
                </a:cubicBezTo>
                <a:cubicBezTo>
                  <a:pt x="5797490" y="1793059"/>
                  <a:pt x="5694605" y="1687600"/>
                  <a:pt x="5577572" y="1593717"/>
                </a:cubicBezTo>
                <a:cubicBezTo>
                  <a:pt x="5544133" y="1566709"/>
                  <a:pt x="5510696" y="1537773"/>
                  <a:pt x="5461824" y="1533271"/>
                </a:cubicBezTo>
                <a:cubicBezTo>
                  <a:pt x="5450893" y="1531985"/>
                  <a:pt x="5439318" y="1532628"/>
                  <a:pt x="5428386" y="1533913"/>
                </a:cubicBezTo>
                <a:cubicBezTo>
                  <a:pt x="5416169" y="1535200"/>
                  <a:pt x="5406523" y="1541630"/>
                  <a:pt x="5402021" y="1552562"/>
                </a:cubicBezTo>
                <a:cubicBezTo>
                  <a:pt x="5397521" y="1564781"/>
                  <a:pt x="5405238" y="1571853"/>
                  <a:pt x="5414239" y="1578283"/>
                </a:cubicBezTo>
                <a:cubicBezTo>
                  <a:pt x="5420670" y="1582785"/>
                  <a:pt x="5427099" y="1589859"/>
                  <a:pt x="5435459" y="1591144"/>
                </a:cubicBezTo>
                <a:cubicBezTo>
                  <a:pt x="5488833" y="1598861"/>
                  <a:pt x="5508766" y="1638086"/>
                  <a:pt x="5533844" y="1672809"/>
                </a:cubicBezTo>
                <a:cubicBezTo>
                  <a:pt x="5544776" y="1687600"/>
                  <a:pt x="5556350" y="1699175"/>
                  <a:pt x="5536417" y="1720394"/>
                </a:cubicBezTo>
                <a:cubicBezTo>
                  <a:pt x="5519055" y="1739042"/>
                  <a:pt x="5537059" y="1748689"/>
                  <a:pt x="5555063" y="1753834"/>
                </a:cubicBezTo>
                <a:cubicBezTo>
                  <a:pt x="5580142" y="1760906"/>
                  <a:pt x="5609722" y="1759621"/>
                  <a:pt x="5638015" y="1782770"/>
                </a:cubicBezTo>
                <a:cubicBezTo>
                  <a:pt x="5531915" y="1784699"/>
                  <a:pt x="5486902" y="1723611"/>
                  <a:pt x="5438676" y="1667022"/>
                </a:cubicBezTo>
                <a:cubicBezTo>
                  <a:pt x="5420670" y="1646446"/>
                  <a:pt x="5408453" y="1622010"/>
                  <a:pt x="5393019" y="1598861"/>
                </a:cubicBezTo>
                <a:cubicBezTo>
                  <a:pt x="5373728" y="1570568"/>
                  <a:pt x="5351221" y="1569281"/>
                  <a:pt x="5322928" y="1594359"/>
                </a:cubicBezTo>
                <a:cubicBezTo>
                  <a:pt x="5297850" y="1616865"/>
                  <a:pt x="5285633" y="1614937"/>
                  <a:pt x="5277274" y="1584070"/>
                </a:cubicBezTo>
                <a:cubicBezTo>
                  <a:pt x="5264412" y="1535843"/>
                  <a:pt x="5234831" y="1501763"/>
                  <a:pt x="5184674" y="1484401"/>
                </a:cubicBezTo>
                <a:cubicBezTo>
                  <a:pt x="5179209" y="1482471"/>
                  <a:pt x="5173101" y="1479417"/>
                  <a:pt x="5167072" y="1478372"/>
                </a:cubicBezTo>
                <a:cubicBezTo>
                  <a:pt x="5161044" y="1477327"/>
                  <a:pt x="5155097" y="1478292"/>
                  <a:pt x="5149951" y="1484401"/>
                </a:cubicBezTo>
                <a:cubicBezTo>
                  <a:pt x="5140950" y="1494688"/>
                  <a:pt x="5148664" y="1506907"/>
                  <a:pt x="5155097" y="1515909"/>
                </a:cubicBezTo>
                <a:cubicBezTo>
                  <a:pt x="5166670" y="1531985"/>
                  <a:pt x="5176959" y="1547417"/>
                  <a:pt x="5181461" y="1566709"/>
                </a:cubicBezTo>
                <a:cubicBezTo>
                  <a:pt x="5184674" y="1579570"/>
                  <a:pt x="5187891" y="1593717"/>
                  <a:pt x="5178887" y="1603361"/>
                </a:cubicBezTo>
                <a:cubicBezTo>
                  <a:pt x="5141592" y="1644516"/>
                  <a:pt x="5168600" y="1663807"/>
                  <a:pt x="5200752" y="1685671"/>
                </a:cubicBezTo>
                <a:cubicBezTo>
                  <a:pt x="5245120" y="1715251"/>
                  <a:pt x="5262482" y="1758976"/>
                  <a:pt x="5252195" y="1811063"/>
                </a:cubicBezTo>
                <a:cubicBezTo>
                  <a:pt x="5248335" y="1832284"/>
                  <a:pt x="5250909" y="1845143"/>
                  <a:pt x="5277274" y="1844501"/>
                </a:cubicBezTo>
                <a:cubicBezTo>
                  <a:pt x="5287560" y="1844501"/>
                  <a:pt x="5290133" y="1851575"/>
                  <a:pt x="5293993" y="1859290"/>
                </a:cubicBezTo>
                <a:cubicBezTo>
                  <a:pt x="5376299" y="2041270"/>
                  <a:pt x="5495262" y="2200743"/>
                  <a:pt x="5634802" y="2347356"/>
                </a:cubicBezTo>
                <a:cubicBezTo>
                  <a:pt x="5747976" y="2466318"/>
                  <a:pt x="5872725" y="2573704"/>
                  <a:pt x="6001975" y="2677877"/>
                </a:cubicBezTo>
                <a:cubicBezTo>
                  <a:pt x="6005832" y="2681092"/>
                  <a:pt x="6009691" y="2684949"/>
                  <a:pt x="6011621" y="2691379"/>
                </a:cubicBezTo>
                <a:cubicBezTo>
                  <a:pt x="5950533" y="2678520"/>
                  <a:pt x="5897804" y="2652154"/>
                  <a:pt x="5847002" y="2622575"/>
                </a:cubicBezTo>
                <a:cubicBezTo>
                  <a:pt x="5711965" y="2544125"/>
                  <a:pt x="5598147" y="2442525"/>
                  <a:pt x="5483045" y="2342854"/>
                </a:cubicBezTo>
                <a:cubicBezTo>
                  <a:pt x="5412953" y="2281765"/>
                  <a:pt x="5340933" y="2222606"/>
                  <a:pt x="5263769" y="2168592"/>
                </a:cubicBezTo>
                <a:cubicBezTo>
                  <a:pt x="5250909" y="2159588"/>
                  <a:pt x="5241905" y="2148014"/>
                  <a:pt x="5232904" y="2136439"/>
                </a:cubicBezTo>
                <a:cubicBezTo>
                  <a:pt x="5227759" y="2130010"/>
                  <a:pt x="5221329" y="2124222"/>
                  <a:pt x="5211040" y="2126795"/>
                </a:cubicBezTo>
                <a:cubicBezTo>
                  <a:pt x="5198180" y="2130010"/>
                  <a:pt x="5196893" y="2139654"/>
                  <a:pt x="5195606" y="2149301"/>
                </a:cubicBezTo>
                <a:cubicBezTo>
                  <a:pt x="5191749" y="2180166"/>
                  <a:pt x="5200108" y="2207817"/>
                  <a:pt x="5216185" y="2234181"/>
                </a:cubicBezTo>
                <a:cubicBezTo>
                  <a:pt x="5257983" y="2301699"/>
                  <a:pt x="5319713" y="2353786"/>
                  <a:pt x="5383373" y="2403300"/>
                </a:cubicBezTo>
                <a:cubicBezTo>
                  <a:pt x="5465682" y="2466961"/>
                  <a:pt x="5545418" y="2533193"/>
                  <a:pt x="5618083" y="2605857"/>
                </a:cubicBezTo>
                <a:cubicBezTo>
                  <a:pt x="5623226" y="2611001"/>
                  <a:pt x="5632871" y="2614216"/>
                  <a:pt x="5629656" y="2629005"/>
                </a:cubicBezTo>
                <a:cubicBezTo>
                  <a:pt x="5584001" y="2594925"/>
                  <a:pt x="5540917" y="2561487"/>
                  <a:pt x="5497192" y="2529334"/>
                </a:cubicBezTo>
                <a:cubicBezTo>
                  <a:pt x="5454108" y="2497183"/>
                  <a:pt x="5410380" y="2465031"/>
                  <a:pt x="5367298" y="2433523"/>
                </a:cubicBezTo>
                <a:cubicBezTo>
                  <a:pt x="5357008" y="2425806"/>
                  <a:pt x="5346076" y="2414874"/>
                  <a:pt x="5331288" y="2424520"/>
                </a:cubicBezTo>
                <a:cubicBezTo>
                  <a:pt x="5315856" y="2434165"/>
                  <a:pt x="5317785" y="2450242"/>
                  <a:pt x="5321643" y="2463101"/>
                </a:cubicBezTo>
                <a:cubicBezTo>
                  <a:pt x="5333859" y="2501041"/>
                  <a:pt x="5355081" y="2534479"/>
                  <a:pt x="5383373" y="2564059"/>
                </a:cubicBezTo>
                <a:cubicBezTo>
                  <a:pt x="5479829" y="2661801"/>
                  <a:pt x="5591073" y="2746038"/>
                  <a:pt x="5694605" y="2837349"/>
                </a:cubicBezTo>
                <a:cubicBezTo>
                  <a:pt x="5750548" y="2886864"/>
                  <a:pt x="5801990" y="2939593"/>
                  <a:pt x="5850861" y="2994249"/>
                </a:cubicBezTo>
                <a:cubicBezTo>
                  <a:pt x="5861793" y="3006469"/>
                  <a:pt x="5861149" y="3018043"/>
                  <a:pt x="5857934" y="3032189"/>
                </a:cubicBezTo>
                <a:cubicBezTo>
                  <a:pt x="5845076" y="3089421"/>
                  <a:pt x="5865008" y="3108711"/>
                  <a:pt x="5929311" y="3097780"/>
                </a:cubicBezTo>
                <a:cubicBezTo>
                  <a:pt x="5949246" y="3094563"/>
                  <a:pt x="5962750" y="3097780"/>
                  <a:pt x="5974966" y="3111282"/>
                </a:cubicBezTo>
                <a:cubicBezTo>
                  <a:pt x="6122866" y="3278472"/>
                  <a:pt x="6297771" y="3419297"/>
                  <a:pt x="6488753" y="3544689"/>
                </a:cubicBezTo>
                <a:cubicBezTo>
                  <a:pt x="6566560" y="3595488"/>
                  <a:pt x="6646940" y="3643718"/>
                  <a:pt x="6728605" y="3688730"/>
                </a:cubicBezTo>
                <a:cubicBezTo>
                  <a:pt x="6728605" y="3691945"/>
                  <a:pt x="6728605" y="3695804"/>
                  <a:pt x="6728605" y="3699019"/>
                </a:cubicBezTo>
                <a:cubicBezTo>
                  <a:pt x="6727962" y="3703519"/>
                  <a:pt x="6727320" y="3706091"/>
                  <a:pt x="6726677" y="3709950"/>
                </a:cubicBezTo>
                <a:cubicBezTo>
                  <a:pt x="6611573" y="3640502"/>
                  <a:pt x="6497754" y="3569125"/>
                  <a:pt x="6386510" y="3493890"/>
                </a:cubicBezTo>
                <a:cubicBezTo>
                  <a:pt x="6084927" y="3290048"/>
                  <a:pt x="5796845" y="3071415"/>
                  <a:pt x="5504264" y="2857926"/>
                </a:cubicBezTo>
                <a:cubicBezTo>
                  <a:pt x="5405879" y="2785906"/>
                  <a:pt x="5328073" y="2693952"/>
                  <a:pt x="5239333" y="2612929"/>
                </a:cubicBezTo>
                <a:cubicBezTo>
                  <a:pt x="5180174" y="2558915"/>
                  <a:pt x="5123586" y="2502328"/>
                  <a:pt x="5054783" y="2457958"/>
                </a:cubicBezTo>
                <a:cubicBezTo>
                  <a:pt x="5026489" y="2439952"/>
                  <a:pt x="4996909" y="2423876"/>
                  <a:pt x="4958969" y="2428378"/>
                </a:cubicBezTo>
                <a:cubicBezTo>
                  <a:pt x="4944180" y="2430308"/>
                  <a:pt x="4927460" y="2434165"/>
                  <a:pt x="4922316" y="2450884"/>
                </a:cubicBezTo>
                <a:cubicBezTo>
                  <a:pt x="4917814" y="2467603"/>
                  <a:pt x="4931318" y="2475320"/>
                  <a:pt x="4943538" y="2482393"/>
                </a:cubicBezTo>
                <a:cubicBezTo>
                  <a:pt x="4946752" y="2484322"/>
                  <a:pt x="4949967" y="2486895"/>
                  <a:pt x="4953183" y="2486895"/>
                </a:cubicBezTo>
                <a:cubicBezTo>
                  <a:pt x="5014271" y="2490752"/>
                  <a:pt x="5028418" y="2539623"/>
                  <a:pt x="5057355" y="2574991"/>
                </a:cubicBezTo>
                <a:cubicBezTo>
                  <a:pt x="5066357" y="2585923"/>
                  <a:pt x="5066999" y="2596854"/>
                  <a:pt x="5057355" y="2609714"/>
                </a:cubicBezTo>
                <a:cubicBezTo>
                  <a:pt x="5039991" y="2632863"/>
                  <a:pt x="5052210" y="2643152"/>
                  <a:pt x="5075359" y="2649582"/>
                </a:cubicBezTo>
                <a:cubicBezTo>
                  <a:pt x="5098507" y="2656013"/>
                  <a:pt x="5123586" y="2657941"/>
                  <a:pt x="5148664" y="2672732"/>
                </a:cubicBezTo>
                <a:cubicBezTo>
                  <a:pt x="5108797" y="2684949"/>
                  <a:pt x="5081147" y="2672090"/>
                  <a:pt x="5055425" y="2656013"/>
                </a:cubicBezTo>
                <a:cubicBezTo>
                  <a:pt x="4997552" y="2620646"/>
                  <a:pt x="4960257" y="2568559"/>
                  <a:pt x="4924888" y="2515188"/>
                </a:cubicBezTo>
                <a:cubicBezTo>
                  <a:pt x="4917814" y="2504899"/>
                  <a:pt x="4912027" y="2493324"/>
                  <a:pt x="4902382" y="2484965"/>
                </a:cubicBezTo>
                <a:cubicBezTo>
                  <a:pt x="4884376" y="2468246"/>
                  <a:pt x="4865085" y="2466318"/>
                  <a:pt x="4843224" y="2486895"/>
                </a:cubicBezTo>
                <a:cubicBezTo>
                  <a:pt x="4814285" y="2513902"/>
                  <a:pt x="4803998" y="2511973"/>
                  <a:pt x="4794352" y="2477250"/>
                </a:cubicBezTo>
                <a:cubicBezTo>
                  <a:pt x="4781490" y="2430308"/>
                  <a:pt x="4752554" y="2397512"/>
                  <a:pt x="4703040" y="2380151"/>
                </a:cubicBezTo>
                <a:cubicBezTo>
                  <a:pt x="4692753" y="2376292"/>
                  <a:pt x="4681821" y="2371147"/>
                  <a:pt x="4670890" y="2379507"/>
                </a:cubicBezTo>
                <a:cubicBezTo>
                  <a:pt x="4659315" y="2389153"/>
                  <a:pt x="4667030" y="2398798"/>
                  <a:pt x="4671532" y="2407802"/>
                </a:cubicBezTo>
                <a:cubicBezTo>
                  <a:pt x="4677962" y="2421948"/>
                  <a:pt x="4685679" y="2436095"/>
                  <a:pt x="4691466" y="2450884"/>
                </a:cubicBezTo>
                <a:cubicBezTo>
                  <a:pt x="4701755" y="2474677"/>
                  <a:pt x="4703685" y="2499756"/>
                  <a:pt x="4684393" y="2522904"/>
                </a:cubicBezTo>
                <a:cubicBezTo>
                  <a:pt x="4670245" y="2539623"/>
                  <a:pt x="4671532" y="2550555"/>
                  <a:pt x="4690181" y="2562130"/>
                </a:cubicBezTo>
                <a:cubicBezTo>
                  <a:pt x="4749983" y="2598140"/>
                  <a:pt x="4787922" y="2645081"/>
                  <a:pt x="4767344" y="2718387"/>
                </a:cubicBezTo>
                <a:cubicBezTo>
                  <a:pt x="4764130" y="2728676"/>
                  <a:pt x="4767988" y="2738965"/>
                  <a:pt x="4780205" y="2738321"/>
                </a:cubicBezTo>
                <a:cubicBezTo>
                  <a:pt x="4807214" y="2736393"/>
                  <a:pt x="4811713" y="2753112"/>
                  <a:pt x="4819430" y="2770474"/>
                </a:cubicBezTo>
                <a:cubicBezTo>
                  <a:pt x="4894666" y="2937020"/>
                  <a:pt x="5003339" y="3082346"/>
                  <a:pt x="5128730" y="3218670"/>
                </a:cubicBezTo>
                <a:cubicBezTo>
                  <a:pt x="5252837" y="3353709"/>
                  <a:pt x="5392376" y="3474599"/>
                  <a:pt x="5540917" y="3590345"/>
                </a:cubicBezTo>
                <a:cubicBezTo>
                  <a:pt x="5499119" y="3586487"/>
                  <a:pt x="5445104" y="3562695"/>
                  <a:pt x="5393019" y="3535044"/>
                </a:cubicBezTo>
                <a:cubicBezTo>
                  <a:pt x="5255410" y="3461095"/>
                  <a:pt x="5142235" y="3360781"/>
                  <a:pt x="5027131" y="3262397"/>
                </a:cubicBezTo>
                <a:cubicBezTo>
                  <a:pt x="4946752" y="3193592"/>
                  <a:pt x="4868302" y="3122858"/>
                  <a:pt x="4778275" y="3063697"/>
                </a:cubicBezTo>
                <a:cubicBezTo>
                  <a:pt x="4767988" y="3057268"/>
                  <a:pt x="4760914" y="3048908"/>
                  <a:pt x="4755127" y="3038619"/>
                </a:cubicBezTo>
                <a:cubicBezTo>
                  <a:pt x="4749983" y="3029617"/>
                  <a:pt x="4742265" y="3021258"/>
                  <a:pt x="4728763" y="3025115"/>
                </a:cubicBezTo>
                <a:cubicBezTo>
                  <a:pt x="4715259" y="3029617"/>
                  <a:pt x="4713973" y="3041192"/>
                  <a:pt x="4713973" y="3051481"/>
                </a:cubicBezTo>
                <a:cubicBezTo>
                  <a:pt x="4715902" y="3090063"/>
                  <a:pt x="4726833" y="3124786"/>
                  <a:pt x="4750625" y="3155652"/>
                </a:cubicBezTo>
                <a:cubicBezTo>
                  <a:pt x="4796924" y="3217385"/>
                  <a:pt x="4858656" y="3265612"/>
                  <a:pt x="4920386" y="3313839"/>
                </a:cubicBezTo>
                <a:cubicBezTo>
                  <a:pt x="5005911" y="3380072"/>
                  <a:pt x="5085005" y="3452092"/>
                  <a:pt x="5156382" y="3532472"/>
                </a:cubicBezTo>
                <a:cubicBezTo>
                  <a:pt x="5104940" y="3493247"/>
                  <a:pt x="5053495" y="3453378"/>
                  <a:pt x="5001409" y="3414153"/>
                </a:cubicBezTo>
                <a:cubicBezTo>
                  <a:pt x="4962184" y="3384574"/>
                  <a:pt x="4921673" y="3356279"/>
                  <a:pt x="4881806" y="3327343"/>
                </a:cubicBezTo>
                <a:cubicBezTo>
                  <a:pt x="4872159" y="3320270"/>
                  <a:pt x="4861870" y="3312554"/>
                  <a:pt x="4848368" y="3322198"/>
                </a:cubicBezTo>
                <a:cubicBezTo>
                  <a:pt x="4836149" y="3330558"/>
                  <a:pt x="4838079" y="3342777"/>
                  <a:pt x="4840652" y="3354351"/>
                </a:cubicBezTo>
                <a:cubicBezTo>
                  <a:pt x="4850297" y="3400006"/>
                  <a:pt x="4877304" y="3436659"/>
                  <a:pt x="4910742" y="3469454"/>
                </a:cubicBezTo>
                <a:cubicBezTo>
                  <a:pt x="4951252" y="3508679"/>
                  <a:pt x="4993695" y="3545976"/>
                  <a:pt x="5037419" y="3583272"/>
                </a:cubicBezTo>
                <a:cubicBezTo>
                  <a:pt x="4990479" y="3572983"/>
                  <a:pt x="4943538" y="3562695"/>
                  <a:pt x="4896595" y="3554336"/>
                </a:cubicBezTo>
                <a:cubicBezTo>
                  <a:pt x="4917814" y="3628927"/>
                  <a:pt x="4967328" y="3643718"/>
                  <a:pt x="5011699" y="3655292"/>
                </a:cubicBezTo>
                <a:cubicBezTo>
                  <a:pt x="5071502" y="3670081"/>
                  <a:pt x="5128730" y="3688730"/>
                  <a:pt x="5185319" y="3709950"/>
                </a:cubicBezTo>
                <a:cubicBezTo>
                  <a:pt x="5209111" y="3731170"/>
                  <a:pt x="5232904" y="3751748"/>
                  <a:pt x="5256052" y="3773610"/>
                </a:cubicBezTo>
                <a:cubicBezTo>
                  <a:pt x="5279845" y="3796118"/>
                  <a:pt x="5302352" y="3818624"/>
                  <a:pt x="5324859" y="3842415"/>
                </a:cubicBezTo>
                <a:cubicBezTo>
                  <a:pt x="5340933" y="3859776"/>
                  <a:pt x="5360224" y="3874568"/>
                  <a:pt x="5341576" y="3904146"/>
                </a:cubicBezTo>
                <a:cubicBezTo>
                  <a:pt x="5333217" y="3917650"/>
                  <a:pt x="5387873" y="3990958"/>
                  <a:pt x="5405238" y="3995458"/>
                </a:cubicBezTo>
                <a:cubicBezTo>
                  <a:pt x="5407809" y="3996100"/>
                  <a:pt x="5410380" y="3996745"/>
                  <a:pt x="5412310" y="3996745"/>
                </a:cubicBezTo>
                <a:cubicBezTo>
                  <a:pt x="5449607" y="3994173"/>
                  <a:pt x="5457967" y="4016036"/>
                  <a:pt x="5458608" y="4043687"/>
                </a:cubicBezTo>
                <a:cubicBezTo>
                  <a:pt x="5459252" y="4070693"/>
                  <a:pt x="5452823" y="4104131"/>
                  <a:pt x="5503621" y="4090627"/>
                </a:cubicBezTo>
                <a:cubicBezTo>
                  <a:pt x="5509408" y="4089342"/>
                  <a:pt x="5510696" y="4093199"/>
                  <a:pt x="5513266" y="4097701"/>
                </a:cubicBezTo>
                <a:cubicBezTo>
                  <a:pt x="5568568" y="4212804"/>
                  <a:pt x="5661808" y="4301543"/>
                  <a:pt x="5753762" y="4390282"/>
                </a:cubicBezTo>
                <a:cubicBezTo>
                  <a:pt x="5758907" y="4394784"/>
                  <a:pt x="5764052" y="4399285"/>
                  <a:pt x="5769195" y="4403786"/>
                </a:cubicBezTo>
                <a:cubicBezTo>
                  <a:pt x="5672741" y="4381280"/>
                  <a:pt x="5354436" y="4352342"/>
                  <a:pt x="5261196" y="4361989"/>
                </a:cubicBezTo>
                <a:cubicBezTo>
                  <a:pt x="5178245" y="4370349"/>
                  <a:pt x="4709472" y="4230167"/>
                  <a:pt x="4612374" y="4147215"/>
                </a:cubicBezTo>
                <a:cubicBezTo>
                  <a:pt x="4598869" y="4212161"/>
                  <a:pt x="4627806" y="4237882"/>
                  <a:pt x="4650956" y="4267463"/>
                </a:cubicBezTo>
                <a:cubicBezTo>
                  <a:pt x="4683749" y="4309260"/>
                  <a:pt x="4688895" y="4338840"/>
                  <a:pt x="4627162" y="4372278"/>
                </a:cubicBezTo>
                <a:cubicBezTo>
                  <a:pt x="4450327" y="4467447"/>
                  <a:pt x="4452257" y="4470662"/>
                  <a:pt x="4618160" y="4599911"/>
                </a:cubicBezTo>
                <a:cubicBezTo>
                  <a:pt x="4625877" y="4605700"/>
                  <a:pt x="4622019" y="4624347"/>
                  <a:pt x="4623948" y="4637209"/>
                </a:cubicBezTo>
                <a:cubicBezTo>
                  <a:pt x="4580863" y="4656500"/>
                  <a:pt x="4530064" y="4606343"/>
                  <a:pt x="4478622" y="4660357"/>
                </a:cubicBezTo>
                <a:cubicBezTo>
                  <a:pt x="4700468" y="4897637"/>
                  <a:pt x="5038064" y="5123344"/>
                  <a:pt x="5344150" y="5301466"/>
                </a:cubicBezTo>
                <a:cubicBezTo>
                  <a:pt x="5096581" y="5359982"/>
                  <a:pt x="4948037" y="5154210"/>
                  <a:pt x="4766058" y="5180574"/>
                </a:cubicBezTo>
                <a:cubicBezTo>
                  <a:pt x="4675390" y="5244877"/>
                  <a:pt x="4945465" y="5349050"/>
                  <a:pt x="4687609" y="5379273"/>
                </a:cubicBezTo>
                <a:cubicBezTo>
                  <a:pt x="4799496" y="5435860"/>
                  <a:pt x="4882449" y="5491161"/>
                  <a:pt x="4959611" y="5556107"/>
                </a:cubicBezTo>
                <a:cubicBezTo>
                  <a:pt x="5096581" y="5672497"/>
                  <a:pt x="5123586" y="5749662"/>
                  <a:pt x="5060571" y="5905920"/>
                </a:cubicBezTo>
                <a:cubicBezTo>
                  <a:pt x="5018773" y="6008805"/>
                  <a:pt x="4958326" y="6103332"/>
                  <a:pt x="5011699" y="6226152"/>
                </a:cubicBezTo>
                <a:cubicBezTo>
                  <a:pt x="5048351" y="6310389"/>
                  <a:pt x="5034204" y="6365690"/>
                  <a:pt x="4895308" y="6327750"/>
                </a:cubicBezTo>
                <a:cubicBezTo>
                  <a:pt x="4745482" y="6287240"/>
                  <a:pt x="4688895" y="6363118"/>
                  <a:pt x="4726833" y="6510373"/>
                </a:cubicBezTo>
                <a:cubicBezTo>
                  <a:pt x="4751269" y="6604900"/>
                  <a:pt x="4725546" y="6634480"/>
                  <a:pt x="4622661" y="6623548"/>
                </a:cubicBezTo>
                <a:cubicBezTo>
                  <a:pt x="4508843" y="6611330"/>
                  <a:pt x="4400814" y="6549598"/>
                  <a:pt x="4259989" y="6579179"/>
                </a:cubicBezTo>
                <a:cubicBezTo>
                  <a:pt x="4358453" y="6729972"/>
                  <a:pt x="4554892" y="6711403"/>
                  <a:pt x="4690343" y="6814255"/>
                </a:cubicBezTo>
                <a:lnTo>
                  <a:pt x="4735334" y="6858000"/>
                </a:lnTo>
                <a:lnTo>
                  <a:pt x="4496011" y="6858000"/>
                </a:lnTo>
                <a:lnTo>
                  <a:pt x="4440632" y="6851514"/>
                </a:lnTo>
                <a:cubicBezTo>
                  <a:pt x="4410700" y="6846400"/>
                  <a:pt x="4381522" y="6839608"/>
                  <a:pt x="4352585" y="6830605"/>
                </a:cubicBezTo>
                <a:cubicBezTo>
                  <a:pt x="4304358" y="6815816"/>
                  <a:pt x="4251629" y="6801027"/>
                  <a:pt x="4224621" y="6850539"/>
                </a:cubicBezTo>
                <a:lnTo>
                  <a:pt x="4223115" y="6858000"/>
                </a:lnTo>
                <a:lnTo>
                  <a:pt x="0" y="6858000"/>
                </a:lnTo>
                <a:close/>
              </a:path>
            </a:pathLst>
          </a:custGeom>
        </p:spPr>
      </p:pic>
      <p:sp>
        <p:nvSpPr>
          <p:cNvPr id="2" name="Nadpis 1">
            <a:extLst>
              <a:ext uri="{FF2B5EF4-FFF2-40B4-BE49-F238E27FC236}">
                <a16:creationId xmlns:a16="http://schemas.microsoft.com/office/drawing/2014/main" id="{AF9C720E-1294-A64C-B647-D50AB1D13835}"/>
              </a:ext>
            </a:extLst>
          </p:cNvPr>
          <p:cNvSpPr>
            <a:spLocks noGrp="1"/>
          </p:cNvSpPr>
          <p:nvPr>
            <p:ph type="ctrTitle"/>
          </p:nvPr>
        </p:nvSpPr>
        <p:spPr>
          <a:xfrm>
            <a:off x="5686425" y="3834174"/>
            <a:ext cx="6286500" cy="1701570"/>
          </a:xfrm>
        </p:spPr>
        <p:txBody>
          <a:bodyPr anchor="b">
            <a:normAutofit/>
          </a:bodyPr>
          <a:lstStyle/>
          <a:p>
            <a:pPr algn="ctr"/>
            <a:r>
              <a:rPr lang="cs-CZ" sz="4000" b="1" i="0" dirty="0">
                <a:latin typeface="Times New Roman" panose="02020603050405020304" pitchFamily="18" charset="0"/>
                <a:cs typeface="Times New Roman" panose="02020603050405020304" pitchFamily="18" charset="0"/>
              </a:rPr>
              <a:t>Akademické čtení a psaní</a:t>
            </a:r>
            <a:br>
              <a:rPr lang="cs-CZ" sz="3700" i="0" dirty="0">
                <a:latin typeface="Times New Roman" panose="02020603050405020304" pitchFamily="18" charset="0"/>
                <a:cs typeface="Times New Roman" panose="02020603050405020304" pitchFamily="18" charset="0"/>
              </a:rPr>
            </a:br>
            <a:r>
              <a:rPr lang="cs-CZ" sz="2400" b="1" i="0" dirty="0">
                <a:latin typeface="Times New Roman" panose="02020603050405020304" pitchFamily="18" charset="0"/>
                <a:cs typeface="Times New Roman" panose="02020603050405020304" pitchFamily="18" charset="0"/>
              </a:rPr>
              <a:t>FAVMKa080</a:t>
            </a:r>
          </a:p>
        </p:txBody>
      </p:sp>
      <p:sp>
        <p:nvSpPr>
          <p:cNvPr id="3" name="Podnadpis 2">
            <a:extLst>
              <a:ext uri="{FF2B5EF4-FFF2-40B4-BE49-F238E27FC236}">
                <a16:creationId xmlns:a16="http://schemas.microsoft.com/office/drawing/2014/main" id="{5DDA791B-7322-7A4F-BED9-811D507FF7DD}"/>
              </a:ext>
            </a:extLst>
          </p:cNvPr>
          <p:cNvSpPr>
            <a:spLocks noGrp="1"/>
          </p:cNvSpPr>
          <p:nvPr>
            <p:ph type="subTitle" idx="1"/>
          </p:nvPr>
        </p:nvSpPr>
        <p:spPr>
          <a:xfrm>
            <a:off x="6096000" y="5951317"/>
            <a:ext cx="5147960" cy="646785"/>
          </a:xfrm>
        </p:spPr>
        <p:txBody>
          <a:bodyPr>
            <a:normAutofit fontScale="85000" lnSpcReduction="20000"/>
          </a:bodyPr>
          <a:lstStyle/>
          <a:p>
            <a:pPr algn="ctr"/>
            <a:r>
              <a:rPr lang="cs-CZ" sz="2000" dirty="0">
                <a:latin typeface="Times New Roman" panose="02020603050405020304" pitchFamily="18" charset="0"/>
                <a:cs typeface="Times New Roman" panose="02020603050405020304" pitchFamily="18" charset="0"/>
              </a:rPr>
              <a:t>FAV JS 2020</a:t>
            </a:r>
          </a:p>
          <a:p>
            <a:pPr algn="ctr"/>
            <a:r>
              <a:rPr lang="cs-CZ" sz="2000" dirty="0">
                <a:latin typeface="Times New Roman" panose="02020603050405020304" pitchFamily="18" charset="0"/>
                <a:cs typeface="Times New Roman" panose="02020603050405020304" pitchFamily="18" charset="0"/>
              </a:rPr>
              <a:t>29. 2. 2020</a:t>
            </a:r>
          </a:p>
        </p:txBody>
      </p:sp>
    </p:spTree>
    <p:extLst>
      <p:ext uri="{BB962C8B-B14F-4D97-AF65-F5344CB8AC3E}">
        <p14:creationId xmlns:p14="http://schemas.microsoft.com/office/powerpoint/2010/main" val="1231771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FEBA86-EBCD-E24A-85D1-9C050375E086}"/>
              </a:ext>
            </a:extLst>
          </p:cNvPr>
          <p:cNvSpPr>
            <a:spLocks noGrp="1"/>
          </p:cNvSpPr>
          <p:nvPr>
            <p:ph type="title"/>
          </p:nvPr>
        </p:nvSpPr>
        <p:spPr/>
        <p:txBody>
          <a:bodyPr/>
          <a:lstStyle/>
          <a:p>
            <a:pPr algn="ctr"/>
            <a:r>
              <a:rPr lang="cs-CZ" b="1" i="0" dirty="0">
                <a:latin typeface="Times New Roman" panose="02020603050405020304" pitchFamily="18" charset="0"/>
                <a:cs typeface="Times New Roman" panose="02020603050405020304" pitchFamily="18" charset="0"/>
              </a:rPr>
              <a:t>Akademické texty – jazyk, tón, struktura</a:t>
            </a:r>
          </a:p>
        </p:txBody>
      </p:sp>
      <p:sp>
        <p:nvSpPr>
          <p:cNvPr id="3" name="Zástupný obsah 2">
            <a:extLst>
              <a:ext uri="{FF2B5EF4-FFF2-40B4-BE49-F238E27FC236}">
                <a16:creationId xmlns:a16="http://schemas.microsoft.com/office/drawing/2014/main" id="{F4112AA1-9843-7B44-B64E-51CB0615B071}"/>
              </a:ext>
            </a:extLst>
          </p:cNvPr>
          <p:cNvSpPr>
            <a:spLocks noGrp="1"/>
          </p:cNvSpPr>
          <p:nvPr>
            <p:ph idx="1"/>
          </p:nvPr>
        </p:nvSpPr>
        <p:spPr/>
        <p:txBody>
          <a:bodyPr/>
          <a:lstStyle/>
          <a:p>
            <a:r>
              <a:rPr lang="cs-CZ" dirty="0">
                <a:latin typeface="Times New Roman" panose="02020603050405020304" pitchFamily="18" charset="0"/>
                <a:cs typeface="Times New Roman" panose="02020603050405020304" pitchFamily="18" charset="0"/>
              </a:rPr>
              <a:t>Máte oblíbené filmové kritiky/žurnalisty? Které a proč?</a:t>
            </a:r>
          </a:p>
          <a:p>
            <a:r>
              <a:rPr lang="cs-CZ" dirty="0">
                <a:latin typeface="Times New Roman" panose="02020603050405020304" pitchFamily="18" charset="0"/>
                <a:cs typeface="Times New Roman" panose="02020603050405020304" pitchFamily="18" charset="0"/>
              </a:rPr>
              <a:t>Máte oblíbené akademické autory? Které a proč?</a:t>
            </a:r>
          </a:p>
          <a:p>
            <a:r>
              <a:rPr lang="cs-CZ" dirty="0">
                <a:latin typeface="Times New Roman" panose="02020603050405020304" pitchFamily="18" charset="0"/>
                <a:cs typeface="Times New Roman" panose="02020603050405020304" pitchFamily="18" charset="0"/>
              </a:rPr>
              <a:t>Co vás jako čtenáře akademických textů nejvíc frustruje? </a:t>
            </a:r>
          </a:p>
          <a:p>
            <a:r>
              <a:rPr lang="cs-CZ" dirty="0">
                <a:latin typeface="Times New Roman" panose="02020603050405020304" pitchFamily="18" charset="0"/>
                <a:cs typeface="Times New Roman" panose="02020603050405020304" pitchFamily="18" charset="0"/>
              </a:rPr>
              <a:t>Myslíte si, že akademické psaní potřebuje určitý žargon? A proč?</a:t>
            </a:r>
          </a:p>
          <a:p>
            <a:r>
              <a:rPr lang="cs-CZ" dirty="0">
                <a:latin typeface="Times New Roman" panose="02020603050405020304" pitchFamily="18" charset="0"/>
                <a:cs typeface="Times New Roman" panose="02020603050405020304" pitchFamily="18" charset="0"/>
              </a:rPr>
              <a:t>Dodržujete tento žargon vy sami? Kdy selháváte, v jakých případech?</a:t>
            </a:r>
          </a:p>
          <a:p>
            <a:endParaRPr lang="cs-CZ" dirty="0">
              <a:latin typeface="Times New Roman" panose="02020603050405020304" pitchFamily="18" charset="0"/>
              <a:cs typeface="Times New Roman" panose="02020603050405020304" pitchFamily="18" charset="0"/>
            </a:endParaRPr>
          </a:p>
          <a:p>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471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4A9E37-2AE2-AD42-8720-C431C2747E9D}"/>
              </a:ext>
            </a:extLst>
          </p:cNvPr>
          <p:cNvSpPr>
            <a:spLocks noGrp="1"/>
          </p:cNvSpPr>
          <p:nvPr>
            <p:ph type="title"/>
          </p:nvPr>
        </p:nvSpPr>
        <p:spPr/>
        <p:txBody>
          <a:bodyPr/>
          <a:lstStyle/>
          <a:p>
            <a:pPr algn="ctr"/>
            <a:r>
              <a:rPr lang="cs-CZ" b="1" i="0" dirty="0">
                <a:latin typeface="Times New Roman" panose="02020603050405020304" pitchFamily="18" charset="0"/>
                <a:cs typeface="Times New Roman" panose="02020603050405020304" pitchFamily="18" charset="0"/>
              </a:rPr>
              <a:t>Akademické psaní</a:t>
            </a:r>
          </a:p>
        </p:txBody>
      </p:sp>
      <p:sp>
        <p:nvSpPr>
          <p:cNvPr id="3" name="Zástupný obsah 2">
            <a:extLst>
              <a:ext uri="{FF2B5EF4-FFF2-40B4-BE49-F238E27FC236}">
                <a16:creationId xmlns:a16="http://schemas.microsoft.com/office/drawing/2014/main" id="{A61E5A60-BE9D-C447-802B-475815C6E285}"/>
              </a:ext>
            </a:extLst>
          </p:cNvPr>
          <p:cNvSpPr>
            <a:spLocks noGrp="1"/>
          </p:cNvSpPr>
          <p:nvPr>
            <p:ph idx="1"/>
          </p:nvPr>
        </p:nvSpPr>
        <p:spPr/>
        <p:txBody>
          <a:bodyPr>
            <a:normAutofit fontScale="92500" lnSpcReduction="20000"/>
          </a:bodyPr>
          <a:lstStyle/>
          <a:p>
            <a:r>
              <a:rPr lang="cs-CZ" dirty="0">
                <a:latin typeface="Times New Roman" panose="02020603050405020304" pitchFamily="18" charset="0"/>
                <a:cs typeface="Times New Roman" panose="02020603050405020304" pitchFamily="18" charset="0"/>
              </a:rPr>
              <a:t>… nemusí nutně bavit. Musí být ale informačně nasycené a přesvědčivé!</a:t>
            </a:r>
          </a:p>
          <a:p>
            <a:r>
              <a:rPr lang="cs-CZ" dirty="0">
                <a:latin typeface="Times New Roman" panose="02020603050405020304" pitchFamily="18" charset="0"/>
                <a:cs typeface="Times New Roman" panose="02020603050405020304" pitchFamily="18" charset="0"/>
              </a:rPr>
              <a:t>… přináší nové informace, nové úhly pohledu, jde o koncentrované a hutné útvary &gt;&gt; měli bychom se snažit poznatky prezentovat co nejsrozumitelněji</a:t>
            </a:r>
          </a:p>
          <a:p>
            <a:r>
              <a:rPr lang="cs-CZ" dirty="0">
                <a:latin typeface="Times New Roman" panose="02020603050405020304" pitchFamily="18" charset="0"/>
                <a:cs typeface="Times New Roman" panose="02020603050405020304" pitchFamily="18" charset="0"/>
              </a:rPr>
              <a:t>Je hlavně v našem zájmu jako pisatelů, aby se nic neztratilo v překladu a vlivem našeho vyjadřování nedošlo k nedorozumění.</a:t>
            </a:r>
          </a:p>
          <a:p>
            <a:pPr marL="514350" indent="-514350">
              <a:buFont typeface="+mj-lt"/>
              <a:buAutoNum type="arabicPeriod"/>
            </a:pPr>
            <a:r>
              <a:rPr lang="cs-CZ" dirty="0">
                <a:latin typeface="Times New Roman" panose="02020603050405020304" pitchFamily="18" charset="0"/>
                <a:cs typeface="Times New Roman" panose="02020603050405020304" pitchFamily="18" charset="0"/>
              </a:rPr>
              <a:t>Pište jasně! Snažte se čtenářům usnadnit proces čtení a vstřebávání předložených informací či celých tezí</a:t>
            </a:r>
          </a:p>
          <a:p>
            <a:pPr marL="514350" indent="-514350">
              <a:buFont typeface="+mj-lt"/>
              <a:buAutoNum type="arabicPeriod"/>
            </a:pPr>
            <a:r>
              <a:rPr lang="cs-CZ" dirty="0">
                <a:latin typeface="Times New Roman" panose="02020603050405020304" pitchFamily="18" charset="0"/>
                <a:cs typeface="Times New Roman" panose="02020603050405020304" pitchFamily="18" charset="0"/>
              </a:rPr>
              <a:t>Naučte se úspornému stylu! Se sáhodlouhým, kudrnatým, ale prázdným vyjadřováním čtenář ztrácí trpělivost</a:t>
            </a:r>
          </a:p>
          <a:p>
            <a:pPr marL="514350" indent="-514350">
              <a:buFont typeface="+mj-lt"/>
              <a:buAutoNum type="arabicPeriod"/>
            </a:pPr>
            <a:r>
              <a:rPr lang="cs-CZ" dirty="0">
                <a:latin typeface="Times New Roman" panose="02020603050405020304" pitchFamily="18" charset="0"/>
                <a:cs typeface="Times New Roman" panose="02020603050405020304" pitchFamily="18" charset="0"/>
              </a:rPr>
              <a:t>Naučte se psát elegantně a čtivě. Jen tak si udržíte čtenářovu pozornost.  </a:t>
            </a:r>
          </a:p>
        </p:txBody>
      </p:sp>
    </p:spTree>
    <p:extLst>
      <p:ext uri="{BB962C8B-B14F-4D97-AF65-F5344CB8AC3E}">
        <p14:creationId xmlns:p14="http://schemas.microsoft.com/office/powerpoint/2010/main" val="170928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dissolv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242DBB-7549-664C-BD55-5CFC503C6135}"/>
              </a:ext>
            </a:extLst>
          </p:cNvPr>
          <p:cNvSpPr>
            <a:spLocks noGrp="1"/>
          </p:cNvSpPr>
          <p:nvPr>
            <p:ph type="title"/>
          </p:nvPr>
        </p:nvSpPr>
        <p:spPr/>
        <p:txBody>
          <a:bodyPr>
            <a:normAutofit/>
          </a:bodyPr>
          <a:lstStyle/>
          <a:p>
            <a:r>
              <a:rPr lang="cs-CZ" sz="3600" b="1" i="0" dirty="0">
                <a:latin typeface="Times New Roman" panose="02020603050405020304" pitchFamily="18" charset="0"/>
                <a:cs typeface="Times New Roman" panose="02020603050405020304" pitchFamily="18" charset="0"/>
              </a:rPr>
              <a:t>Jak dosáhnout úsporného, čtivého a jasného stylu?</a:t>
            </a:r>
          </a:p>
        </p:txBody>
      </p:sp>
      <p:sp>
        <p:nvSpPr>
          <p:cNvPr id="3" name="Zástupný obsah 2">
            <a:extLst>
              <a:ext uri="{FF2B5EF4-FFF2-40B4-BE49-F238E27FC236}">
                <a16:creationId xmlns:a16="http://schemas.microsoft.com/office/drawing/2014/main" id="{606DF60E-AD52-D648-A0CD-450BE8FD2870}"/>
              </a:ext>
            </a:extLst>
          </p:cNvPr>
          <p:cNvSpPr>
            <a:spLocks noGrp="1"/>
          </p:cNvSpPr>
          <p:nvPr>
            <p:ph idx="1"/>
          </p:nvPr>
        </p:nvSpPr>
        <p:spPr/>
        <p:txBody>
          <a:bodyPr>
            <a:normAutofit fontScale="85000" lnSpcReduction="20000"/>
          </a:bodyPr>
          <a:lstStyle/>
          <a:p>
            <a:r>
              <a:rPr lang="cs-CZ" b="1" dirty="0">
                <a:latin typeface="Times New Roman" panose="02020603050405020304" pitchFamily="18" charset="0"/>
                <a:cs typeface="Times New Roman" panose="02020603050405020304" pitchFamily="18" charset="0"/>
              </a:rPr>
              <a:t>Úsporný styl</a:t>
            </a:r>
          </a:p>
          <a:p>
            <a:pPr marL="914400" lvl="1" indent="-457200">
              <a:buFont typeface="+mj-lt"/>
              <a:buAutoNum type="arabicPeriod"/>
            </a:pPr>
            <a:r>
              <a:rPr lang="cs-CZ" dirty="0">
                <a:latin typeface="Times New Roman" panose="02020603050405020304" pitchFamily="18" charset="0"/>
                <a:cs typeface="Times New Roman" panose="02020603050405020304" pitchFamily="18" charset="0"/>
              </a:rPr>
              <a:t>Odstraňte z abstraktu všechna zbytečná slova, aniž byste změnili význam věty</a:t>
            </a:r>
          </a:p>
          <a:p>
            <a:pPr marL="914400" lvl="1" indent="-457200">
              <a:buFont typeface="+mj-lt"/>
              <a:buAutoNum type="arabicPeriod"/>
            </a:pPr>
            <a:r>
              <a:rPr lang="cs-CZ" dirty="0">
                <a:latin typeface="Times New Roman" panose="02020603050405020304" pitchFamily="18" charset="0"/>
                <a:cs typeface="Times New Roman" panose="02020603050405020304" pitchFamily="18" charset="0"/>
              </a:rPr>
              <a:t>Vše řekněte jenom jednou, nic neopakujte</a:t>
            </a:r>
          </a:p>
          <a:p>
            <a:r>
              <a:rPr lang="cs-CZ" b="1" dirty="0">
                <a:latin typeface="Times New Roman" panose="02020603050405020304" pitchFamily="18" charset="0"/>
                <a:cs typeface="Times New Roman" panose="02020603050405020304" pitchFamily="18" charset="0"/>
              </a:rPr>
              <a:t>Jasný styl</a:t>
            </a:r>
          </a:p>
          <a:p>
            <a:pPr marL="914400" lvl="1" indent="-457200">
              <a:buFont typeface="+mj-lt"/>
              <a:buAutoNum type="arabicPeriod"/>
            </a:pPr>
            <a:r>
              <a:rPr lang="cs-CZ" dirty="0">
                <a:latin typeface="Times New Roman" panose="02020603050405020304" pitchFamily="18" charset="0"/>
                <a:cs typeface="Times New Roman" panose="02020603050405020304" pitchFamily="18" charset="0"/>
              </a:rPr>
              <a:t>Ujistěte se, že žádné tvrzení se nedá v abstraktu vyložit víc než jedním (zamýšleným) způsobem.</a:t>
            </a:r>
          </a:p>
          <a:p>
            <a:pPr marL="914400" lvl="1" indent="-457200">
              <a:buFont typeface="+mj-lt"/>
              <a:buAutoNum type="arabicPeriod"/>
            </a:pPr>
            <a:r>
              <a:rPr lang="cs-CZ" dirty="0">
                <a:latin typeface="Times New Roman" panose="02020603050405020304" pitchFamily="18" charset="0"/>
                <a:cs typeface="Times New Roman" panose="02020603050405020304" pitchFamily="18" charset="0"/>
              </a:rPr>
              <a:t>Ujistěte se, že nechybí žádná podstatná informace k doložení Vašich záměrů/hypotéz. </a:t>
            </a:r>
          </a:p>
          <a:p>
            <a:r>
              <a:rPr lang="cs-CZ" b="1" dirty="0">
                <a:latin typeface="Times New Roman" panose="02020603050405020304" pitchFamily="18" charset="0"/>
                <a:cs typeface="Times New Roman" panose="02020603050405020304" pitchFamily="18" charset="0"/>
              </a:rPr>
              <a:t>Čtivý styl</a:t>
            </a:r>
          </a:p>
          <a:p>
            <a:pPr marL="971550" lvl="1" indent="-514350">
              <a:buFont typeface="+mj-lt"/>
              <a:buAutoNum type="arabicPeriod"/>
            </a:pPr>
            <a:r>
              <a:rPr lang="cs-CZ" dirty="0">
                <a:latin typeface="Times New Roman" panose="02020603050405020304" pitchFamily="18" charset="0"/>
                <a:cs typeface="Times New Roman" panose="02020603050405020304" pitchFamily="18" charset="0"/>
              </a:rPr>
              <a:t>Přesvědčte se, že žádný odborný termín ani jiné klíčové slovo se v abstraktu neopakuje.</a:t>
            </a:r>
          </a:p>
          <a:p>
            <a:pPr marL="971550" lvl="1" indent="-514350">
              <a:buFont typeface="+mj-lt"/>
              <a:buAutoNum type="arabicPeriod"/>
            </a:pPr>
            <a:r>
              <a:rPr lang="cs-CZ" dirty="0">
                <a:latin typeface="Times New Roman" panose="02020603050405020304" pitchFamily="18" charset="0"/>
                <a:cs typeface="Times New Roman" panose="02020603050405020304" pitchFamily="18" charset="0"/>
              </a:rPr>
              <a:t>Upravte text tak, aby se žádné podstatné jméno, přídavné jméno, sloveso ani příslovce neopakovalo v textu více než jednou (</a:t>
            </a:r>
            <a:r>
              <a:rPr lang="cs-CZ" dirty="0" err="1">
                <a:latin typeface="Times New Roman" panose="02020603050405020304" pitchFamily="18" charset="0"/>
                <a:cs typeface="Times New Roman" panose="02020603050405020304" pitchFamily="18" charset="0"/>
              </a:rPr>
              <a:t>tzn.maximálně</a:t>
            </a:r>
            <a:r>
              <a:rPr lang="cs-CZ" dirty="0">
                <a:latin typeface="Times New Roman" panose="02020603050405020304" pitchFamily="18" charset="0"/>
                <a:cs typeface="Times New Roman" panose="02020603050405020304" pitchFamily="18" charset="0"/>
              </a:rPr>
              <a:t> dva výskyty).</a:t>
            </a:r>
          </a:p>
          <a:p>
            <a:r>
              <a:rPr lang="cs-CZ" b="1" dirty="0">
                <a:latin typeface="Times New Roman" panose="02020603050405020304" pitchFamily="18" charset="0"/>
                <a:cs typeface="Times New Roman" panose="02020603050405020304" pitchFamily="18" charset="0"/>
              </a:rPr>
              <a:t>Pravidlo:</a:t>
            </a:r>
            <a:r>
              <a:rPr lang="cs-CZ" dirty="0">
                <a:latin typeface="Times New Roman" panose="02020603050405020304" pitchFamily="18" charset="0"/>
                <a:cs typeface="Times New Roman" panose="02020603050405020304" pitchFamily="18" charset="0"/>
              </a:rPr>
              <a:t>  žádná věta by neměla být delší než dva a půl řádku. </a:t>
            </a:r>
          </a:p>
          <a:p>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2710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457B26-14D3-664E-8F51-A7F72302DECD}"/>
              </a:ext>
            </a:extLst>
          </p:cNvPr>
          <p:cNvSpPr>
            <a:spLocks noGrp="1"/>
          </p:cNvSpPr>
          <p:nvPr>
            <p:ph type="title"/>
          </p:nvPr>
        </p:nvSpPr>
        <p:spPr/>
        <p:txBody>
          <a:bodyPr/>
          <a:lstStyle/>
          <a:p>
            <a:pPr algn="ctr"/>
            <a:r>
              <a:rPr lang="cs-CZ" b="1" i="0" dirty="0">
                <a:latin typeface="Times New Roman" panose="02020603050405020304" pitchFamily="18" charset="0"/>
                <a:cs typeface="Times New Roman" panose="02020603050405020304" pitchFamily="18" charset="0"/>
              </a:rPr>
              <a:t>Abstrakt / Projekt / Konspekt</a:t>
            </a:r>
          </a:p>
        </p:txBody>
      </p:sp>
      <p:sp>
        <p:nvSpPr>
          <p:cNvPr id="3" name="Zástupný obsah 2">
            <a:extLst>
              <a:ext uri="{FF2B5EF4-FFF2-40B4-BE49-F238E27FC236}">
                <a16:creationId xmlns:a16="http://schemas.microsoft.com/office/drawing/2014/main" id="{33C11621-EF5B-7145-847E-D82EE5412762}"/>
              </a:ext>
            </a:extLst>
          </p:cNvPr>
          <p:cNvSpPr>
            <a:spLocks noGrp="1"/>
          </p:cNvSpPr>
          <p:nvPr>
            <p:ph idx="1"/>
          </p:nvPr>
        </p:nvSpPr>
        <p:spPr/>
        <p:txBody>
          <a:bodyPr>
            <a:normAutofit fontScale="92500" lnSpcReduction="20000"/>
          </a:bodyPr>
          <a:lstStyle/>
          <a:p>
            <a:r>
              <a:rPr lang="cs-CZ" dirty="0">
                <a:latin typeface="Times New Roman" panose="02020603050405020304" pitchFamily="18" charset="0"/>
                <a:cs typeface="Times New Roman" panose="02020603050405020304" pitchFamily="18" charset="0"/>
              </a:rPr>
              <a:t>Měl by nám říct jak, proč a čím obohatí vybranou oblast</a:t>
            </a:r>
          </a:p>
          <a:p>
            <a:r>
              <a:rPr lang="cs-CZ" dirty="0">
                <a:latin typeface="Times New Roman" panose="02020603050405020304" pitchFamily="18" charset="0"/>
                <a:cs typeface="Times New Roman" panose="02020603050405020304" pitchFamily="18" charset="0"/>
              </a:rPr>
              <a:t>Měl by VŽDY obsahovat pět bodů</a:t>
            </a:r>
          </a:p>
          <a:p>
            <a:pPr marL="514350" indent="-514350">
              <a:buFont typeface="+mj-lt"/>
              <a:buAutoNum type="arabicPeriod"/>
            </a:pPr>
            <a:r>
              <a:rPr lang="cs-CZ" b="1" u="sng" dirty="0">
                <a:highlight>
                  <a:srgbClr val="FFFF00"/>
                </a:highlight>
                <a:latin typeface="Times New Roman" panose="02020603050405020304" pitchFamily="18" charset="0"/>
                <a:cs typeface="Times New Roman" panose="02020603050405020304" pitchFamily="18" charset="0"/>
              </a:rPr>
              <a:t>Téma</a:t>
            </a:r>
            <a:r>
              <a:rPr lang="cs-CZ" dirty="0">
                <a:latin typeface="Times New Roman" panose="02020603050405020304" pitchFamily="18" charset="0"/>
                <a:cs typeface="Times New Roman" panose="02020603050405020304" pitchFamily="18" charset="0"/>
              </a:rPr>
              <a:t> – o čem projekt bude</a:t>
            </a:r>
          </a:p>
          <a:p>
            <a:pPr marL="514350" indent="-514350">
              <a:buFont typeface="+mj-lt"/>
              <a:buAutoNum type="arabicPeriod"/>
            </a:pPr>
            <a:r>
              <a:rPr lang="cs-CZ" b="1" u="sng" dirty="0">
                <a:highlight>
                  <a:srgbClr val="00FF00"/>
                </a:highlight>
                <a:latin typeface="Times New Roman" panose="02020603050405020304" pitchFamily="18" charset="0"/>
                <a:cs typeface="Times New Roman" panose="02020603050405020304" pitchFamily="18" charset="0"/>
              </a:rPr>
              <a:t>Argumentace</a:t>
            </a:r>
            <a:r>
              <a:rPr lang="cs-CZ" dirty="0">
                <a:latin typeface="Times New Roman" panose="02020603050405020304" pitchFamily="18" charset="0"/>
                <a:cs typeface="Times New Roman" panose="02020603050405020304" pitchFamily="18" charset="0"/>
              </a:rPr>
              <a:t> – co o tématu řeknete</a:t>
            </a:r>
          </a:p>
          <a:p>
            <a:pPr marL="514350" indent="-514350">
              <a:buFont typeface="+mj-lt"/>
              <a:buAutoNum type="arabicPeriod"/>
            </a:pPr>
            <a:r>
              <a:rPr lang="cs-CZ" b="1" u="sng" dirty="0">
                <a:highlight>
                  <a:srgbClr val="FF0000"/>
                </a:highlight>
                <a:latin typeface="Times New Roman" panose="02020603050405020304" pitchFamily="18" charset="0"/>
                <a:cs typeface="Times New Roman" panose="02020603050405020304" pitchFamily="18" charset="0"/>
              </a:rPr>
              <a:t>Intervence/Relevance</a:t>
            </a:r>
            <a:r>
              <a:rPr lang="cs-CZ" dirty="0">
                <a:highlight>
                  <a:srgbClr val="FF0000"/>
                </a:highlight>
                <a:latin typeface="Times New Roman" panose="02020603050405020304" pitchFamily="18" charset="0"/>
                <a:cs typeface="Times New Roman" panose="02020603050405020304" pitchFamily="18" charset="0"/>
              </a:rPr>
              <a:t> </a:t>
            </a:r>
            <a:r>
              <a:rPr lang="cs-CZ" dirty="0">
                <a:latin typeface="Times New Roman" panose="02020603050405020304" pitchFamily="18" charset="0"/>
                <a:cs typeface="Times New Roman" panose="02020603050405020304" pitchFamily="18" charset="0"/>
              </a:rPr>
              <a:t>– jak Vaše poznatky obohatí dosavadní vědění v dané oblasti</a:t>
            </a:r>
          </a:p>
          <a:p>
            <a:pPr marL="514350" indent="-514350">
              <a:buFont typeface="+mj-lt"/>
              <a:buAutoNum type="arabicPeriod"/>
            </a:pPr>
            <a:r>
              <a:rPr lang="cs-CZ" b="1" u="sng" dirty="0">
                <a:highlight>
                  <a:srgbClr val="FF00FF"/>
                </a:highlight>
                <a:latin typeface="Times New Roman" panose="02020603050405020304" pitchFamily="18" charset="0"/>
                <a:cs typeface="Times New Roman" panose="02020603050405020304" pitchFamily="18" charset="0"/>
              </a:rPr>
              <a:t>Organizace</a:t>
            </a:r>
            <a:r>
              <a:rPr lang="cs-CZ" dirty="0">
                <a:latin typeface="Times New Roman" panose="02020603050405020304" pitchFamily="18" charset="0"/>
                <a:cs typeface="Times New Roman" panose="02020603050405020304" pitchFamily="18" charset="0"/>
              </a:rPr>
              <a:t> – o jaké hlavní body, případy nebo přístupy se budete opírat</a:t>
            </a:r>
          </a:p>
          <a:p>
            <a:pPr marL="514350" indent="-514350">
              <a:buFont typeface="+mj-lt"/>
              <a:buAutoNum type="arabicPeriod"/>
            </a:pPr>
            <a:r>
              <a:rPr lang="cs-CZ" b="1" u="sng" dirty="0">
                <a:highlight>
                  <a:srgbClr val="0000FF"/>
                </a:highlight>
                <a:latin typeface="Times New Roman" panose="02020603050405020304" pitchFamily="18" charset="0"/>
                <a:cs typeface="Times New Roman" panose="02020603050405020304" pitchFamily="18" charset="0"/>
              </a:rPr>
              <a:t>Přínos</a:t>
            </a:r>
            <a:r>
              <a:rPr lang="cs-CZ" dirty="0">
                <a:latin typeface="Times New Roman" panose="02020603050405020304" pitchFamily="18" charset="0"/>
                <a:cs typeface="Times New Roman" panose="02020603050405020304" pitchFamily="18" charset="0"/>
              </a:rPr>
              <a:t> – nakolik Vaše poznatky mohou přispět nejen k dosavadnímu vědění v dané oblasti, ale k obecnějším dějinám/způsobům uvažování/kultuře jako takové…</a:t>
            </a:r>
          </a:p>
          <a:p>
            <a:pPr marL="514350" indent="-514350">
              <a:buFont typeface="+mj-lt"/>
              <a:buAutoNum type="arabicPeriod"/>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704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ssolve">
                                      <p:cBhvr>
                                        <p:cTn id="10" dur="500"/>
                                        <p:tgtEl>
                                          <p:spTgt spid="3">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dissolve">
                                      <p:cBhvr>
                                        <p:cTn id="13" dur="500"/>
                                        <p:tgtEl>
                                          <p:spTgt spid="3">
                                            <p:txEl>
                                              <p:pRg st="4" end="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dissolve">
                                      <p:cBhvr>
                                        <p:cTn id="16" dur="500"/>
                                        <p:tgtEl>
                                          <p:spTgt spid="3">
                                            <p:txEl>
                                              <p:pRg st="5" end="5"/>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dissolve">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79C90B-45EB-3C47-92A9-18E1BD1A9F87}"/>
              </a:ext>
            </a:extLst>
          </p:cNvPr>
          <p:cNvSpPr>
            <a:spLocks noGrp="1"/>
          </p:cNvSpPr>
          <p:nvPr>
            <p:ph type="title"/>
          </p:nvPr>
        </p:nvSpPr>
        <p:spPr/>
        <p:txBody>
          <a:bodyPr/>
          <a:lstStyle/>
          <a:p>
            <a:pPr algn="ctr"/>
            <a:r>
              <a:rPr lang="cs-CZ" b="1" i="0" dirty="0">
                <a:latin typeface="Times New Roman" panose="02020603050405020304" pitchFamily="18" charset="0"/>
                <a:cs typeface="Times New Roman" panose="02020603050405020304" pitchFamily="18" charset="0"/>
              </a:rPr>
              <a:t>Pravidelně revidovaný abstrakt…</a:t>
            </a:r>
          </a:p>
        </p:txBody>
      </p:sp>
      <p:sp>
        <p:nvSpPr>
          <p:cNvPr id="3" name="Zástupný obsah 2">
            <a:extLst>
              <a:ext uri="{FF2B5EF4-FFF2-40B4-BE49-F238E27FC236}">
                <a16:creationId xmlns:a16="http://schemas.microsoft.com/office/drawing/2014/main" id="{32E5B8EB-DAFE-B14A-BEDE-34B176C6C133}"/>
              </a:ext>
            </a:extLst>
          </p:cNvPr>
          <p:cNvSpPr>
            <a:spLocks noGrp="1"/>
          </p:cNvSpPr>
          <p:nvPr>
            <p:ph idx="1"/>
          </p:nvPr>
        </p:nvSpPr>
        <p:spPr/>
        <p:txBody>
          <a:bodyPr>
            <a:normAutofit lnSpcReduction="10000"/>
          </a:bodyPr>
          <a:lstStyle/>
          <a:p>
            <a:r>
              <a:rPr lang="cs-CZ" dirty="0">
                <a:latin typeface="Times New Roman" panose="02020603050405020304" pitchFamily="18" charset="0"/>
                <a:cs typeface="Times New Roman" panose="02020603050405020304" pitchFamily="18" charset="0"/>
              </a:rPr>
              <a:t>… pomůže vám i školiteli sledovat vývoj celého projektu</a:t>
            </a:r>
          </a:p>
          <a:p>
            <a:r>
              <a:rPr lang="cs-CZ" dirty="0">
                <a:latin typeface="Times New Roman" panose="02020603050405020304" pitchFamily="18" charset="0"/>
                <a:cs typeface="Times New Roman" panose="02020603050405020304" pitchFamily="18" charset="0"/>
              </a:rPr>
              <a:t>… neztratit se v detailech, ale synteticky vyvozovat závěry z průběžně sbíraných dat</a:t>
            </a:r>
          </a:p>
          <a:p>
            <a:r>
              <a:rPr lang="cs-CZ" dirty="0">
                <a:latin typeface="Times New Roman" panose="02020603050405020304" pitchFamily="18" charset="0"/>
                <a:cs typeface="Times New Roman" panose="02020603050405020304" pitchFamily="18" charset="0"/>
              </a:rPr>
              <a:t>… strukturně myslet v celku práce (jaká je hlavní a vedlejší teze práce? Jaké hlavní poznatky má přinést? Jak tyto poznatky předestřete čtenáři? Jaký přínos mají závěry bádání přinést oborovému i širšímu poznání?)</a:t>
            </a:r>
          </a:p>
          <a:p>
            <a:r>
              <a:rPr lang="cs-CZ" b="1" dirty="0">
                <a:solidFill>
                  <a:srgbClr val="FF0000"/>
                </a:solidFill>
                <a:latin typeface="Times New Roman" panose="02020603050405020304" pitchFamily="18" charset="0"/>
                <a:cs typeface="Times New Roman" panose="02020603050405020304" pitchFamily="18" charset="0"/>
              </a:rPr>
              <a:t>… ale hlavně představuje základní stavební kamen pro úvod práce!!!</a:t>
            </a:r>
          </a:p>
        </p:txBody>
      </p:sp>
    </p:spTree>
    <p:extLst>
      <p:ext uri="{BB962C8B-B14F-4D97-AF65-F5344CB8AC3E}">
        <p14:creationId xmlns:p14="http://schemas.microsoft.com/office/powerpoint/2010/main" val="338688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BF253C-23F4-5247-9A98-69BEFD0F0DDA}"/>
              </a:ext>
            </a:extLst>
          </p:cNvPr>
          <p:cNvSpPr>
            <a:spLocks noGrp="1"/>
          </p:cNvSpPr>
          <p:nvPr>
            <p:ph type="title"/>
          </p:nvPr>
        </p:nvSpPr>
        <p:spPr/>
        <p:txBody>
          <a:bodyPr/>
          <a:lstStyle/>
          <a:p>
            <a:pPr algn="ctr"/>
            <a:r>
              <a:rPr lang="cs-CZ" b="1" i="0" dirty="0">
                <a:latin typeface="Times New Roman" panose="02020603050405020304" pitchFamily="18" charset="0"/>
                <a:cs typeface="Times New Roman" panose="02020603050405020304" pitchFamily="18" charset="0"/>
              </a:rPr>
              <a:t>Makrostruktura</a:t>
            </a:r>
          </a:p>
        </p:txBody>
      </p:sp>
      <p:sp>
        <p:nvSpPr>
          <p:cNvPr id="3" name="Zástupný obsah 2">
            <a:extLst>
              <a:ext uri="{FF2B5EF4-FFF2-40B4-BE49-F238E27FC236}">
                <a16:creationId xmlns:a16="http://schemas.microsoft.com/office/drawing/2014/main" id="{F068796A-7798-E64E-9B3C-6FCF57197F0C}"/>
              </a:ext>
            </a:extLst>
          </p:cNvPr>
          <p:cNvSpPr>
            <a:spLocks noGrp="1"/>
          </p:cNvSpPr>
          <p:nvPr>
            <p:ph idx="1"/>
          </p:nvPr>
        </p:nvSpPr>
        <p:spPr/>
        <p:txBody>
          <a:bodyPr>
            <a:normAutofit lnSpcReduction="10000"/>
          </a:bodyPr>
          <a:lstStyle/>
          <a:p>
            <a:r>
              <a:rPr lang="cs-CZ" b="1" u="sng" dirty="0">
                <a:latin typeface="Times New Roman" panose="02020603050405020304" pitchFamily="18" charset="0"/>
                <a:cs typeface="Times New Roman" panose="02020603050405020304" pitchFamily="18" charset="0"/>
              </a:rPr>
              <a:t>Úvod </a:t>
            </a:r>
            <a:r>
              <a:rPr lang="cs-CZ" dirty="0">
                <a:latin typeface="Times New Roman" panose="02020603050405020304" pitchFamily="18" charset="0"/>
                <a:cs typeface="Times New Roman" panose="02020603050405020304" pitchFamily="18" charset="0"/>
              </a:rPr>
              <a:t>– musí obsahovat téma, argumentaci, intervenci, organizaci a přínos</a:t>
            </a:r>
          </a:p>
          <a:p>
            <a:r>
              <a:rPr lang="cs-CZ" b="1" u="sng" dirty="0">
                <a:latin typeface="Times New Roman" panose="02020603050405020304" pitchFamily="18" charset="0"/>
                <a:cs typeface="Times New Roman" panose="02020603050405020304" pitchFamily="18" charset="0"/>
              </a:rPr>
              <a:t>Konceptuální kapitola/</a:t>
            </a:r>
            <a:r>
              <a:rPr lang="cs-CZ" b="1" u="sng" dirty="0" err="1">
                <a:latin typeface="Times New Roman" panose="02020603050405020304" pitchFamily="18" charset="0"/>
                <a:cs typeface="Times New Roman" panose="02020603050405020304" pitchFamily="18" charset="0"/>
              </a:rPr>
              <a:t>y</a:t>
            </a:r>
            <a:r>
              <a:rPr lang="cs-CZ" b="1" u="sng" dirty="0">
                <a:latin typeface="Times New Roman" panose="02020603050405020304" pitchFamily="18" charset="0"/>
                <a:cs typeface="Times New Roman" panose="02020603050405020304" pitchFamily="18" charset="0"/>
              </a:rPr>
              <a:t> </a:t>
            </a:r>
            <a:r>
              <a:rPr lang="cs-CZ" dirty="0">
                <a:latin typeface="Times New Roman" panose="02020603050405020304" pitchFamily="18" charset="0"/>
                <a:cs typeface="Times New Roman" panose="02020603050405020304" pitchFamily="18" charset="0"/>
              </a:rPr>
              <a:t>(představení metodologického rámce a společenského/historického/ekonomického kontextu) &gt;&gt; pomáhá usadit konkrétní případ, jemuž se práce věnuje</a:t>
            </a:r>
          </a:p>
          <a:p>
            <a:pPr lvl="1"/>
            <a:r>
              <a:rPr lang="cs-CZ" dirty="0">
                <a:latin typeface="Times New Roman" panose="02020603050405020304" pitchFamily="18" charset="0"/>
                <a:cs typeface="Times New Roman" panose="02020603050405020304" pitchFamily="18" charset="0"/>
              </a:rPr>
              <a:t>Jedna z těchto dvou oblastí může být zapuštěná v úvodu</a:t>
            </a:r>
          </a:p>
          <a:p>
            <a:r>
              <a:rPr lang="cs-CZ" b="1" u="sng" dirty="0">
                <a:latin typeface="Times New Roman" panose="02020603050405020304" pitchFamily="18" charset="0"/>
                <a:cs typeface="Times New Roman" panose="02020603050405020304" pitchFamily="18" charset="0"/>
              </a:rPr>
              <a:t>Výzkumné kapitoly </a:t>
            </a:r>
            <a:r>
              <a:rPr lang="cs-CZ" dirty="0">
                <a:latin typeface="Times New Roman" panose="02020603050405020304" pitchFamily="18" charset="0"/>
                <a:cs typeface="Times New Roman" panose="02020603050405020304" pitchFamily="18" charset="0"/>
              </a:rPr>
              <a:t>(ideálně 3)</a:t>
            </a:r>
          </a:p>
          <a:p>
            <a:r>
              <a:rPr lang="cs-CZ" b="1" u="sng" dirty="0">
                <a:latin typeface="Times New Roman" panose="02020603050405020304" pitchFamily="18" charset="0"/>
                <a:cs typeface="Times New Roman" panose="02020603050405020304" pitchFamily="18" charset="0"/>
              </a:rPr>
              <a:t>Závěr </a:t>
            </a:r>
            <a:r>
              <a:rPr lang="cs-CZ" dirty="0">
                <a:latin typeface="Times New Roman" panose="02020603050405020304" pitchFamily="18" charset="0"/>
                <a:cs typeface="Times New Roman" panose="02020603050405020304" pitchFamily="18" charset="0"/>
              </a:rPr>
              <a:t>– shrnuje všechny hlavní poznatky, k nimž práce dospěla a rozpracovává část „Přínos“ z abstraktu</a:t>
            </a:r>
          </a:p>
        </p:txBody>
      </p:sp>
    </p:spTree>
    <p:extLst>
      <p:ext uri="{BB962C8B-B14F-4D97-AF65-F5344CB8AC3E}">
        <p14:creationId xmlns:p14="http://schemas.microsoft.com/office/powerpoint/2010/main" val="262158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A2D4A1-0CF1-664E-8F95-2051DCF024E8}"/>
              </a:ext>
            </a:extLst>
          </p:cNvPr>
          <p:cNvSpPr>
            <a:spLocks noGrp="1"/>
          </p:cNvSpPr>
          <p:nvPr>
            <p:ph type="title"/>
          </p:nvPr>
        </p:nvSpPr>
        <p:spPr/>
        <p:txBody>
          <a:bodyPr/>
          <a:lstStyle/>
          <a:p>
            <a:pPr algn="ctr"/>
            <a:r>
              <a:rPr lang="cs-CZ" b="1" i="0" dirty="0"/>
              <a:t>Mikrostruktura – jednotlivé odstavce</a:t>
            </a:r>
          </a:p>
        </p:txBody>
      </p:sp>
      <p:sp>
        <p:nvSpPr>
          <p:cNvPr id="3" name="Zástupný obsah 2">
            <a:extLst>
              <a:ext uri="{FF2B5EF4-FFF2-40B4-BE49-F238E27FC236}">
                <a16:creationId xmlns:a16="http://schemas.microsoft.com/office/drawing/2014/main" id="{8AA53CED-5581-5E4B-875F-1CC036839FC1}"/>
              </a:ext>
            </a:extLst>
          </p:cNvPr>
          <p:cNvSpPr>
            <a:spLocks noGrp="1"/>
          </p:cNvSpPr>
          <p:nvPr>
            <p:ph idx="1"/>
          </p:nvPr>
        </p:nvSpPr>
        <p:spPr/>
        <p:txBody>
          <a:bodyPr>
            <a:normAutofit lnSpcReduction="10000"/>
          </a:bodyPr>
          <a:lstStyle/>
          <a:p>
            <a:r>
              <a:rPr lang="cs-CZ" b="1" u="sng" dirty="0">
                <a:latin typeface="Times New Roman" panose="02020603050405020304" pitchFamily="18" charset="0"/>
                <a:cs typeface="Times New Roman" panose="02020603050405020304" pitchFamily="18" charset="0"/>
              </a:rPr>
              <a:t>První věta </a:t>
            </a:r>
            <a:r>
              <a:rPr lang="cs-CZ" dirty="0">
                <a:latin typeface="Times New Roman" panose="02020603050405020304" pitchFamily="18" charset="0"/>
                <a:cs typeface="Times New Roman" panose="02020603050405020304" pitchFamily="18" charset="0"/>
              </a:rPr>
              <a:t>– otevírá a zároveň předjímá hlavní náplň celého odstavce</a:t>
            </a:r>
          </a:p>
          <a:p>
            <a:pPr lvl="1"/>
            <a:r>
              <a:rPr lang="cs-CZ" dirty="0">
                <a:latin typeface="Times New Roman" panose="02020603050405020304" pitchFamily="18" charset="0"/>
                <a:cs typeface="Times New Roman" panose="02020603050405020304" pitchFamily="18" charset="0"/>
              </a:rPr>
              <a:t>V ideálním případě, pokud si přečteme první věty všech odstavců, měli bychom dostat kompletní představu o textu</a:t>
            </a:r>
          </a:p>
          <a:p>
            <a:r>
              <a:rPr lang="cs-CZ" b="1" u="sng" dirty="0">
                <a:latin typeface="Times New Roman" panose="02020603050405020304" pitchFamily="18" charset="0"/>
                <a:cs typeface="Times New Roman" panose="02020603050405020304" pitchFamily="18" charset="0"/>
              </a:rPr>
              <a:t>Tělo odstavce </a:t>
            </a:r>
            <a:r>
              <a:rPr lang="cs-CZ" dirty="0">
                <a:latin typeface="Times New Roman" panose="02020603050405020304" pitchFamily="18" charset="0"/>
                <a:cs typeface="Times New Roman" panose="02020603050405020304" pitchFamily="18" charset="0"/>
              </a:rPr>
              <a:t>– ideálně 4 až 6 vět – jednotlivá tvrzení doložená konkrétními příklady</a:t>
            </a:r>
          </a:p>
          <a:p>
            <a:r>
              <a:rPr lang="cs-CZ" b="1" u="sng" dirty="0">
                <a:latin typeface="Times New Roman" panose="02020603050405020304" pitchFamily="18" charset="0"/>
                <a:cs typeface="Times New Roman" panose="02020603050405020304" pitchFamily="18" charset="0"/>
              </a:rPr>
              <a:t>Závěrečná věta</a:t>
            </a:r>
          </a:p>
          <a:p>
            <a:pPr marL="914400" lvl="1" indent="-457200">
              <a:buFont typeface="+mj-lt"/>
              <a:buAutoNum type="arabicPeriod"/>
            </a:pPr>
            <a:r>
              <a:rPr lang="cs-CZ" dirty="0">
                <a:latin typeface="Times New Roman" panose="02020603050405020304" pitchFamily="18" charset="0"/>
                <a:cs typeface="Times New Roman" panose="02020603050405020304" pitchFamily="18" charset="0"/>
              </a:rPr>
              <a:t>Shrne tvrzení předložená v odstavci</a:t>
            </a:r>
          </a:p>
          <a:p>
            <a:pPr marL="914400" lvl="1" indent="-457200">
              <a:buFont typeface="+mj-lt"/>
              <a:buAutoNum type="arabicPeriod"/>
            </a:pPr>
            <a:r>
              <a:rPr lang="cs-CZ" dirty="0">
                <a:latin typeface="Times New Roman" panose="02020603050405020304" pitchFamily="18" charset="0"/>
                <a:cs typeface="Times New Roman" panose="02020603050405020304" pitchFamily="18" charset="0"/>
              </a:rPr>
              <a:t>Vytvoří můstek k dalšímu odstavci</a:t>
            </a:r>
          </a:p>
          <a:p>
            <a:r>
              <a:rPr lang="cs-CZ" dirty="0">
                <a:latin typeface="Times New Roman" panose="02020603050405020304" pitchFamily="18" charset="0"/>
                <a:cs typeface="Times New Roman" panose="02020603050405020304" pitchFamily="18" charset="0"/>
              </a:rPr>
              <a:t>V ideálním případě cca 2, 5 odstavce na stránku</a:t>
            </a:r>
          </a:p>
        </p:txBody>
      </p:sp>
    </p:spTree>
    <p:extLst>
      <p:ext uri="{BB962C8B-B14F-4D97-AF65-F5344CB8AC3E}">
        <p14:creationId xmlns:p14="http://schemas.microsoft.com/office/powerpoint/2010/main" val="2319162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Obsah obrázku noviny, text&#10;&#10;Popis byl vytvořen automaticky">
            <a:extLst>
              <a:ext uri="{FF2B5EF4-FFF2-40B4-BE49-F238E27FC236}">
                <a16:creationId xmlns:a16="http://schemas.microsoft.com/office/drawing/2014/main" id="{5819886D-7C81-364C-B024-D8C1457538B9}"/>
              </a:ext>
            </a:extLst>
          </p:cNvPr>
          <p:cNvPicPr>
            <a:picLocks noChangeAspect="1"/>
          </p:cNvPicPr>
          <p:nvPr/>
        </p:nvPicPr>
        <p:blipFill>
          <a:blip r:embed="rId2"/>
          <a:stretch>
            <a:fillRect/>
          </a:stretch>
        </p:blipFill>
        <p:spPr>
          <a:xfrm>
            <a:off x="1431157" y="0"/>
            <a:ext cx="7672326" cy="6858000"/>
          </a:xfrm>
          <a:prstGeom prst="rect">
            <a:avLst/>
          </a:prstGeom>
          <a:ln>
            <a:solidFill>
              <a:schemeClr val="accent1"/>
            </a:solidFill>
          </a:ln>
        </p:spPr>
      </p:pic>
    </p:spTree>
    <p:extLst>
      <p:ext uri="{BB962C8B-B14F-4D97-AF65-F5344CB8AC3E}">
        <p14:creationId xmlns:p14="http://schemas.microsoft.com/office/powerpoint/2010/main" val="2691434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noviny, text&#10;&#10;Popis byl vytvořen automaticky">
            <a:extLst>
              <a:ext uri="{FF2B5EF4-FFF2-40B4-BE49-F238E27FC236}">
                <a16:creationId xmlns:a16="http://schemas.microsoft.com/office/drawing/2014/main" id="{3BEDC548-17EA-1041-BA2F-9B901DF432C2}"/>
              </a:ext>
            </a:extLst>
          </p:cNvPr>
          <p:cNvPicPr>
            <a:picLocks noChangeAspect="1"/>
          </p:cNvPicPr>
          <p:nvPr/>
        </p:nvPicPr>
        <p:blipFill>
          <a:blip r:embed="rId2"/>
          <a:stretch>
            <a:fillRect/>
          </a:stretch>
        </p:blipFill>
        <p:spPr>
          <a:xfrm>
            <a:off x="141287" y="215900"/>
            <a:ext cx="8280400" cy="6426200"/>
          </a:xfrm>
          <a:prstGeom prst="rect">
            <a:avLst/>
          </a:prstGeom>
        </p:spPr>
      </p:pic>
      <p:pic>
        <p:nvPicPr>
          <p:cNvPr id="5" name="Obrázek 4" descr="Obsah obrázku fotka, osoba, text, muž&#10;&#10;Popis byl vytvořen automaticky">
            <a:extLst>
              <a:ext uri="{FF2B5EF4-FFF2-40B4-BE49-F238E27FC236}">
                <a16:creationId xmlns:a16="http://schemas.microsoft.com/office/drawing/2014/main" id="{8DEEE729-D736-E847-8B48-FED732942E84}"/>
              </a:ext>
            </a:extLst>
          </p:cNvPr>
          <p:cNvPicPr>
            <a:picLocks noChangeAspect="1"/>
          </p:cNvPicPr>
          <p:nvPr/>
        </p:nvPicPr>
        <p:blipFill>
          <a:blip r:embed="rId3"/>
          <a:stretch>
            <a:fillRect/>
          </a:stretch>
        </p:blipFill>
        <p:spPr>
          <a:xfrm>
            <a:off x="8431213" y="853586"/>
            <a:ext cx="3619500" cy="5150827"/>
          </a:xfrm>
          <a:prstGeom prst="rect">
            <a:avLst/>
          </a:prstGeom>
        </p:spPr>
      </p:pic>
    </p:spTree>
    <p:extLst>
      <p:ext uri="{BB962C8B-B14F-4D97-AF65-F5344CB8AC3E}">
        <p14:creationId xmlns:p14="http://schemas.microsoft.com/office/powerpoint/2010/main" val="837499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DFBBFD-8E36-FA49-A433-13A003EE9BFF}"/>
              </a:ext>
            </a:extLst>
          </p:cNvPr>
          <p:cNvSpPr>
            <a:spLocks noGrp="1"/>
          </p:cNvSpPr>
          <p:nvPr>
            <p:ph type="title"/>
          </p:nvPr>
        </p:nvSpPr>
        <p:spPr/>
        <p:txBody>
          <a:bodyPr/>
          <a:lstStyle/>
          <a:p>
            <a:pPr algn="ctr"/>
            <a:r>
              <a:rPr lang="cs-CZ" b="1" i="0" dirty="0">
                <a:latin typeface="Times New Roman" panose="02020603050405020304" pitchFamily="18" charset="0"/>
                <a:cs typeface="Times New Roman" panose="02020603050405020304" pitchFamily="18" charset="0"/>
              </a:rPr>
              <a:t>Závěrem… + úkoly</a:t>
            </a:r>
          </a:p>
        </p:txBody>
      </p:sp>
      <p:sp>
        <p:nvSpPr>
          <p:cNvPr id="3" name="Zástupný obsah 2">
            <a:extLst>
              <a:ext uri="{FF2B5EF4-FFF2-40B4-BE49-F238E27FC236}">
                <a16:creationId xmlns:a16="http://schemas.microsoft.com/office/drawing/2014/main" id="{250F93C4-ECA3-0848-BE5B-D9FC87916DE4}"/>
              </a:ext>
            </a:extLst>
          </p:cNvPr>
          <p:cNvSpPr>
            <a:spLocks noGrp="1"/>
          </p:cNvSpPr>
          <p:nvPr>
            <p:ph idx="1"/>
          </p:nvPr>
        </p:nvSpPr>
        <p:spPr/>
        <p:txBody>
          <a:bodyPr>
            <a:normAutofit/>
          </a:bodyPr>
          <a:lstStyle/>
          <a:p>
            <a:r>
              <a:rPr lang="cs-CZ" b="1" dirty="0">
                <a:solidFill>
                  <a:srgbClr val="FF0000"/>
                </a:solidFill>
                <a:latin typeface="Times New Roman" panose="02020603050405020304" pitchFamily="18" charset="0"/>
                <a:cs typeface="Times New Roman" panose="02020603050405020304" pitchFamily="18" charset="0"/>
              </a:rPr>
              <a:t>Akademické psaní je proces, nikoliv nárazová činnost!</a:t>
            </a:r>
          </a:p>
          <a:p>
            <a:r>
              <a:rPr lang="cs-CZ" dirty="0">
                <a:latin typeface="Times New Roman" panose="02020603050405020304" pitchFamily="18" charset="0"/>
                <a:cs typeface="Times New Roman" panose="02020603050405020304" pitchFamily="18" charset="0"/>
              </a:rPr>
              <a:t>Do 15. 4. pošlete svoje revidované abstrakty podle představených zásad</a:t>
            </a:r>
          </a:p>
          <a:p>
            <a:r>
              <a:rPr lang="cs-CZ" dirty="0">
                <a:latin typeface="Times New Roman" panose="02020603050405020304" pitchFamily="18" charset="0"/>
                <a:cs typeface="Times New Roman" panose="02020603050405020304" pitchFamily="18" charset="0"/>
              </a:rPr>
              <a:t>Následná zpětná vazba</a:t>
            </a:r>
          </a:p>
          <a:p>
            <a:r>
              <a:rPr lang="cs-CZ" dirty="0">
                <a:latin typeface="Times New Roman" panose="02020603050405020304" pitchFamily="18" charset="0"/>
                <a:cs typeface="Times New Roman" panose="02020603050405020304" pitchFamily="18" charset="0"/>
              </a:rPr>
              <a:t>Do 10. 5. odevzdat metodologickou a kontextuální kapitolu</a:t>
            </a:r>
          </a:p>
          <a:p>
            <a:pPr lvl="1"/>
            <a:r>
              <a:rPr lang="cs-CZ" dirty="0">
                <a:latin typeface="Times New Roman" panose="02020603050405020304" pitchFamily="18" charset="0"/>
                <a:cs typeface="Times New Roman" panose="02020603050405020304" pitchFamily="18" charset="0"/>
              </a:rPr>
              <a:t>Rozsah – ne méně než 10 NS</a:t>
            </a:r>
          </a:p>
          <a:p>
            <a:pPr lvl="1"/>
            <a:r>
              <a:rPr lang="cs-CZ" dirty="0">
                <a:latin typeface="Times New Roman" panose="02020603050405020304" pitchFamily="18" charset="0"/>
                <a:cs typeface="Times New Roman" panose="02020603050405020304" pitchFamily="18" charset="0"/>
              </a:rPr>
              <a:t>Práce s citacemi, parafrázemi i shrnutím</a:t>
            </a:r>
          </a:p>
          <a:p>
            <a:pPr lvl="1"/>
            <a:r>
              <a:rPr lang="cs-CZ" dirty="0">
                <a:latin typeface="Times New Roman" panose="02020603050405020304" pitchFamily="18" charset="0"/>
                <a:cs typeface="Times New Roman" panose="02020603050405020304" pitchFamily="18" charset="0"/>
              </a:rPr>
              <a:t>Pečlivá práce s odstavci</a:t>
            </a:r>
          </a:p>
        </p:txBody>
      </p:sp>
    </p:spTree>
    <p:extLst>
      <p:ext uri="{BB962C8B-B14F-4D97-AF65-F5344CB8AC3E}">
        <p14:creationId xmlns:p14="http://schemas.microsoft.com/office/powerpoint/2010/main" val="2204957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ek 10" descr="Obsah obrázku text&#10;&#10;Popis byl vytvořen automaticky">
            <a:extLst>
              <a:ext uri="{FF2B5EF4-FFF2-40B4-BE49-F238E27FC236}">
                <a16:creationId xmlns:a16="http://schemas.microsoft.com/office/drawing/2014/main" id="{3E355FA8-6B4B-A749-848D-7540606E68B8}"/>
              </a:ext>
            </a:extLst>
          </p:cNvPr>
          <p:cNvPicPr>
            <a:picLocks noChangeAspect="1"/>
          </p:cNvPicPr>
          <p:nvPr/>
        </p:nvPicPr>
        <p:blipFill>
          <a:blip r:embed="rId2"/>
          <a:stretch>
            <a:fillRect/>
          </a:stretch>
        </p:blipFill>
        <p:spPr>
          <a:xfrm>
            <a:off x="0" y="404042"/>
            <a:ext cx="6335165" cy="6225356"/>
          </a:xfrm>
          <a:prstGeom prst="rect">
            <a:avLst/>
          </a:prstGeom>
        </p:spPr>
      </p:pic>
      <p:pic>
        <p:nvPicPr>
          <p:cNvPr id="13" name="Obrázek 12" descr="Obsah obrázku podepsat&#10;&#10;Popis byl vytvořen automaticky">
            <a:extLst>
              <a:ext uri="{FF2B5EF4-FFF2-40B4-BE49-F238E27FC236}">
                <a16:creationId xmlns:a16="http://schemas.microsoft.com/office/drawing/2014/main" id="{3AC592EB-B1F6-E645-B70B-B82A30C566B0}"/>
              </a:ext>
            </a:extLst>
          </p:cNvPr>
          <p:cNvPicPr>
            <a:picLocks noChangeAspect="1"/>
          </p:cNvPicPr>
          <p:nvPr/>
        </p:nvPicPr>
        <p:blipFill>
          <a:blip r:embed="rId3"/>
          <a:stretch>
            <a:fillRect/>
          </a:stretch>
        </p:blipFill>
        <p:spPr>
          <a:xfrm>
            <a:off x="6406480" y="432619"/>
            <a:ext cx="5785520" cy="6225356"/>
          </a:xfrm>
          <a:prstGeom prst="rect">
            <a:avLst/>
          </a:prstGeom>
        </p:spPr>
      </p:pic>
    </p:spTree>
    <p:extLst>
      <p:ext uri="{BB962C8B-B14F-4D97-AF65-F5344CB8AC3E}">
        <p14:creationId xmlns:p14="http://schemas.microsoft.com/office/powerpoint/2010/main" val="3313865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236233-6508-9E4A-AE42-BD741DBFF851}"/>
              </a:ext>
            </a:extLst>
          </p:cNvPr>
          <p:cNvSpPr>
            <a:spLocks noGrp="1"/>
          </p:cNvSpPr>
          <p:nvPr>
            <p:ph type="title"/>
          </p:nvPr>
        </p:nvSpPr>
        <p:spPr/>
        <p:txBody>
          <a:bodyPr/>
          <a:lstStyle/>
          <a:p>
            <a:pPr algn="ctr"/>
            <a:r>
              <a:rPr lang="cs-CZ" b="1" i="0" dirty="0">
                <a:latin typeface="Times New Roman" panose="02020603050405020304" pitchFamily="18" charset="0"/>
                <a:cs typeface="Times New Roman" panose="02020603050405020304" pitchFamily="18" charset="0"/>
              </a:rPr>
              <a:t>Pojďme si promluvit o psaní…</a:t>
            </a:r>
          </a:p>
        </p:txBody>
      </p:sp>
      <p:sp>
        <p:nvSpPr>
          <p:cNvPr id="3" name="Zástupný obsah 2">
            <a:extLst>
              <a:ext uri="{FF2B5EF4-FFF2-40B4-BE49-F238E27FC236}">
                <a16:creationId xmlns:a16="http://schemas.microsoft.com/office/drawing/2014/main" id="{BEBC6397-3D5E-CF47-B5C6-6AD58707C213}"/>
              </a:ext>
            </a:extLst>
          </p:cNvPr>
          <p:cNvSpPr>
            <a:spLocks noGrp="1"/>
          </p:cNvSpPr>
          <p:nvPr>
            <p:ph idx="1"/>
          </p:nvPr>
        </p:nvSpPr>
        <p:spPr/>
        <p:txBody>
          <a:bodyPr>
            <a:normAutofit/>
          </a:bodyPr>
          <a:lstStyle/>
          <a:p>
            <a:r>
              <a:rPr lang="cs-CZ" dirty="0">
                <a:latin typeface="Times New Roman" panose="02020603050405020304" pitchFamily="18" charset="0"/>
                <a:cs typeface="Times New Roman" panose="02020603050405020304" pitchFamily="18" charset="0"/>
              </a:rPr>
              <a:t>Máte nějaké rituály spojené se psaním? Jaké?</a:t>
            </a:r>
          </a:p>
          <a:p>
            <a:r>
              <a:rPr lang="cs-CZ" dirty="0">
                <a:latin typeface="Times New Roman" panose="02020603050405020304" pitchFamily="18" charset="0"/>
                <a:cs typeface="Times New Roman" panose="02020603050405020304" pitchFamily="18" charset="0"/>
              </a:rPr>
              <a:t>Kdy jste se naposledy učili psát (ve smyslu argumentace a stylu / slohu)?</a:t>
            </a:r>
          </a:p>
          <a:p>
            <a:r>
              <a:rPr lang="cs-CZ" dirty="0">
                <a:latin typeface="Times New Roman" panose="02020603050405020304" pitchFamily="18" charset="0"/>
                <a:cs typeface="Times New Roman" panose="02020603050405020304" pitchFamily="18" charset="0"/>
              </a:rPr>
              <a:t>Přináší Vám psaní radost? Co máte na psaní rádi?</a:t>
            </a:r>
          </a:p>
          <a:p>
            <a:r>
              <a:rPr lang="cs-CZ" dirty="0">
                <a:latin typeface="Times New Roman" panose="02020603050405020304" pitchFamily="18" charset="0"/>
                <a:cs typeface="Times New Roman" panose="02020603050405020304" pitchFamily="18" charset="0"/>
              </a:rPr>
              <a:t>Co Vás na psaní naopak děsí?</a:t>
            </a:r>
          </a:p>
          <a:p>
            <a:r>
              <a:rPr lang="cs-CZ" dirty="0">
                <a:latin typeface="Times New Roman" panose="02020603050405020304" pitchFamily="18" charset="0"/>
                <a:cs typeface="Times New Roman" panose="02020603050405020304" pitchFamily="18" charset="0"/>
              </a:rPr>
              <a:t>Jak dlouho do </a:t>
            </a:r>
            <a:r>
              <a:rPr lang="cs-CZ" dirty="0" err="1">
                <a:latin typeface="Times New Roman" panose="02020603050405020304" pitchFamily="18" charset="0"/>
                <a:cs typeface="Times New Roman" panose="02020603050405020304" pitchFamily="18" charset="0"/>
              </a:rPr>
              <a:t>deadlinu</a:t>
            </a:r>
            <a:r>
              <a:rPr lang="cs-CZ" dirty="0">
                <a:latin typeface="Times New Roman" panose="02020603050405020304" pitchFamily="18" charset="0"/>
                <a:cs typeface="Times New Roman" panose="02020603050405020304" pitchFamily="18" charset="0"/>
              </a:rPr>
              <a:t> začínáte se samotným psaním?</a:t>
            </a:r>
          </a:p>
          <a:p>
            <a:r>
              <a:rPr lang="cs-CZ" dirty="0">
                <a:latin typeface="Times New Roman" panose="02020603050405020304" pitchFamily="18" charset="0"/>
                <a:cs typeface="Times New Roman" panose="02020603050405020304" pitchFamily="18" charset="0"/>
              </a:rPr>
              <a:t>Jste zvyklí svoje výstupy přepisovat, „ladit“ než je odevzdáte?</a:t>
            </a:r>
          </a:p>
          <a:p>
            <a:pPr marL="0" indent="0">
              <a:buNone/>
            </a:pPr>
            <a:endParaRPr lang="cs-CZ" dirty="0"/>
          </a:p>
        </p:txBody>
      </p:sp>
    </p:spTree>
    <p:extLst>
      <p:ext uri="{BB962C8B-B14F-4D97-AF65-F5344CB8AC3E}">
        <p14:creationId xmlns:p14="http://schemas.microsoft.com/office/powerpoint/2010/main" val="224961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CA49E7-5B30-4648-BC56-1A4816BD6F6D}"/>
              </a:ext>
            </a:extLst>
          </p:cNvPr>
          <p:cNvSpPr>
            <a:spLocks noGrp="1"/>
          </p:cNvSpPr>
          <p:nvPr>
            <p:ph type="title"/>
          </p:nvPr>
        </p:nvSpPr>
        <p:spPr/>
        <p:txBody>
          <a:bodyPr/>
          <a:lstStyle/>
          <a:p>
            <a:pPr algn="ctr"/>
            <a:r>
              <a:rPr lang="cs-CZ" b="1" i="0" dirty="0">
                <a:latin typeface="Times New Roman" panose="02020603050405020304" pitchFamily="18" charset="0"/>
                <a:cs typeface="Times New Roman" panose="02020603050405020304" pitchFamily="18" charset="0"/>
              </a:rPr>
              <a:t>Čtivý, ekonomický a elegantní písemný styl</a:t>
            </a:r>
          </a:p>
        </p:txBody>
      </p:sp>
      <p:sp>
        <p:nvSpPr>
          <p:cNvPr id="3" name="Zástupný obsah 2">
            <a:extLst>
              <a:ext uri="{FF2B5EF4-FFF2-40B4-BE49-F238E27FC236}">
                <a16:creationId xmlns:a16="http://schemas.microsoft.com/office/drawing/2014/main" id="{4DA89A46-1FE1-EB49-B48D-DBBD8C479783}"/>
              </a:ext>
            </a:extLst>
          </p:cNvPr>
          <p:cNvSpPr>
            <a:spLocks noGrp="1"/>
          </p:cNvSpPr>
          <p:nvPr>
            <p:ph idx="1"/>
          </p:nvPr>
        </p:nvSpPr>
        <p:spPr/>
        <p:txBody>
          <a:bodyPr>
            <a:normAutofit/>
          </a:bodyPr>
          <a:lstStyle/>
          <a:p>
            <a:r>
              <a:rPr lang="cs-CZ" dirty="0">
                <a:latin typeface="Times New Roman" panose="02020603050405020304" pitchFamily="18" charset="0"/>
                <a:cs typeface="Times New Roman" panose="02020603050405020304" pitchFamily="18" charset="0"/>
              </a:rPr>
              <a:t>Při psaní bychom se měli snažit redukovat:</a:t>
            </a:r>
          </a:p>
          <a:p>
            <a:pPr marL="914400" lvl="1" indent="-457200">
              <a:buFont typeface="+mj-lt"/>
              <a:buAutoNum type="arabicPeriod"/>
            </a:pPr>
            <a:r>
              <a:rPr lang="cs-CZ" dirty="0">
                <a:latin typeface="Times New Roman" panose="02020603050405020304" pitchFamily="18" charset="0"/>
                <a:cs typeface="Times New Roman" panose="02020603050405020304" pitchFamily="18" charset="0"/>
              </a:rPr>
              <a:t>Pasivum – skrývá původce jevů a událostí</a:t>
            </a:r>
          </a:p>
          <a:p>
            <a:pPr marL="914400" lvl="1" indent="-457200">
              <a:buFont typeface="+mj-lt"/>
              <a:buAutoNum type="arabicPeriod"/>
            </a:pPr>
            <a:r>
              <a:rPr lang="cs-CZ" dirty="0">
                <a:latin typeface="Times New Roman" panose="02020603050405020304" pitchFamily="18" charset="0"/>
                <a:cs typeface="Times New Roman" panose="02020603050405020304" pitchFamily="18" charset="0"/>
              </a:rPr>
              <a:t>Dlouhé a složité větné konstrukce – čtenář se v nich ztrácí, může dojít až k dezinterpretaci sdělení</a:t>
            </a:r>
          </a:p>
          <a:p>
            <a:pPr marL="914400" lvl="1" indent="-457200">
              <a:buFont typeface="+mj-lt"/>
              <a:buAutoNum type="arabicPeriod"/>
            </a:pPr>
            <a:r>
              <a:rPr lang="cs-CZ" dirty="0">
                <a:latin typeface="Times New Roman" panose="02020603050405020304" pitchFamily="18" charset="0"/>
                <a:cs typeface="Times New Roman" panose="02020603050405020304" pitchFamily="18" charset="0"/>
              </a:rPr>
              <a:t>Příslovce vedoucí k vyhýbavým a opatrným (i když nuancovanějším) tvrzením – skoro, spíš, téměř…</a:t>
            </a:r>
          </a:p>
          <a:p>
            <a:r>
              <a:rPr lang="cs-CZ" dirty="0">
                <a:latin typeface="Times New Roman" panose="02020603050405020304" pitchFamily="18" charset="0"/>
                <a:cs typeface="Times New Roman" panose="02020603050405020304" pitchFamily="18" charset="0"/>
              </a:rPr>
              <a:t>Samotný proces psaní rozdělit na několik fází – první verze textu jde spíš po obsahu a argumentech, ne tolik po stylu; následují jazykové a stylové revize, které argumentaci pročistí</a:t>
            </a:r>
          </a:p>
        </p:txBody>
      </p:sp>
    </p:spTree>
    <p:extLst>
      <p:ext uri="{BB962C8B-B14F-4D97-AF65-F5344CB8AC3E}">
        <p14:creationId xmlns:p14="http://schemas.microsoft.com/office/powerpoint/2010/main" val="74139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040692-9E7A-6E48-9500-262FBFB38795}"/>
              </a:ext>
            </a:extLst>
          </p:cNvPr>
          <p:cNvSpPr>
            <a:spLocks noGrp="1"/>
          </p:cNvSpPr>
          <p:nvPr>
            <p:ph type="title"/>
          </p:nvPr>
        </p:nvSpPr>
        <p:spPr>
          <a:xfrm>
            <a:off x="1843391" y="624110"/>
            <a:ext cx="9383408" cy="1280890"/>
          </a:xfrm>
        </p:spPr>
        <p:txBody>
          <a:bodyPr>
            <a:normAutofit/>
          </a:bodyPr>
          <a:lstStyle/>
          <a:p>
            <a:r>
              <a:rPr lang="cs-CZ" sz="3600" b="1" i="0" dirty="0">
                <a:latin typeface="Times New Roman" panose="02020603050405020304" pitchFamily="18" charset="0"/>
                <a:cs typeface="Times New Roman" panose="02020603050405020304" pitchFamily="18" charset="0"/>
              </a:rPr>
              <a:t>Citace / Parafráze / Shrnutí</a:t>
            </a:r>
          </a:p>
        </p:txBody>
      </p:sp>
      <p:sp>
        <p:nvSpPr>
          <p:cNvPr id="3" name="Zástupný obsah 2">
            <a:extLst>
              <a:ext uri="{FF2B5EF4-FFF2-40B4-BE49-F238E27FC236}">
                <a16:creationId xmlns:a16="http://schemas.microsoft.com/office/drawing/2014/main" id="{971D589D-362A-EC41-81E1-655EFAE31F36}"/>
              </a:ext>
            </a:extLst>
          </p:cNvPr>
          <p:cNvSpPr>
            <a:spLocks noGrp="1"/>
          </p:cNvSpPr>
          <p:nvPr>
            <p:ph idx="1"/>
          </p:nvPr>
        </p:nvSpPr>
        <p:spPr>
          <a:xfrm>
            <a:off x="1843392" y="2623930"/>
            <a:ext cx="9383408" cy="3287292"/>
          </a:xfrm>
        </p:spPr>
        <p:txBody>
          <a:bodyPr>
            <a:normAutofit fontScale="55000" lnSpcReduction="20000"/>
          </a:bodyPr>
          <a:lstStyle/>
          <a:p>
            <a:r>
              <a:rPr lang="cs-CZ" b="1" dirty="0">
                <a:latin typeface="Times New Roman" panose="02020603050405020304" pitchFamily="18" charset="0"/>
                <a:cs typeface="Times New Roman" panose="02020603050405020304" pitchFamily="18" charset="0"/>
              </a:rPr>
              <a:t>Citace</a:t>
            </a:r>
            <a:r>
              <a:rPr lang="cs-CZ" dirty="0">
                <a:latin typeface="Times New Roman" panose="02020603050405020304" pitchFamily="18" charset="0"/>
                <a:cs typeface="Times New Roman" panose="02020603050405020304" pitchFamily="18" charset="0"/>
              </a:rPr>
              <a:t> – použijeme identická slova, která použil citovaný/á autor/</a:t>
            </a:r>
            <a:r>
              <a:rPr lang="cs-CZ" dirty="0" err="1">
                <a:latin typeface="Times New Roman" panose="02020603050405020304" pitchFamily="18" charset="0"/>
                <a:cs typeface="Times New Roman" panose="02020603050405020304" pitchFamily="18" charset="0"/>
              </a:rPr>
              <a:t>ka</a:t>
            </a:r>
            <a:r>
              <a:rPr lang="cs-CZ" dirty="0">
                <a:latin typeface="Times New Roman" panose="02020603050405020304" pitchFamily="18" charset="0"/>
                <a:cs typeface="Times New Roman" panose="02020603050405020304" pitchFamily="18" charset="0"/>
              </a:rPr>
              <a:t> ve svém pojednání a organicky je zakomponujete do vlastní věty s použitím všech uvozovacích postupů (jméno autora na počátku či v závěru věty, uvozovky, hranaté závorky v případě výpustek, dvojtečka v případě nenavazující věty vedlejší, bibliografický údaj v poznámce pod čarou).</a:t>
            </a:r>
          </a:p>
          <a:p>
            <a:r>
              <a:rPr lang="cs-CZ" b="1" dirty="0">
                <a:latin typeface="Times New Roman" panose="02020603050405020304" pitchFamily="18" charset="0"/>
                <a:cs typeface="Times New Roman" panose="02020603050405020304" pitchFamily="18" charset="0"/>
              </a:rPr>
              <a:t>Parafráze</a:t>
            </a:r>
            <a:r>
              <a:rPr lang="cs-CZ" dirty="0">
                <a:latin typeface="Times New Roman" panose="02020603050405020304" pitchFamily="18" charset="0"/>
                <a:cs typeface="Times New Roman" panose="02020603050405020304" pitchFamily="18" charset="0"/>
              </a:rPr>
              <a:t> – vyjadřujeme ideu autora vlastními slovy. Je potřeba minimalizovat užití původních výrazů citovaného autora/autorky! Je potřeba uvést: jméno autora/autorky v počátku nebo v závěru věty a bibliografický údaj v poznámce pod čarou</a:t>
            </a:r>
          </a:p>
          <a:p>
            <a:r>
              <a:rPr lang="cs-CZ" b="1" dirty="0">
                <a:latin typeface="Times New Roman" panose="02020603050405020304" pitchFamily="18" charset="0"/>
                <a:cs typeface="Times New Roman" panose="02020603050405020304" pitchFamily="18" charset="0"/>
              </a:rPr>
              <a:t>Shrnutí</a:t>
            </a:r>
            <a:r>
              <a:rPr lang="cs-CZ" dirty="0">
                <a:latin typeface="Times New Roman" panose="02020603050405020304" pitchFamily="18" charset="0"/>
                <a:cs typeface="Times New Roman" panose="02020603050405020304" pitchFamily="18" charset="0"/>
              </a:rPr>
              <a:t> – vyjadřujeme ideu autora/autorky vlastními slovy, přičemž původní rozsah krátíme a koncentrujeme (například vypouštíme detaily a konkrétní příklady). Je potřeba uvést: jméno autora/autorky v počátku nebo v závěru věty či odstavce a plný bibliografický údaj v poznámce pod čarou. </a:t>
            </a:r>
          </a:p>
          <a:p>
            <a:r>
              <a:rPr lang="cs-CZ" b="1" dirty="0">
                <a:latin typeface="Times New Roman" panose="02020603050405020304" pitchFamily="18" charset="0"/>
                <a:cs typeface="Times New Roman" panose="02020603050405020304" pitchFamily="18" charset="0"/>
              </a:rPr>
              <a:t>AŤ UŽ ZVOLÍTE CITACI, PARAFRÁZI NEBO SHRNUTÍ, VŽDY MUSÍTE UVÁDĚT JMÉNO AUTORA A ZAPSAT PLNÝ BIBLIOGRAFICKÝ ODKAZ V POZNÁMCE POD ČAROU!!!</a:t>
            </a:r>
          </a:p>
          <a:p>
            <a:endParaRPr lang="cs-CZ" dirty="0">
              <a:latin typeface="Times New Roman" panose="02020603050405020304" pitchFamily="18" charset="0"/>
              <a:cs typeface="Times New Roman" panose="02020603050405020304" pitchFamily="18" charset="0"/>
            </a:endParaRPr>
          </a:p>
        </p:txBody>
      </p:sp>
      <p:pic>
        <p:nvPicPr>
          <p:cNvPr id="9" name="Obrázek 8">
            <a:extLst>
              <a:ext uri="{FF2B5EF4-FFF2-40B4-BE49-F238E27FC236}">
                <a16:creationId xmlns:a16="http://schemas.microsoft.com/office/drawing/2014/main" id="{A842424D-298F-2046-B1A9-43E64D12BD47}"/>
              </a:ext>
            </a:extLst>
          </p:cNvPr>
          <p:cNvPicPr>
            <a:picLocks noChangeAspect="1"/>
          </p:cNvPicPr>
          <p:nvPr/>
        </p:nvPicPr>
        <p:blipFill>
          <a:blip r:embed="rId2"/>
          <a:stretch>
            <a:fillRect/>
          </a:stretch>
        </p:blipFill>
        <p:spPr>
          <a:xfrm>
            <a:off x="7524163" y="75529"/>
            <a:ext cx="4531043" cy="2537384"/>
          </a:xfrm>
          <a:prstGeom prst="rect">
            <a:avLst/>
          </a:prstGeom>
        </p:spPr>
      </p:pic>
    </p:spTree>
    <p:extLst>
      <p:ext uri="{BB962C8B-B14F-4D97-AF65-F5344CB8AC3E}">
        <p14:creationId xmlns:p14="http://schemas.microsoft.com/office/powerpoint/2010/main" val="2871869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016AB6-1115-0040-B265-A644FB4B7C06}"/>
              </a:ext>
            </a:extLst>
          </p:cNvPr>
          <p:cNvSpPr>
            <a:spLocks noGrp="1"/>
          </p:cNvSpPr>
          <p:nvPr>
            <p:ph type="title"/>
          </p:nvPr>
        </p:nvSpPr>
        <p:spPr>
          <a:xfrm>
            <a:off x="3373062" y="624110"/>
            <a:ext cx="8131550" cy="1280890"/>
          </a:xfrm>
        </p:spPr>
        <p:txBody>
          <a:bodyPr>
            <a:normAutofit/>
          </a:bodyPr>
          <a:lstStyle/>
          <a:p>
            <a:pPr algn="ctr"/>
            <a:r>
              <a:rPr lang="cs-CZ" b="1" i="0" dirty="0">
                <a:latin typeface="Times New Roman" panose="02020603050405020304" pitchFamily="18" charset="0"/>
                <a:cs typeface="Times New Roman" panose="02020603050405020304" pitchFamily="18" charset="0"/>
              </a:rPr>
              <a:t>Výchozí text a jeho překlad</a:t>
            </a:r>
          </a:p>
        </p:txBody>
      </p:sp>
      <p:sp>
        <p:nvSpPr>
          <p:cNvPr id="3" name="Zástupný obsah 2">
            <a:extLst>
              <a:ext uri="{FF2B5EF4-FFF2-40B4-BE49-F238E27FC236}">
                <a16:creationId xmlns:a16="http://schemas.microsoft.com/office/drawing/2014/main" id="{905D6733-3057-AF49-AB51-5D3E4DE4B7C6}"/>
              </a:ext>
            </a:extLst>
          </p:cNvPr>
          <p:cNvSpPr>
            <a:spLocks noGrp="1"/>
          </p:cNvSpPr>
          <p:nvPr>
            <p:ph idx="1"/>
          </p:nvPr>
        </p:nvSpPr>
        <p:spPr>
          <a:xfrm>
            <a:off x="3373062" y="2133600"/>
            <a:ext cx="8131550" cy="3777622"/>
          </a:xfrm>
        </p:spPr>
        <p:txBody>
          <a:bodyPr>
            <a:normAutofit fontScale="55000" lnSpcReduction="20000"/>
          </a:bodyPr>
          <a:lstStyle/>
          <a:p>
            <a:pPr algn="just"/>
            <a:r>
              <a:rPr lang="en-US" dirty="0">
                <a:latin typeface="Times New Roman" panose="02020603050405020304" pitchFamily="18" charset="0"/>
                <a:cs typeface="Times New Roman" panose="02020603050405020304" pitchFamily="18" charset="0"/>
              </a:rPr>
              <a:t>„The importance of publicity is that, in its apparent or actual escape from the image that Hollywood is trying to promote, it seems more ‚authentic‘. It is thus often taken to give a privileged access to the real person of the star. It is also the place where one can read tensions between the star-as-person and her/his image, tensions which at another level become themselves crucial to the image (e.g. Marilyn Monroe’s attempts to be considered something other than a dumb blonde sex object, Robert Redford’s ,loner‘ shunning of the attention his star status attracts.“</a:t>
            </a:r>
            <a:endParaRPr lang="cs-CZ" dirty="0">
              <a:latin typeface="Times New Roman" panose="02020603050405020304" pitchFamily="18" charset="0"/>
              <a:cs typeface="Times New Roman" panose="02020603050405020304" pitchFamily="18" charset="0"/>
            </a:endParaRPr>
          </a:p>
          <a:p>
            <a:pPr algn="just"/>
            <a:r>
              <a:rPr lang="cs-CZ" dirty="0">
                <a:latin typeface="Times New Roman" panose="02020603050405020304" pitchFamily="18" charset="0"/>
                <a:cs typeface="Times New Roman" panose="02020603050405020304" pitchFamily="18" charset="0"/>
              </a:rPr>
              <a:t>“Význam publicity spočívá ve zdánlivé či reálné snaze uniknout obrazu, který se Hollywood snaží propagovat, zdá se být ‚autentičtější‘. Často ji tudíž pokládáme za poskytovatele privilegovaného přístupu ke skutečné osobnosti hvězdy. Je také místem, kde můžeme číst tenze panující mezi </a:t>
            </a:r>
            <a:r>
              <a:rPr lang="cs-CZ" dirty="0" err="1">
                <a:latin typeface="Times New Roman" panose="02020603050405020304" pitchFamily="18" charset="0"/>
                <a:cs typeface="Times New Roman" panose="02020603050405020304" pitchFamily="18" charset="0"/>
              </a:rPr>
              <a:t>hvězdou-jako-soukromou-osobou</a:t>
            </a:r>
            <a:r>
              <a:rPr lang="cs-CZ" dirty="0">
                <a:latin typeface="Times New Roman" panose="02020603050405020304" pitchFamily="18" charset="0"/>
                <a:cs typeface="Times New Roman" panose="02020603050405020304" pitchFamily="18" charset="0"/>
              </a:rPr>
              <a:t> a jeho či jejím obrazem; tenze, které se na jiné úrovni stávají pro obraz podstatné (např. snahy Marilyn </a:t>
            </a:r>
            <a:r>
              <a:rPr lang="cs-CZ" dirty="0" err="1">
                <a:latin typeface="Times New Roman" panose="02020603050405020304" pitchFamily="18" charset="0"/>
                <a:cs typeface="Times New Roman" panose="02020603050405020304" pitchFamily="18" charset="0"/>
              </a:rPr>
              <a:t>Monroe</a:t>
            </a:r>
            <a:r>
              <a:rPr lang="cs-CZ" dirty="0">
                <a:latin typeface="Times New Roman" panose="02020603050405020304" pitchFamily="18" charset="0"/>
                <a:cs typeface="Times New Roman" panose="02020603050405020304" pitchFamily="18" charset="0"/>
              </a:rPr>
              <a:t> nebýt považována jen za hloupý blond sexuální objekt, ,samotář‘ Robert </a:t>
            </a:r>
            <a:r>
              <a:rPr lang="cs-CZ" dirty="0" err="1">
                <a:latin typeface="Times New Roman" panose="02020603050405020304" pitchFamily="18" charset="0"/>
                <a:cs typeface="Times New Roman" panose="02020603050405020304" pitchFamily="18" charset="0"/>
              </a:rPr>
              <a:t>Redford</a:t>
            </a:r>
            <a:r>
              <a:rPr lang="cs-CZ" dirty="0">
                <a:latin typeface="Times New Roman" panose="02020603050405020304" pitchFamily="18" charset="0"/>
                <a:cs typeface="Times New Roman" panose="02020603050405020304" pitchFamily="18" charset="0"/>
              </a:rPr>
              <a:t> stranící se pozornosti, která jeho hvězdný status vzbuzuje).”</a:t>
            </a:r>
            <a:r>
              <a:rPr lang="cs-CZ" baseline="30000" dirty="0">
                <a:latin typeface="Times New Roman" panose="02020603050405020304" pitchFamily="18" charset="0"/>
                <a:cs typeface="Times New Roman" panose="02020603050405020304" pitchFamily="18" charset="0"/>
              </a:rPr>
              <a:t>1</a:t>
            </a:r>
          </a:p>
          <a:p>
            <a:pPr marL="0" indent="0" algn="just">
              <a:buNone/>
            </a:pPr>
            <a:r>
              <a:rPr lang="cs-CZ" dirty="0">
                <a:latin typeface="Times New Roman" panose="02020603050405020304" pitchFamily="18" charset="0"/>
                <a:cs typeface="Times New Roman" panose="02020603050405020304" pitchFamily="18" charset="0"/>
              </a:rPr>
              <a:t>___________________________________________________________________________________</a:t>
            </a:r>
          </a:p>
          <a:p>
            <a:pPr marL="0" indent="0" algn="just">
              <a:buNone/>
            </a:pPr>
            <a:r>
              <a:rPr lang="cs-CZ" baseline="30000" dirty="0">
                <a:latin typeface="Times New Roman" panose="02020603050405020304" pitchFamily="18" charset="0"/>
                <a:cs typeface="Times New Roman" panose="02020603050405020304" pitchFamily="18" charset="0"/>
              </a:rPr>
              <a:t>         1</a:t>
            </a:r>
            <a:r>
              <a:rPr lang="cs-CZ" dirty="0">
                <a:latin typeface="Times New Roman" panose="02020603050405020304" pitchFamily="18" charset="0"/>
                <a:cs typeface="Times New Roman" panose="02020603050405020304" pitchFamily="18" charset="0"/>
              </a:rPr>
              <a:t> </a:t>
            </a:r>
            <a:r>
              <a:rPr lang="en-US" sz="1500" dirty="0">
                <a:latin typeface="Times New Roman" panose="02020603050405020304" pitchFamily="18" charset="0"/>
                <a:cs typeface="Times New Roman" panose="02020603050405020304" pitchFamily="18" charset="0"/>
              </a:rPr>
              <a:t>DYER, Richard. </a:t>
            </a:r>
            <a:r>
              <a:rPr lang="en-US" sz="1500" i="1" dirty="0">
                <a:latin typeface="Times New Roman" panose="02020603050405020304" pitchFamily="18" charset="0"/>
                <a:cs typeface="Times New Roman" panose="02020603050405020304" pitchFamily="18" charset="0"/>
              </a:rPr>
              <a:t>Stars</a:t>
            </a:r>
            <a:r>
              <a:rPr lang="en-US" sz="1500" dirty="0">
                <a:latin typeface="Times New Roman" panose="02020603050405020304" pitchFamily="18" charset="0"/>
                <a:cs typeface="Times New Roman" panose="02020603050405020304" pitchFamily="18" charset="0"/>
              </a:rPr>
              <a:t>. London: BFI, 1998, s. 61. </a:t>
            </a:r>
            <a:r>
              <a:rPr lang="cs-CZ" sz="1500" dirty="0">
                <a:latin typeface="Times New Roman" panose="02020603050405020304" pitchFamily="18" charset="0"/>
                <a:cs typeface="Times New Roman" panose="02020603050405020304" pitchFamily="18" charset="0"/>
              </a:rPr>
              <a:t>(Přel. ŠG). </a:t>
            </a:r>
          </a:p>
          <a:p>
            <a:pPr algn="just"/>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7441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00002B-51F2-1B42-8BE4-D4980752711C}"/>
              </a:ext>
            </a:extLst>
          </p:cNvPr>
          <p:cNvSpPr>
            <a:spLocks noGrp="1"/>
          </p:cNvSpPr>
          <p:nvPr>
            <p:ph type="title"/>
          </p:nvPr>
        </p:nvSpPr>
        <p:spPr/>
        <p:txBody>
          <a:bodyPr/>
          <a:lstStyle/>
          <a:p>
            <a:pPr algn="ctr"/>
            <a:r>
              <a:rPr lang="cs-CZ" b="1" i="0" dirty="0">
                <a:latin typeface="Times New Roman" panose="02020603050405020304" pitchFamily="18" charset="0"/>
                <a:cs typeface="Times New Roman" panose="02020603050405020304" pitchFamily="18" charset="0"/>
              </a:rPr>
              <a:t>Citace – správné užití v textu</a:t>
            </a:r>
          </a:p>
        </p:txBody>
      </p:sp>
      <p:sp>
        <p:nvSpPr>
          <p:cNvPr id="3" name="Zástupný obsah 2">
            <a:extLst>
              <a:ext uri="{FF2B5EF4-FFF2-40B4-BE49-F238E27FC236}">
                <a16:creationId xmlns:a16="http://schemas.microsoft.com/office/drawing/2014/main" id="{21C548E3-2DF8-C443-81EF-AD93CC3078D1}"/>
              </a:ext>
            </a:extLst>
          </p:cNvPr>
          <p:cNvSpPr>
            <a:spLocks noGrp="1"/>
          </p:cNvSpPr>
          <p:nvPr>
            <p:ph idx="1"/>
          </p:nvPr>
        </p:nvSpPr>
        <p:spPr/>
        <p:txBody>
          <a:bodyPr>
            <a:normAutofit fontScale="92500" lnSpcReduction="10000"/>
          </a:bodyPr>
          <a:lstStyle/>
          <a:p>
            <a:pPr algn="just"/>
            <a:r>
              <a:rPr lang="cs-CZ" dirty="0">
                <a:latin typeface="Times New Roman" panose="02020603050405020304" pitchFamily="18" charset="0"/>
                <a:cs typeface="Times New Roman" panose="02020603050405020304" pitchFamily="18" charset="0"/>
              </a:rPr>
              <a:t>Na rozdíl od propagace, kterou kontroluje studio či samotná hvězda, publicita existuje primárně stranou těchto oficiálních míst. Podle Richarda </a:t>
            </a:r>
            <a:r>
              <a:rPr lang="cs-CZ" dirty="0" err="1">
                <a:latin typeface="Times New Roman" panose="02020603050405020304" pitchFamily="18" charset="0"/>
                <a:cs typeface="Times New Roman" panose="02020603050405020304" pitchFamily="18" charset="0"/>
              </a:rPr>
              <a:t>Dyera</a:t>
            </a:r>
            <a:r>
              <a:rPr lang="cs-CZ" dirty="0">
                <a:latin typeface="Times New Roman" panose="02020603050405020304" pitchFamily="18" charset="0"/>
                <a:cs typeface="Times New Roman" panose="02020603050405020304" pitchFamily="18" charset="0"/>
              </a:rPr>
              <a:t> „[…] ji tudíž pokládáme za poskytovatele privilegovaného přístupu ke skutečné osobnosti hvězdy.”</a:t>
            </a:r>
            <a:r>
              <a:rPr lang="cs-CZ" baseline="30000" dirty="0">
                <a:latin typeface="Times New Roman" panose="02020603050405020304" pitchFamily="18" charset="0"/>
                <a:cs typeface="Times New Roman" panose="02020603050405020304" pitchFamily="18" charset="0"/>
              </a:rPr>
              <a:t>1</a:t>
            </a:r>
            <a:r>
              <a:rPr lang="cs-CZ" dirty="0">
                <a:latin typeface="Times New Roman" panose="02020603050405020304" pitchFamily="18" charset="0"/>
                <a:cs typeface="Times New Roman" panose="02020603050405020304" pitchFamily="18" charset="0"/>
              </a:rPr>
              <a:t> Publicita se totiž opírá o neautorizované články a fotografie, skandály, diskusní příspěvky na sociálních sítích pod profily samotných celebrit i mimo ně, nebo specializované webové stránky či blogy zaměřené například na nahotu, sexuální obtěžování, zneužívání moci či zveřejňování neověřených informací, de facto klepů.</a:t>
            </a:r>
          </a:p>
          <a:p>
            <a:pPr marL="0" indent="0">
              <a:buNone/>
            </a:pPr>
            <a:r>
              <a:rPr lang="cs-CZ" dirty="0"/>
              <a:t>______________________________________________________________</a:t>
            </a:r>
          </a:p>
          <a:p>
            <a:pPr marL="0" indent="0">
              <a:buNone/>
            </a:pPr>
            <a:r>
              <a:rPr lang="cs-CZ" baseline="30000" dirty="0"/>
              <a:t>1</a:t>
            </a:r>
            <a:r>
              <a:rPr lang="cs-CZ" dirty="0"/>
              <a:t> </a:t>
            </a:r>
            <a:r>
              <a:rPr lang="en-US" sz="1600" dirty="0">
                <a:latin typeface="Times New Roman" panose="02020603050405020304" pitchFamily="18" charset="0"/>
                <a:cs typeface="Times New Roman" panose="02020603050405020304" pitchFamily="18" charset="0"/>
              </a:rPr>
              <a:t>DYER, Richard. </a:t>
            </a:r>
            <a:r>
              <a:rPr lang="en-US" sz="1600" i="1" dirty="0">
                <a:latin typeface="Times New Roman" panose="02020603050405020304" pitchFamily="18" charset="0"/>
                <a:cs typeface="Times New Roman" panose="02020603050405020304" pitchFamily="18" charset="0"/>
              </a:rPr>
              <a:t>Stars</a:t>
            </a:r>
            <a:r>
              <a:rPr lang="en-US" sz="1600" dirty="0">
                <a:latin typeface="Times New Roman" panose="02020603050405020304" pitchFamily="18" charset="0"/>
                <a:cs typeface="Times New Roman" panose="02020603050405020304" pitchFamily="18" charset="0"/>
              </a:rPr>
              <a:t>. London: BFI, 1998, s. 61. </a:t>
            </a:r>
            <a:r>
              <a:rPr lang="cs-CZ" sz="1600" dirty="0">
                <a:latin typeface="Times New Roman" panose="02020603050405020304" pitchFamily="18" charset="0"/>
                <a:cs typeface="Times New Roman" panose="02020603050405020304" pitchFamily="18" charset="0"/>
              </a:rPr>
              <a:t>(Přel. ŠG). </a:t>
            </a:r>
          </a:p>
          <a:p>
            <a:pPr marL="0" indent="0">
              <a:buNone/>
            </a:pPr>
            <a:endParaRPr lang="cs-CZ" baseline="30000" dirty="0"/>
          </a:p>
        </p:txBody>
      </p:sp>
    </p:spTree>
    <p:extLst>
      <p:ext uri="{BB962C8B-B14F-4D97-AF65-F5344CB8AC3E}">
        <p14:creationId xmlns:p14="http://schemas.microsoft.com/office/powerpoint/2010/main" val="3963167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A55E9C-A24F-D446-A016-B721225FF9CF}"/>
              </a:ext>
            </a:extLst>
          </p:cNvPr>
          <p:cNvSpPr>
            <a:spLocks noGrp="1"/>
          </p:cNvSpPr>
          <p:nvPr>
            <p:ph type="title"/>
          </p:nvPr>
        </p:nvSpPr>
        <p:spPr/>
        <p:txBody>
          <a:bodyPr/>
          <a:lstStyle/>
          <a:p>
            <a:pPr algn="ctr"/>
            <a:r>
              <a:rPr lang="cs-CZ" b="1" i="0" dirty="0">
                <a:latin typeface="Times New Roman" panose="02020603050405020304" pitchFamily="18" charset="0"/>
                <a:cs typeface="Times New Roman" panose="02020603050405020304" pitchFamily="18" charset="0"/>
              </a:rPr>
              <a:t>Shrnutí – správné užití v textu</a:t>
            </a:r>
          </a:p>
        </p:txBody>
      </p:sp>
      <p:sp>
        <p:nvSpPr>
          <p:cNvPr id="3" name="Zástupný obsah 2">
            <a:extLst>
              <a:ext uri="{FF2B5EF4-FFF2-40B4-BE49-F238E27FC236}">
                <a16:creationId xmlns:a16="http://schemas.microsoft.com/office/drawing/2014/main" id="{691C37E4-9EE1-A047-A6AF-FE89BD184017}"/>
              </a:ext>
            </a:extLst>
          </p:cNvPr>
          <p:cNvSpPr>
            <a:spLocks noGrp="1"/>
          </p:cNvSpPr>
          <p:nvPr>
            <p:ph idx="1"/>
          </p:nvPr>
        </p:nvSpPr>
        <p:spPr/>
        <p:txBody>
          <a:bodyPr/>
          <a:lstStyle/>
          <a:p>
            <a:pPr algn="just"/>
            <a:r>
              <a:rPr lang="cs-CZ" sz="2000" dirty="0">
                <a:latin typeface="Times New Roman" panose="02020603050405020304" pitchFamily="18" charset="0"/>
                <a:cs typeface="Times New Roman" panose="02020603050405020304" pitchFamily="18" charset="0"/>
              </a:rPr>
              <a:t>Publicita může, ale nemusí nabízet pohled na skutečnou hvězdu mimo oficiální propagační aktivity. Její význam však podle </a:t>
            </a:r>
            <a:r>
              <a:rPr lang="cs-CZ" sz="2000" dirty="0" err="1">
                <a:latin typeface="Times New Roman" panose="02020603050405020304" pitchFamily="18" charset="0"/>
                <a:cs typeface="Times New Roman" panose="02020603050405020304" pitchFamily="18" charset="0"/>
              </a:rPr>
              <a:t>Dyera</a:t>
            </a:r>
            <a:r>
              <a:rPr lang="cs-CZ" sz="2000" dirty="0">
                <a:latin typeface="Times New Roman" panose="02020603050405020304" pitchFamily="18" charset="0"/>
                <a:cs typeface="Times New Roman" panose="02020603050405020304" pitchFamily="18" charset="0"/>
              </a:rPr>
              <a:t> spočívá hlavně v tom, že odhaluje napětí panující mezi konstruovaným hvězdným obrazem a soukromou osobností zkoumané star.</a:t>
            </a:r>
            <a:r>
              <a:rPr lang="cs-CZ" sz="2000" baseline="30000" dirty="0">
                <a:latin typeface="Times New Roman" panose="02020603050405020304" pitchFamily="18" charset="0"/>
                <a:cs typeface="Times New Roman" panose="02020603050405020304" pitchFamily="18" charset="0"/>
              </a:rPr>
              <a:t>1</a:t>
            </a:r>
            <a:r>
              <a:rPr lang="cs-CZ" sz="2000" dirty="0">
                <a:latin typeface="Times New Roman" panose="02020603050405020304" pitchFamily="18" charset="0"/>
                <a:cs typeface="Times New Roman" panose="02020603050405020304" pitchFamily="18" charset="0"/>
              </a:rPr>
              <a:t> </a:t>
            </a:r>
          </a:p>
          <a:p>
            <a:pPr marL="0" indent="0" algn="just">
              <a:buNone/>
            </a:pPr>
            <a:r>
              <a:rPr lang="cs-CZ" sz="2000" dirty="0">
                <a:latin typeface="Times New Roman" panose="02020603050405020304" pitchFamily="18" charset="0"/>
                <a:cs typeface="Times New Roman" panose="02020603050405020304" pitchFamily="18" charset="0"/>
              </a:rPr>
              <a:t>____________________________________________________________________</a:t>
            </a:r>
          </a:p>
          <a:p>
            <a:pPr marL="0" indent="0" algn="just">
              <a:buNone/>
            </a:pPr>
            <a:r>
              <a:rPr lang="cs-CZ" sz="2000" baseline="30000" dirty="0">
                <a:latin typeface="Times New Roman" panose="02020603050405020304" pitchFamily="18" charset="0"/>
                <a:cs typeface="Times New Roman" panose="02020603050405020304" pitchFamily="18" charset="0"/>
              </a:rPr>
              <a:t>1 </a:t>
            </a:r>
            <a:r>
              <a:rPr lang="en-US" dirty="0">
                <a:latin typeface="Times New Roman" panose="02020603050405020304" pitchFamily="18" charset="0"/>
                <a:cs typeface="Times New Roman" panose="02020603050405020304" pitchFamily="18" charset="0"/>
              </a:rPr>
              <a:t>DYER, Richard. </a:t>
            </a:r>
            <a:r>
              <a:rPr lang="en-US" i="1" dirty="0">
                <a:latin typeface="Times New Roman" panose="02020603050405020304" pitchFamily="18" charset="0"/>
                <a:cs typeface="Times New Roman" panose="02020603050405020304" pitchFamily="18" charset="0"/>
              </a:rPr>
              <a:t>Stars</a:t>
            </a:r>
            <a:r>
              <a:rPr lang="en-US" dirty="0">
                <a:latin typeface="Times New Roman" panose="02020603050405020304" pitchFamily="18" charset="0"/>
                <a:cs typeface="Times New Roman" panose="02020603050405020304" pitchFamily="18" charset="0"/>
              </a:rPr>
              <a:t>. London: BFI, 1998, s. 61. </a:t>
            </a:r>
            <a:endParaRPr lang="cs-CZ" baseline="30000" dirty="0">
              <a:latin typeface="Times New Roman" panose="02020603050405020304" pitchFamily="18" charset="0"/>
              <a:cs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2649732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CA91CF-1248-104B-AD78-3D0B5B01433E}"/>
              </a:ext>
            </a:extLst>
          </p:cNvPr>
          <p:cNvSpPr>
            <a:spLocks noGrp="1"/>
          </p:cNvSpPr>
          <p:nvPr>
            <p:ph type="title"/>
          </p:nvPr>
        </p:nvSpPr>
        <p:spPr/>
        <p:txBody>
          <a:bodyPr/>
          <a:lstStyle/>
          <a:p>
            <a:pPr algn="ctr"/>
            <a:r>
              <a:rPr lang="cs-CZ" b="1" i="0" dirty="0">
                <a:latin typeface="Times New Roman" panose="02020603050405020304" pitchFamily="18" charset="0"/>
                <a:cs typeface="Times New Roman" panose="02020603050405020304" pitchFamily="18" charset="0"/>
              </a:rPr>
              <a:t>Parafráze – správné užití v textu</a:t>
            </a:r>
          </a:p>
        </p:txBody>
      </p:sp>
      <p:sp>
        <p:nvSpPr>
          <p:cNvPr id="3" name="Zástupný obsah 2">
            <a:extLst>
              <a:ext uri="{FF2B5EF4-FFF2-40B4-BE49-F238E27FC236}">
                <a16:creationId xmlns:a16="http://schemas.microsoft.com/office/drawing/2014/main" id="{0F3D1545-5C96-AE4C-9626-5DFA037FB369}"/>
              </a:ext>
            </a:extLst>
          </p:cNvPr>
          <p:cNvSpPr>
            <a:spLocks noGrp="1"/>
          </p:cNvSpPr>
          <p:nvPr>
            <p:ph idx="1"/>
          </p:nvPr>
        </p:nvSpPr>
        <p:spPr>
          <a:xfrm>
            <a:off x="2258458" y="2133600"/>
            <a:ext cx="9246154" cy="3777622"/>
          </a:xfrm>
        </p:spPr>
        <p:txBody>
          <a:bodyPr>
            <a:normAutofit fontScale="62500" lnSpcReduction="20000"/>
          </a:bodyPr>
          <a:lstStyle/>
          <a:p>
            <a:pPr algn="just"/>
            <a:r>
              <a:rPr lang="cs-CZ" dirty="0">
                <a:latin typeface="Times New Roman" panose="02020603050405020304" pitchFamily="18" charset="0"/>
                <a:cs typeface="Times New Roman" panose="02020603050405020304" pitchFamily="18" charset="0"/>
              </a:rPr>
              <a:t>„Na rozdíl od výrobních skupin vykazovaly tvůrčí kolektivy poměrně malou stabilitu: jejich vedení i personální složení se v následujících třech letech jejich existence měnilo, k první řadě kolektivů přibyla během roku ještě řada dalších, ty ovšem plnily pouze doplňkové funkce a brzy opět zanikly nebo působily jen v krajích. Roku 1950 prošly tvůrčí kolektivy dalšími organizačními a personálními změnami, v jejichž důsledku se jich ustavilo celkem jedenáct.“ </a:t>
            </a:r>
            <a:br>
              <a:rPr lang="cs-CZ" dirty="0">
                <a:latin typeface="Times New Roman" panose="02020603050405020304" pitchFamily="18" charset="0"/>
                <a:cs typeface="Times New Roman" panose="02020603050405020304" pitchFamily="18" charset="0"/>
              </a:rPr>
            </a:br>
            <a:endParaRPr lang="cs-CZ" dirty="0">
              <a:latin typeface="Times New Roman" panose="02020603050405020304" pitchFamily="18" charset="0"/>
              <a:cs typeface="Times New Roman" panose="02020603050405020304" pitchFamily="18" charset="0"/>
            </a:endParaRPr>
          </a:p>
          <a:p>
            <a:pPr algn="just"/>
            <a:r>
              <a:rPr lang="cs-CZ" dirty="0">
                <a:latin typeface="Times New Roman" panose="02020603050405020304" pitchFamily="18" charset="0"/>
                <a:cs typeface="Times New Roman" panose="02020603050405020304" pitchFamily="18" charset="0"/>
              </a:rPr>
              <a:t>Jak ve své monografii </a:t>
            </a:r>
            <a:r>
              <a:rPr lang="cs-CZ" i="1" dirty="0">
                <a:latin typeface="Times New Roman" panose="02020603050405020304" pitchFamily="18" charset="0"/>
                <a:cs typeface="Times New Roman" panose="02020603050405020304" pitchFamily="18" charset="0"/>
              </a:rPr>
              <a:t>Továrna Barrandov </a:t>
            </a:r>
            <a:r>
              <a:rPr lang="cs-CZ" dirty="0">
                <a:latin typeface="Times New Roman" panose="02020603050405020304" pitchFamily="18" charset="0"/>
                <a:cs typeface="Times New Roman" panose="02020603050405020304" pitchFamily="18" charset="0"/>
              </a:rPr>
              <a:t>píše Petr </a:t>
            </a:r>
            <a:r>
              <a:rPr lang="cs-CZ" dirty="0" err="1">
                <a:latin typeface="Times New Roman" panose="02020603050405020304" pitchFamily="18" charset="0"/>
                <a:cs typeface="Times New Roman" panose="02020603050405020304" pitchFamily="18" charset="0"/>
              </a:rPr>
              <a:t>Szczepanik</a:t>
            </a:r>
            <a:r>
              <a:rPr lang="cs-CZ" dirty="0">
                <a:latin typeface="Times New Roman" panose="02020603050405020304" pitchFamily="18" charset="0"/>
                <a:cs typeface="Times New Roman" panose="02020603050405020304" pitchFamily="18" charset="0"/>
              </a:rPr>
              <a:t>, oproti předchozímu uspořádání trpěly tvůrčí kolektivy fluktuací členů i vedoucích pracovníků.</a:t>
            </a:r>
            <a:r>
              <a:rPr lang="cs-CZ" baseline="30000" dirty="0">
                <a:latin typeface="Times New Roman" panose="02020603050405020304" pitchFamily="18" charset="0"/>
                <a:cs typeface="Times New Roman" panose="02020603050405020304" pitchFamily="18" charset="0"/>
              </a:rPr>
              <a:t>1</a:t>
            </a:r>
            <a:r>
              <a:rPr lang="cs-CZ" dirty="0">
                <a:latin typeface="Times New Roman" panose="02020603050405020304" pitchFamily="18" charset="0"/>
                <a:cs typeface="Times New Roman" panose="02020603050405020304" pitchFamily="18" charset="0"/>
              </a:rPr>
              <a:t> Šlo o nestabilní uskupení, které provázely četné reorganizace a jejichž počet se ustálil až zkraje další dekády. Jasno nevládlo ani stran jejich pravomocí či působnosti.</a:t>
            </a:r>
            <a:r>
              <a:rPr lang="cs-CZ" baseline="30000" dirty="0">
                <a:latin typeface="Times New Roman" panose="02020603050405020304" pitchFamily="18" charset="0"/>
                <a:cs typeface="Times New Roman" panose="02020603050405020304" pitchFamily="18" charset="0"/>
              </a:rPr>
              <a:t>2</a:t>
            </a:r>
          </a:p>
          <a:p>
            <a:pPr marL="0" indent="0" algn="just">
              <a:buNone/>
            </a:pPr>
            <a:r>
              <a:rPr lang="cs-CZ" baseline="30000" dirty="0">
                <a:latin typeface="Times New Roman" panose="02020603050405020304" pitchFamily="18" charset="0"/>
                <a:cs typeface="Times New Roman" panose="02020603050405020304" pitchFamily="18" charset="0"/>
              </a:rPr>
              <a:t>______________________________________________________________________________________________________________________</a:t>
            </a:r>
          </a:p>
          <a:p>
            <a:pPr marL="0" indent="0" algn="just">
              <a:buNone/>
            </a:pPr>
            <a:r>
              <a:rPr lang="cs-CZ" baseline="30000" dirty="0">
                <a:latin typeface="Times New Roman" panose="02020603050405020304" pitchFamily="18" charset="0"/>
                <a:cs typeface="Times New Roman" panose="02020603050405020304" pitchFamily="18" charset="0"/>
              </a:rPr>
              <a:t>1 </a:t>
            </a:r>
            <a:r>
              <a:rPr lang="cs-CZ" sz="1600" dirty="0">
                <a:latin typeface="Times New Roman" panose="02020603050405020304" pitchFamily="18" charset="0"/>
                <a:cs typeface="Times New Roman" panose="02020603050405020304" pitchFamily="18" charset="0"/>
              </a:rPr>
              <a:t>SZCZEPANIK, Petr. </a:t>
            </a:r>
            <a:r>
              <a:rPr lang="cs-CZ" sz="1600" i="1" dirty="0">
                <a:latin typeface="Times New Roman" panose="02020603050405020304" pitchFamily="18" charset="0"/>
                <a:cs typeface="Times New Roman" panose="02020603050405020304" pitchFamily="18" charset="0"/>
              </a:rPr>
              <a:t>Továrna Barrandov. Svět filmařů a politická moc 1945</a:t>
            </a:r>
            <a:r>
              <a:rPr lang="cs-CZ" sz="1600" dirty="0">
                <a:latin typeface="Times New Roman" panose="02020603050405020304" pitchFamily="18" charset="0"/>
                <a:cs typeface="Times New Roman" panose="02020603050405020304" pitchFamily="18" charset="0"/>
              </a:rPr>
              <a:t>–</a:t>
            </a:r>
            <a:r>
              <a:rPr lang="cs-CZ" sz="1600" i="1" dirty="0">
                <a:latin typeface="Times New Roman" panose="02020603050405020304" pitchFamily="18" charset="0"/>
                <a:cs typeface="Times New Roman" panose="02020603050405020304" pitchFamily="18" charset="0"/>
              </a:rPr>
              <a:t>1970</a:t>
            </a:r>
            <a:r>
              <a:rPr lang="cs-CZ" sz="1600" dirty="0">
                <a:latin typeface="Times New Roman" panose="02020603050405020304" pitchFamily="18" charset="0"/>
                <a:cs typeface="Times New Roman" panose="02020603050405020304" pitchFamily="18" charset="0"/>
              </a:rPr>
              <a:t>. Praha: NFA, 2016, s. 80.</a:t>
            </a:r>
          </a:p>
          <a:p>
            <a:pPr marL="0" indent="0" algn="just">
              <a:buNone/>
            </a:pPr>
            <a:r>
              <a:rPr lang="cs-CZ" sz="1600" baseline="30000" dirty="0">
                <a:latin typeface="Times New Roman" panose="02020603050405020304" pitchFamily="18" charset="0"/>
                <a:cs typeface="Times New Roman" panose="02020603050405020304" pitchFamily="18" charset="0"/>
              </a:rPr>
              <a:t>2 </a:t>
            </a:r>
            <a:r>
              <a:rPr lang="cs-CZ" sz="1600" dirty="0">
                <a:latin typeface="Times New Roman" panose="02020603050405020304" pitchFamily="18" charset="0"/>
                <a:cs typeface="Times New Roman" panose="02020603050405020304" pitchFamily="18" charset="0"/>
              </a:rPr>
              <a:t>Tamtéž, s. 80.  </a:t>
            </a:r>
          </a:p>
          <a:p>
            <a:endParaRPr lang="cs-CZ" dirty="0"/>
          </a:p>
        </p:txBody>
      </p:sp>
    </p:spTree>
    <p:extLst>
      <p:ext uri="{BB962C8B-B14F-4D97-AF65-F5344CB8AC3E}">
        <p14:creationId xmlns:p14="http://schemas.microsoft.com/office/powerpoint/2010/main" val="410349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rushVTI">
  <a:themeElements>
    <a:clrScheme name="AnalogousFromLightSeedLeftStep">
      <a:dk1>
        <a:srgbClr val="000000"/>
      </a:dk1>
      <a:lt1>
        <a:srgbClr val="FFFFFF"/>
      </a:lt1>
      <a:dk2>
        <a:srgbClr val="233F2E"/>
      </a:dk2>
      <a:lt2>
        <a:srgbClr val="E9E7E4"/>
      </a:lt2>
      <a:accent1>
        <a:srgbClr val="86A1D7"/>
      </a:accent1>
      <a:accent2>
        <a:srgbClr val="59AEC8"/>
      </a:accent2>
      <a:accent3>
        <a:srgbClr val="6DAFA3"/>
      </a:accent3>
      <a:accent4>
        <a:srgbClr val="5DB480"/>
      </a:accent4>
      <a:accent5>
        <a:srgbClr val="64B464"/>
      </a:accent5>
      <a:accent6>
        <a:srgbClr val="80B15B"/>
      </a:accent6>
      <a:hlink>
        <a:srgbClr val="94805A"/>
      </a:hlink>
      <a:folHlink>
        <a:srgbClr val="848484"/>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otalTime>675</TotalTime>
  <Words>1599</Words>
  <Application>Microsoft Macintosh PowerPoint</Application>
  <PresentationFormat>Širokoúhlá obrazovka</PresentationFormat>
  <Paragraphs>99</Paragraphs>
  <Slides>19</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19</vt:i4>
      </vt:variant>
    </vt:vector>
  </HeadingPairs>
  <TitlesOfParts>
    <vt:vector size="24" baseType="lpstr">
      <vt:lpstr>Arial</vt:lpstr>
      <vt:lpstr>Century Gothic</vt:lpstr>
      <vt:lpstr>Elephant</vt:lpstr>
      <vt:lpstr>Times New Roman</vt:lpstr>
      <vt:lpstr>BrushVTI</vt:lpstr>
      <vt:lpstr>Akademické čtení a psaní FAVMKa080</vt:lpstr>
      <vt:lpstr>Prezentace aplikace PowerPoint</vt:lpstr>
      <vt:lpstr>Pojďme si promluvit o psaní…</vt:lpstr>
      <vt:lpstr>Čtivý, ekonomický a elegantní písemný styl</vt:lpstr>
      <vt:lpstr>Citace / Parafráze / Shrnutí</vt:lpstr>
      <vt:lpstr>Výchozí text a jeho překlad</vt:lpstr>
      <vt:lpstr>Citace – správné užití v textu</vt:lpstr>
      <vt:lpstr>Shrnutí – správné užití v textu</vt:lpstr>
      <vt:lpstr>Parafráze – správné užití v textu</vt:lpstr>
      <vt:lpstr>Akademické texty – jazyk, tón, struktura</vt:lpstr>
      <vt:lpstr>Akademické psaní</vt:lpstr>
      <vt:lpstr>Jak dosáhnout úsporného, čtivého a jasného stylu?</vt:lpstr>
      <vt:lpstr>Abstrakt / Projekt / Konspekt</vt:lpstr>
      <vt:lpstr>Pravidelně revidovaný abstrakt…</vt:lpstr>
      <vt:lpstr>Makrostruktura</vt:lpstr>
      <vt:lpstr>Mikrostruktura – jednotlivé odstavce</vt:lpstr>
      <vt:lpstr>Prezentace aplikace PowerPoint</vt:lpstr>
      <vt:lpstr>Prezentace aplikace PowerPoint</vt:lpstr>
      <vt:lpstr>Závěrem… + úkoly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Akademické čtení a psaní FAVMPa080</dc:title>
  <dc:creator>Šárka Gmiterková</dc:creator>
  <cp:lastModifiedBy>Šárka Gmiterková</cp:lastModifiedBy>
  <cp:revision>28</cp:revision>
  <dcterms:created xsi:type="dcterms:W3CDTF">2020-02-25T13:25:50Z</dcterms:created>
  <dcterms:modified xsi:type="dcterms:W3CDTF">2020-02-29T16:38:33Z</dcterms:modified>
</cp:coreProperties>
</file>