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6" r:id="rId3"/>
    <p:sldId id="263" r:id="rId4"/>
    <p:sldId id="265" r:id="rId5"/>
    <p:sldId id="268" r:id="rId6"/>
    <p:sldId id="267" r:id="rId7"/>
    <p:sldId id="269" r:id="rId8"/>
    <p:sldId id="270" r:id="rId9"/>
    <p:sldId id="271" r:id="rId10"/>
    <p:sldId id="272" r:id="rId11"/>
    <p:sldId id="273" r:id="rId12"/>
    <p:sldId id="274"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9"/>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5AB601-865D-134C-A673-C6D7F51CF47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54163CA-2453-9241-B801-CF0841D25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91A4BF6-DDDF-CC4F-8D02-60C12CC2D97D}"/>
              </a:ext>
            </a:extLst>
          </p:cNvPr>
          <p:cNvSpPr>
            <a:spLocks noGrp="1"/>
          </p:cNvSpPr>
          <p:nvPr>
            <p:ph type="dt" sz="half" idx="10"/>
          </p:nvPr>
        </p:nvSpPr>
        <p:spPr/>
        <p:txBody>
          <a:bodyPr/>
          <a:lstStyle/>
          <a:p>
            <a:fld id="{183CE8E3-A4D5-5E4B-8332-BEB18D7AE723}" type="datetimeFigureOut">
              <a:rPr lang="cs-CZ" smtClean="0"/>
              <a:t>23.05.20</a:t>
            </a:fld>
            <a:endParaRPr lang="cs-CZ"/>
          </a:p>
        </p:txBody>
      </p:sp>
      <p:sp>
        <p:nvSpPr>
          <p:cNvPr id="5" name="Zástupný symbol pro zápatí 4">
            <a:extLst>
              <a:ext uri="{FF2B5EF4-FFF2-40B4-BE49-F238E27FC236}">
                <a16:creationId xmlns:a16="http://schemas.microsoft.com/office/drawing/2014/main" id="{7F2EFE4F-D66B-E145-A889-657467782DA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A12BB88-A858-C640-ACA5-E10A427768BF}"/>
              </a:ext>
            </a:extLst>
          </p:cNvPr>
          <p:cNvSpPr>
            <a:spLocks noGrp="1"/>
          </p:cNvSpPr>
          <p:nvPr>
            <p:ph type="sldNum" sz="quarter" idx="12"/>
          </p:nvPr>
        </p:nvSpPr>
        <p:spPr/>
        <p:txBody>
          <a:bodyPr/>
          <a:lstStyle/>
          <a:p>
            <a:fld id="{8D09B09E-3214-6F4A-AAFE-88BD17161782}" type="slidenum">
              <a:rPr lang="cs-CZ" smtClean="0"/>
              <a:t>‹#›</a:t>
            </a:fld>
            <a:endParaRPr lang="cs-CZ"/>
          </a:p>
        </p:txBody>
      </p:sp>
    </p:spTree>
    <p:extLst>
      <p:ext uri="{BB962C8B-B14F-4D97-AF65-F5344CB8AC3E}">
        <p14:creationId xmlns:p14="http://schemas.microsoft.com/office/powerpoint/2010/main" val="174235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FA5AEA-18C3-B446-A50D-7FC7EB322C6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96DC7B3-CC27-6145-8EC1-5E6E378F5AA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99003F2-9693-5A47-B173-31E98649D24A}"/>
              </a:ext>
            </a:extLst>
          </p:cNvPr>
          <p:cNvSpPr>
            <a:spLocks noGrp="1"/>
          </p:cNvSpPr>
          <p:nvPr>
            <p:ph type="dt" sz="half" idx="10"/>
          </p:nvPr>
        </p:nvSpPr>
        <p:spPr/>
        <p:txBody>
          <a:bodyPr/>
          <a:lstStyle/>
          <a:p>
            <a:fld id="{183CE8E3-A4D5-5E4B-8332-BEB18D7AE723}" type="datetimeFigureOut">
              <a:rPr lang="cs-CZ" smtClean="0"/>
              <a:t>23.05.20</a:t>
            </a:fld>
            <a:endParaRPr lang="cs-CZ"/>
          </a:p>
        </p:txBody>
      </p:sp>
      <p:sp>
        <p:nvSpPr>
          <p:cNvPr id="5" name="Zástupný symbol pro zápatí 4">
            <a:extLst>
              <a:ext uri="{FF2B5EF4-FFF2-40B4-BE49-F238E27FC236}">
                <a16:creationId xmlns:a16="http://schemas.microsoft.com/office/drawing/2014/main" id="{86C273A9-30F7-5F49-89E0-FE82DBDAEDF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DBC919D-192E-354C-8100-04EFF825AC81}"/>
              </a:ext>
            </a:extLst>
          </p:cNvPr>
          <p:cNvSpPr>
            <a:spLocks noGrp="1"/>
          </p:cNvSpPr>
          <p:nvPr>
            <p:ph type="sldNum" sz="quarter" idx="12"/>
          </p:nvPr>
        </p:nvSpPr>
        <p:spPr/>
        <p:txBody>
          <a:bodyPr/>
          <a:lstStyle/>
          <a:p>
            <a:fld id="{8D09B09E-3214-6F4A-AAFE-88BD17161782}" type="slidenum">
              <a:rPr lang="cs-CZ" smtClean="0"/>
              <a:t>‹#›</a:t>
            </a:fld>
            <a:endParaRPr lang="cs-CZ"/>
          </a:p>
        </p:txBody>
      </p:sp>
    </p:spTree>
    <p:extLst>
      <p:ext uri="{BB962C8B-B14F-4D97-AF65-F5344CB8AC3E}">
        <p14:creationId xmlns:p14="http://schemas.microsoft.com/office/powerpoint/2010/main" val="133593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1333344-DFA4-064F-A36A-712A6638A8C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3912881-0733-0740-8FF1-A94A4D12F63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EA53BD3-A659-D148-A34C-26260212FF1A}"/>
              </a:ext>
            </a:extLst>
          </p:cNvPr>
          <p:cNvSpPr>
            <a:spLocks noGrp="1"/>
          </p:cNvSpPr>
          <p:nvPr>
            <p:ph type="dt" sz="half" idx="10"/>
          </p:nvPr>
        </p:nvSpPr>
        <p:spPr/>
        <p:txBody>
          <a:bodyPr/>
          <a:lstStyle/>
          <a:p>
            <a:fld id="{183CE8E3-A4D5-5E4B-8332-BEB18D7AE723}" type="datetimeFigureOut">
              <a:rPr lang="cs-CZ" smtClean="0"/>
              <a:t>23.05.20</a:t>
            </a:fld>
            <a:endParaRPr lang="cs-CZ"/>
          </a:p>
        </p:txBody>
      </p:sp>
      <p:sp>
        <p:nvSpPr>
          <p:cNvPr id="5" name="Zástupný symbol pro zápatí 4">
            <a:extLst>
              <a:ext uri="{FF2B5EF4-FFF2-40B4-BE49-F238E27FC236}">
                <a16:creationId xmlns:a16="http://schemas.microsoft.com/office/drawing/2014/main" id="{BD5B08AD-55E6-3B43-B04B-7612CF7B4F2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91CFCA8-4389-D047-92A9-20326388443D}"/>
              </a:ext>
            </a:extLst>
          </p:cNvPr>
          <p:cNvSpPr>
            <a:spLocks noGrp="1"/>
          </p:cNvSpPr>
          <p:nvPr>
            <p:ph type="sldNum" sz="quarter" idx="12"/>
          </p:nvPr>
        </p:nvSpPr>
        <p:spPr/>
        <p:txBody>
          <a:bodyPr/>
          <a:lstStyle/>
          <a:p>
            <a:fld id="{8D09B09E-3214-6F4A-AAFE-88BD17161782}" type="slidenum">
              <a:rPr lang="cs-CZ" smtClean="0"/>
              <a:t>‹#›</a:t>
            </a:fld>
            <a:endParaRPr lang="cs-CZ"/>
          </a:p>
        </p:txBody>
      </p:sp>
    </p:spTree>
    <p:extLst>
      <p:ext uri="{BB962C8B-B14F-4D97-AF65-F5344CB8AC3E}">
        <p14:creationId xmlns:p14="http://schemas.microsoft.com/office/powerpoint/2010/main" val="193386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10251F-BA80-5A4E-B723-6C052E0BDEB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A382B93-582D-6F4C-A5D3-74AEA5C2828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61ADBB6-9D7C-C443-A873-09BCBF78C4FE}"/>
              </a:ext>
            </a:extLst>
          </p:cNvPr>
          <p:cNvSpPr>
            <a:spLocks noGrp="1"/>
          </p:cNvSpPr>
          <p:nvPr>
            <p:ph type="dt" sz="half" idx="10"/>
          </p:nvPr>
        </p:nvSpPr>
        <p:spPr/>
        <p:txBody>
          <a:bodyPr/>
          <a:lstStyle/>
          <a:p>
            <a:fld id="{183CE8E3-A4D5-5E4B-8332-BEB18D7AE723}" type="datetimeFigureOut">
              <a:rPr lang="cs-CZ" smtClean="0"/>
              <a:t>23.05.20</a:t>
            </a:fld>
            <a:endParaRPr lang="cs-CZ"/>
          </a:p>
        </p:txBody>
      </p:sp>
      <p:sp>
        <p:nvSpPr>
          <p:cNvPr id="5" name="Zástupný symbol pro zápatí 4">
            <a:extLst>
              <a:ext uri="{FF2B5EF4-FFF2-40B4-BE49-F238E27FC236}">
                <a16:creationId xmlns:a16="http://schemas.microsoft.com/office/drawing/2014/main" id="{A330593E-1788-C74C-A0B2-4EC13DC771B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41EC11B-2D21-4F46-917B-71D36B47A6C5}"/>
              </a:ext>
            </a:extLst>
          </p:cNvPr>
          <p:cNvSpPr>
            <a:spLocks noGrp="1"/>
          </p:cNvSpPr>
          <p:nvPr>
            <p:ph type="sldNum" sz="quarter" idx="12"/>
          </p:nvPr>
        </p:nvSpPr>
        <p:spPr/>
        <p:txBody>
          <a:bodyPr/>
          <a:lstStyle/>
          <a:p>
            <a:fld id="{8D09B09E-3214-6F4A-AAFE-88BD17161782}" type="slidenum">
              <a:rPr lang="cs-CZ" smtClean="0"/>
              <a:t>‹#›</a:t>
            </a:fld>
            <a:endParaRPr lang="cs-CZ"/>
          </a:p>
        </p:txBody>
      </p:sp>
    </p:spTree>
    <p:extLst>
      <p:ext uri="{BB962C8B-B14F-4D97-AF65-F5344CB8AC3E}">
        <p14:creationId xmlns:p14="http://schemas.microsoft.com/office/powerpoint/2010/main" val="39439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B4E41C-D0AF-FE44-BEA0-7C14183A644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C6992DB-2C20-224F-AC8E-2636753D0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3D5D6D5-C428-104F-878B-062070F27DFA}"/>
              </a:ext>
            </a:extLst>
          </p:cNvPr>
          <p:cNvSpPr>
            <a:spLocks noGrp="1"/>
          </p:cNvSpPr>
          <p:nvPr>
            <p:ph type="dt" sz="half" idx="10"/>
          </p:nvPr>
        </p:nvSpPr>
        <p:spPr/>
        <p:txBody>
          <a:bodyPr/>
          <a:lstStyle/>
          <a:p>
            <a:fld id="{183CE8E3-A4D5-5E4B-8332-BEB18D7AE723}" type="datetimeFigureOut">
              <a:rPr lang="cs-CZ" smtClean="0"/>
              <a:t>23.05.20</a:t>
            </a:fld>
            <a:endParaRPr lang="cs-CZ"/>
          </a:p>
        </p:txBody>
      </p:sp>
      <p:sp>
        <p:nvSpPr>
          <p:cNvPr id="5" name="Zástupný symbol pro zápatí 4">
            <a:extLst>
              <a:ext uri="{FF2B5EF4-FFF2-40B4-BE49-F238E27FC236}">
                <a16:creationId xmlns:a16="http://schemas.microsoft.com/office/drawing/2014/main" id="{02B55D1E-6559-D54E-8F4F-71F8DBAA41C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9BDC263-D484-7C47-A5B8-1700F0182BE3}"/>
              </a:ext>
            </a:extLst>
          </p:cNvPr>
          <p:cNvSpPr>
            <a:spLocks noGrp="1"/>
          </p:cNvSpPr>
          <p:nvPr>
            <p:ph type="sldNum" sz="quarter" idx="12"/>
          </p:nvPr>
        </p:nvSpPr>
        <p:spPr/>
        <p:txBody>
          <a:bodyPr/>
          <a:lstStyle/>
          <a:p>
            <a:fld id="{8D09B09E-3214-6F4A-AAFE-88BD17161782}" type="slidenum">
              <a:rPr lang="cs-CZ" smtClean="0"/>
              <a:t>‹#›</a:t>
            </a:fld>
            <a:endParaRPr lang="cs-CZ"/>
          </a:p>
        </p:txBody>
      </p:sp>
    </p:spTree>
    <p:extLst>
      <p:ext uri="{BB962C8B-B14F-4D97-AF65-F5344CB8AC3E}">
        <p14:creationId xmlns:p14="http://schemas.microsoft.com/office/powerpoint/2010/main" val="88589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1FD915-2DA7-7141-AAEE-E06707A36A2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B37B0E3-0A01-F348-8731-39F7DC5D24F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9DB294E6-70FC-4543-AE42-0DF91ED2498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A673491-AF76-7F4D-9BF1-1B82D3B74DC6}"/>
              </a:ext>
            </a:extLst>
          </p:cNvPr>
          <p:cNvSpPr>
            <a:spLocks noGrp="1"/>
          </p:cNvSpPr>
          <p:nvPr>
            <p:ph type="dt" sz="half" idx="10"/>
          </p:nvPr>
        </p:nvSpPr>
        <p:spPr/>
        <p:txBody>
          <a:bodyPr/>
          <a:lstStyle/>
          <a:p>
            <a:fld id="{183CE8E3-A4D5-5E4B-8332-BEB18D7AE723}" type="datetimeFigureOut">
              <a:rPr lang="cs-CZ" smtClean="0"/>
              <a:t>23.05.20</a:t>
            </a:fld>
            <a:endParaRPr lang="cs-CZ"/>
          </a:p>
        </p:txBody>
      </p:sp>
      <p:sp>
        <p:nvSpPr>
          <p:cNvPr id="6" name="Zástupný symbol pro zápatí 5">
            <a:extLst>
              <a:ext uri="{FF2B5EF4-FFF2-40B4-BE49-F238E27FC236}">
                <a16:creationId xmlns:a16="http://schemas.microsoft.com/office/drawing/2014/main" id="{9EBE62CE-EA44-F54E-957F-C74C6DC4644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1AA30CB-7384-B14E-B608-833A7D9C328A}"/>
              </a:ext>
            </a:extLst>
          </p:cNvPr>
          <p:cNvSpPr>
            <a:spLocks noGrp="1"/>
          </p:cNvSpPr>
          <p:nvPr>
            <p:ph type="sldNum" sz="quarter" idx="12"/>
          </p:nvPr>
        </p:nvSpPr>
        <p:spPr/>
        <p:txBody>
          <a:bodyPr/>
          <a:lstStyle/>
          <a:p>
            <a:fld id="{8D09B09E-3214-6F4A-AAFE-88BD17161782}" type="slidenum">
              <a:rPr lang="cs-CZ" smtClean="0"/>
              <a:t>‹#›</a:t>
            </a:fld>
            <a:endParaRPr lang="cs-CZ"/>
          </a:p>
        </p:txBody>
      </p:sp>
    </p:spTree>
    <p:extLst>
      <p:ext uri="{BB962C8B-B14F-4D97-AF65-F5344CB8AC3E}">
        <p14:creationId xmlns:p14="http://schemas.microsoft.com/office/powerpoint/2010/main" val="274387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BA6B9B-C44F-C748-BDC4-279D95ADE7A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D504A8E-2509-DD40-891B-A42FA875F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4A84134-A7AF-E44B-927D-0E3963B2698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AB3556A-A971-B24C-8B56-0187FE9B18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B1F9D84-D150-9E4D-B911-06696867979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A13E6A5-B52D-1540-9328-DD1326763747}"/>
              </a:ext>
            </a:extLst>
          </p:cNvPr>
          <p:cNvSpPr>
            <a:spLocks noGrp="1"/>
          </p:cNvSpPr>
          <p:nvPr>
            <p:ph type="dt" sz="half" idx="10"/>
          </p:nvPr>
        </p:nvSpPr>
        <p:spPr/>
        <p:txBody>
          <a:bodyPr/>
          <a:lstStyle/>
          <a:p>
            <a:fld id="{183CE8E3-A4D5-5E4B-8332-BEB18D7AE723}" type="datetimeFigureOut">
              <a:rPr lang="cs-CZ" smtClean="0"/>
              <a:t>23.05.20</a:t>
            </a:fld>
            <a:endParaRPr lang="cs-CZ"/>
          </a:p>
        </p:txBody>
      </p:sp>
      <p:sp>
        <p:nvSpPr>
          <p:cNvPr id="8" name="Zástupný symbol pro zápatí 7">
            <a:extLst>
              <a:ext uri="{FF2B5EF4-FFF2-40B4-BE49-F238E27FC236}">
                <a16:creationId xmlns:a16="http://schemas.microsoft.com/office/drawing/2014/main" id="{146F3922-2CA2-5C49-A4FE-E75F481C0D5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01A427AE-4879-DC4A-AC27-951F244EA4CB}"/>
              </a:ext>
            </a:extLst>
          </p:cNvPr>
          <p:cNvSpPr>
            <a:spLocks noGrp="1"/>
          </p:cNvSpPr>
          <p:nvPr>
            <p:ph type="sldNum" sz="quarter" idx="12"/>
          </p:nvPr>
        </p:nvSpPr>
        <p:spPr/>
        <p:txBody>
          <a:bodyPr/>
          <a:lstStyle/>
          <a:p>
            <a:fld id="{8D09B09E-3214-6F4A-AAFE-88BD17161782}" type="slidenum">
              <a:rPr lang="cs-CZ" smtClean="0"/>
              <a:t>‹#›</a:t>
            </a:fld>
            <a:endParaRPr lang="cs-CZ"/>
          </a:p>
        </p:txBody>
      </p:sp>
    </p:spTree>
    <p:extLst>
      <p:ext uri="{BB962C8B-B14F-4D97-AF65-F5344CB8AC3E}">
        <p14:creationId xmlns:p14="http://schemas.microsoft.com/office/powerpoint/2010/main" val="337669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9114F2-4178-0544-8DB3-1AE4CE046E2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EBE8891-3CB3-C641-9BA2-F432835D7F07}"/>
              </a:ext>
            </a:extLst>
          </p:cNvPr>
          <p:cNvSpPr>
            <a:spLocks noGrp="1"/>
          </p:cNvSpPr>
          <p:nvPr>
            <p:ph type="dt" sz="half" idx="10"/>
          </p:nvPr>
        </p:nvSpPr>
        <p:spPr/>
        <p:txBody>
          <a:bodyPr/>
          <a:lstStyle/>
          <a:p>
            <a:fld id="{183CE8E3-A4D5-5E4B-8332-BEB18D7AE723}" type="datetimeFigureOut">
              <a:rPr lang="cs-CZ" smtClean="0"/>
              <a:t>23.05.20</a:t>
            </a:fld>
            <a:endParaRPr lang="cs-CZ"/>
          </a:p>
        </p:txBody>
      </p:sp>
      <p:sp>
        <p:nvSpPr>
          <p:cNvPr id="4" name="Zástupný symbol pro zápatí 3">
            <a:extLst>
              <a:ext uri="{FF2B5EF4-FFF2-40B4-BE49-F238E27FC236}">
                <a16:creationId xmlns:a16="http://schemas.microsoft.com/office/drawing/2014/main" id="{217238B4-8C9F-D64A-82A7-FD20230E1B4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9F05B20-DA11-6D43-9E8A-FE80127787C6}"/>
              </a:ext>
            </a:extLst>
          </p:cNvPr>
          <p:cNvSpPr>
            <a:spLocks noGrp="1"/>
          </p:cNvSpPr>
          <p:nvPr>
            <p:ph type="sldNum" sz="quarter" idx="12"/>
          </p:nvPr>
        </p:nvSpPr>
        <p:spPr/>
        <p:txBody>
          <a:bodyPr/>
          <a:lstStyle/>
          <a:p>
            <a:fld id="{8D09B09E-3214-6F4A-AAFE-88BD17161782}" type="slidenum">
              <a:rPr lang="cs-CZ" smtClean="0"/>
              <a:t>‹#›</a:t>
            </a:fld>
            <a:endParaRPr lang="cs-CZ"/>
          </a:p>
        </p:txBody>
      </p:sp>
    </p:spTree>
    <p:extLst>
      <p:ext uri="{BB962C8B-B14F-4D97-AF65-F5344CB8AC3E}">
        <p14:creationId xmlns:p14="http://schemas.microsoft.com/office/powerpoint/2010/main" val="23197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99E75BA-F7F1-1041-B147-E6677F6C33EB}"/>
              </a:ext>
            </a:extLst>
          </p:cNvPr>
          <p:cNvSpPr>
            <a:spLocks noGrp="1"/>
          </p:cNvSpPr>
          <p:nvPr>
            <p:ph type="dt" sz="half" idx="10"/>
          </p:nvPr>
        </p:nvSpPr>
        <p:spPr/>
        <p:txBody>
          <a:bodyPr/>
          <a:lstStyle/>
          <a:p>
            <a:fld id="{183CE8E3-A4D5-5E4B-8332-BEB18D7AE723}" type="datetimeFigureOut">
              <a:rPr lang="cs-CZ" smtClean="0"/>
              <a:t>23.05.20</a:t>
            </a:fld>
            <a:endParaRPr lang="cs-CZ"/>
          </a:p>
        </p:txBody>
      </p:sp>
      <p:sp>
        <p:nvSpPr>
          <p:cNvPr id="3" name="Zástupný symbol pro zápatí 2">
            <a:extLst>
              <a:ext uri="{FF2B5EF4-FFF2-40B4-BE49-F238E27FC236}">
                <a16:creationId xmlns:a16="http://schemas.microsoft.com/office/drawing/2014/main" id="{46636AF0-0238-844E-87CB-AB612A5A344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42CD9D3-5D81-2E43-BCD2-D4D668FFFE5D}"/>
              </a:ext>
            </a:extLst>
          </p:cNvPr>
          <p:cNvSpPr>
            <a:spLocks noGrp="1"/>
          </p:cNvSpPr>
          <p:nvPr>
            <p:ph type="sldNum" sz="quarter" idx="12"/>
          </p:nvPr>
        </p:nvSpPr>
        <p:spPr/>
        <p:txBody>
          <a:bodyPr/>
          <a:lstStyle/>
          <a:p>
            <a:fld id="{8D09B09E-3214-6F4A-AAFE-88BD17161782}" type="slidenum">
              <a:rPr lang="cs-CZ" smtClean="0"/>
              <a:t>‹#›</a:t>
            </a:fld>
            <a:endParaRPr lang="cs-CZ"/>
          </a:p>
        </p:txBody>
      </p:sp>
    </p:spTree>
    <p:extLst>
      <p:ext uri="{BB962C8B-B14F-4D97-AF65-F5344CB8AC3E}">
        <p14:creationId xmlns:p14="http://schemas.microsoft.com/office/powerpoint/2010/main" val="406163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077F90-B35C-8D48-B043-5CEBADD6352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B3797BF-8118-7D4A-8448-9EC04502E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7F42C52-C14E-2A46-8010-73B5DA3D8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A1790D3-AF7D-5F41-BFAA-0FC42DAAD096}"/>
              </a:ext>
            </a:extLst>
          </p:cNvPr>
          <p:cNvSpPr>
            <a:spLocks noGrp="1"/>
          </p:cNvSpPr>
          <p:nvPr>
            <p:ph type="dt" sz="half" idx="10"/>
          </p:nvPr>
        </p:nvSpPr>
        <p:spPr/>
        <p:txBody>
          <a:bodyPr/>
          <a:lstStyle/>
          <a:p>
            <a:fld id="{183CE8E3-A4D5-5E4B-8332-BEB18D7AE723}" type="datetimeFigureOut">
              <a:rPr lang="cs-CZ" smtClean="0"/>
              <a:t>23.05.20</a:t>
            </a:fld>
            <a:endParaRPr lang="cs-CZ"/>
          </a:p>
        </p:txBody>
      </p:sp>
      <p:sp>
        <p:nvSpPr>
          <p:cNvPr id="6" name="Zástupný symbol pro zápatí 5">
            <a:extLst>
              <a:ext uri="{FF2B5EF4-FFF2-40B4-BE49-F238E27FC236}">
                <a16:creationId xmlns:a16="http://schemas.microsoft.com/office/drawing/2014/main" id="{96683BB6-0417-6E4B-A397-5638BBA01F6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625D8B1-7CA3-3F46-8394-F5AB0BEC26BE}"/>
              </a:ext>
            </a:extLst>
          </p:cNvPr>
          <p:cNvSpPr>
            <a:spLocks noGrp="1"/>
          </p:cNvSpPr>
          <p:nvPr>
            <p:ph type="sldNum" sz="quarter" idx="12"/>
          </p:nvPr>
        </p:nvSpPr>
        <p:spPr/>
        <p:txBody>
          <a:bodyPr/>
          <a:lstStyle/>
          <a:p>
            <a:fld id="{8D09B09E-3214-6F4A-AAFE-88BD17161782}" type="slidenum">
              <a:rPr lang="cs-CZ" smtClean="0"/>
              <a:t>‹#›</a:t>
            </a:fld>
            <a:endParaRPr lang="cs-CZ"/>
          </a:p>
        </p:txBody>
      </p:sp>
    </p:spTree>
    <p:extLst>
      <p:ext uri="{BB962C8B-B14F-4D97-AF65-F5344CB8AC3E}">
        <p14:creationId xmlns:p14="http://schemas.microsoft.com/office/powerpoint/2010/main" val="302849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716F5A-A2DB-3E4C-A01E-26B857EA443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235F0A9-1190-1B4B-9223-A6B188A09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BDF6DA1-8F93-F847-9EC4-196DC5AA4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7F74E0B-7162-B645-95CF-DF8D1D0BF1F5}"/>
              </a:ext>
            </a:extLst>
          </p:cNvPr>
          <p:cNvSpPr>
            <a:spLocks noGrp="1"/>
          </p:cNvSpPr>
          <p:nvPr>
            <p:ph type="dt" sz="half" idx="10"/>
          </p:nvPr>
        </p:nvSpPr>
        <p:spPr/>
        <p:txBody>
          <a:bodyPr/>
          <a:lstStyle/>
          <a:p>
            <a:fld id="{183CE8E3-A4D5-5E4B-8332-BEB18D7AE723}" type="datetimeFigureOut">
              <a:rPr lang="cs-CZ" smtClean="0"/>
              <a:t>23.05.20</a:t>
            </a:fld>
            <a:endParaRPr lang="cs-CZ"/>
          </a:p>
        </p:txBody>
      </p:sp>
      <p:sp>
        <p:nvSpPr>
          <p:cNvPr id="6" name="Zástupný symbol pro zápatí 5">
            <a:extLst>
              <a:ext uri="{FF2B5EF4-FFF2-40B4-BE49-F238E27FC236}">
                <a16:creationId xmlns:a16="http://schemas.microsoft.com/office/drawing/2014/main" id="{1F39C94C-C5ED-D141-AA18-2676DE44090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4D23DFB-31B8-9E4E-A0B7-93179F92056B}"/>
              </a:ext>
            </a:extLst>
          </p:cNvPr>
          <p:cNvSpPr>
            <a:spLocks noGrp="1"/>
          </p:cNvSpPr>
          <p:nvPr>
            <p:ph type="sldNum" sz="quarter" idx="12"/>
          </p:nvPr>
        </p:nvSpPr>
        <p:spPr/>
        <p:txBody>
          <a:bodyPr/>
          <a:lstStyle/>
          <a:p>
            <a:fld id="{8D09B09E-3214-6F4A-AAFE-88BD17161782}" type="slidenum">
              <a:rPr lang="cs-CZ" smtClean="0"/>
              <a:t>‹#›</a:t>
            </a:fld>
            <a:endParaRPr lang="cs-CZ"/>
          </a:p>
        </p:txBody>
      </p:sp>
    </p:spTree>
    <p:extLst>
      <p:ext uri="{BB962C8B-B14F-4D97-AF65-F5344CB8AC3E}">
        <p14:creationId xmlns:p14="http://schemas.microsoft.com/office/powerpoint/2010/main" val="230156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BF777C6-8CDA-8B4C-910F-F1B8D49137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6A06C2C-926A-AD49-B2FE-EB2B3A88D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0BCC73D-8308-244C-9138-506D7731C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CE8E3-A4D5-5E4B-8332-BEB18D7AE723}" type="datetimeFigureOut">
              <a:rPr lang="cs-CZ" smtClean="0"/>
              <a:t>23.05.20</a:t>
            </a:fld>
            <a:endParaRPr lang="cs-CZ"/>
          </a:p>
        </p:txBody>
      </p:sp>
      <p:sp>
        <p:nvSpPr>
          <p:cNvPr id="5" name="Zástupný symbol pro zápatí 4">
            <a:extLst>
              <a:ext uri="{FF2B5EF4-FFF2-40B4-BE49-F238E27FC236}">
                <a16:creationId xmlns:a16="http://schemas.microsoft.com/office/drawing/2014/main" id="{A2A0B1F7-A996-6640-A1F0-05D146525E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8369998-058E-4847-B3AE-F9B870187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9B09E-3214-6F4A-AAFE-88BD17161782}" type="slidenum">
              <a:rPr lang="cs-CZ" smtClean="0"/>
              <a:t>‹#›</a:t>
            </a:fld>
            <a:endParaRPr lang="cs-CZ"/>
          </a:p>
        </p:txBody>
      </p:sp>
    </p:spTree>
    <p:extLst>
      <p:ext uri="{BB962C8B-B14F-4D97-AF65-F5344CB8AC3E}">
        <p14:creationId xmlns:p14="http://schemas.microsoft.com/office/powerpoint/2010/main" val="315813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A9DADD-8C68-484A-A204-835AB30CDBDA}"/>
              </a:ext>
            </a:extLst>
          </p:cNvPr>
          <p:cNvPicPr>
            <a:picLocks noChangeAspect="1"/>
          </p:cNvPicPr>
          <p:nvPr/>
        </p:nvPicPr>
        <p:blipFill rotWithShape="1">
          <a:blip r:embed="rId2"/>
          <a:srcRect t="21356" b="22394"/>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2" name="Nadpis 1">
            <a:extLst>
              <a:ext uri="{FF2B5EF4-FFF2-40B4-BE49-F238E27FC236}">
                <a16:creationId xmlns:a16="http://schemas.microsoft.com/office/drawing/2014/main" id="{AF9C720E-1294-A64C-B647-D50AB1D13835}"/>
              </a:ext>
            </a:extLst>
          </p:cNvPr>
          <p:cNvSpPr>
            <a:spLocks noGrp="1"/>
          </p:cNvSpPr>
          <p:nvPr>
            <p:ph type="ctrTitle"/>
          </p:nvPr>
        </p:nvSpPr>
        <p:spPr>
          <a:xfrm>
            <a:off x="5686425" y="3834174"/>
            <a:ext cx="6286500" cy="1701570"/>
          </a:xfrm>
        </p:spPr>
        <p:txBody>
          <a:bodyPr anchor="b">
            <a:normAutofit/>
          </a:bodyPr>
          <a:lstStyle/>
          <a:p>
            <a:pPr algn="ctr"/>
            <a:r>
              <a:rPr lang="cs-CZ" sz="4000" b="1" i="0" dirty="0">
                <a:latin typeface="Times New Roman" panose="02020603050405020304" pitchFamily="18" charset="0"/>
                <a:cs typeface="Times New Roman" panose="02020603050405020304" pitchFamily="18" charset="0"/>
              </a:rPr>
              <a:t>Akademické čtení a psaní</a:t>
            </a:r>
            <a:br>
              <a:rPr lang="cs-CZ" sz="3700" i="0" dirty="0">
                <a:latin typeface="Times New Roman" panose="02020603050405020304" pitchFamily="18" charset="0"/>
                <a:cs typeface="Times New Roman" panose="02020603050405020304" pitchFamily="18" charset="0"/>
              </a:rPr>
            </a:br>
            <a:r>
              <a:rPr lang="cs-CZ" sz="2400" b="1" i="0" dirty="0">
                <a:latin typeface="Times New Roman" panose="02020603050405020304" pitchFamily="18" charset="0"/>
                <a:cs typeface="Times New Roman" panose="02020603050405020304" pitchFamily="18" charset="0"/>
              </a:rPr>
              <a:t>FAVMKa080</a:t>
            </a:r>
          </a:p>
        </p:txBody>
      </p:sp>
      <p:sp>
        <p:nvSpPr>
          <p:cNvPr id="3" name="Podnadpis 2">
            <a:extLst>
              <a:ext uri="{FF2B5EF4-FFF2-40B4-BE49-F238E27FC236}">
                <a16:creationId xmlns:a16="http://schemas.microsoft.com/office/drawing/2014/main" id="{5DDA791B-7322-7A4F-BED9-811D507FF7DD}"/>
              </a:ext>
            </a:extLst>
          </p:cNvPr>
          <p:cNvSpPr>
            <a:spLocks noGrp="1"/>
          </p:cNvSpPr>
          <p:nvPr>
            <p:ph type="subTitle" idx="1"/>
          </p:nvPr>
        </p:nvSpPr>
        <p:spPr>
          <a:xfrm>
            <a:off x="6096000" y="5951317"/>
            <a:ext cx="5147960" cy="646785"/>
          </a:xfrm>
        </p:spPr>
        <p:txBody>
          <a:bodyPr>
            <a:normAutofit fontScale="92500" lnSpcReduction="20000"/>
          </a:bodyPr>
          <a:lstStyle/>
          <a:p>
            <a:pPr algn="ctr"/>
            <a:r>
              <a:rPr lang="cs-CZ" sz="2000" dirty="0">
                <a:latin typeface="Times New Roman" panose="02020603050405020304" pitchFamily="18" charset="0"/>
                <a:cs typeface="Times New Roman" panose="02020603050405020304" pitchFamily="18" charset="0"/>
              </a:rPr>
              <a:t>FAV JS 2020</a:t>
            </a:r>
          </a:p>
          <a:p>
            <a:pPr algn="ctr"/>
            <a:r>
              <a:rPr lang="cs-CZ" sz="2000" dirty="0">
                <a:latin typeface="Times New Roman" panose="02020603050405020304" pitchFamily="18" charset="0"/>
                <a:cs typeface="Times New Roman" panose="02020603050405020304" pitchFamily="18" charset="0"/>
              </a:rPr>
              <a:t>23. 5. 2020</a:t>
            </a:r>
          </a:p>
        </p:txBody>
      </p:sp>
    </p:spTree>
    <p:extLst>
      <p:ext uri="{BB962C8B-B14F-4D97-AF65-F5344CB8AC3E}">
        <p14:creationId xmlns:p14="http://schemas.microsoft.com/office/powerpoint/2010/main" val="407611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9701E9-AC70-C146-AD68-21F928FCF363}"/>
              </a:ext>
            </a:extLst>
          </p:cNvPr>
          <p:cNvSpPr>
            <a:spLocks noGrp="1"/>
          </p:cNvSpPr>
          <p:nvPr>
            <p:ph type="title"/>
          </p:nvPr>
        </p:nvSpPr>
        <p:spPr/>
        <p:txBody>
          <a:bodyPr>
            <a:normAutofit/>
          </a:bodyPr>
          <a:lstStyle/>
          <a:p>
            <a:pPr algn="ctr"/>
            <a:r>
              <a:rPr lang="cs-CZ" sz="2800" b="1" dirty="0" err="1">
                <a:latin typeface="Times New Roman" panose="02020603050405020304" pitchFamily="18" charset="0"/>
                <a:cs typeface="Times New Roman" panose="02020603050405020304" pitchFamily="18" charset="0"/>
              </a:rPr>
              <a:t>Dmitry</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Shlapentokh</a:t>
            </a:r>
            <a:r>
              <a:rPr lang="cs-CZ" sz="2800" b="1" dirty="0">
                <a:latin typeface="Times New Roman" panose="02020603050405020304" pitchFamily="18" charset="0"/>
                <a:cs typeface="Times New Roman" panose="02020603050405020304" pitchFamily="18" charset="0"/>
              </a:rPr>
              <a:t> and Vladimir </a:t>
            </a:r>
            <a:r>
              <a:rPr lang="cs-CZ" sz="2800" b="1" dirty="0" err="1">
                <a:latin typeface="Times New Roman" panose="02020603050405020304" pitchFamily="18" charset="0"/>
                <a:cs typeface="Times New Roman" panose="02020603050405020304" pitchFamily="18" charset="0"/>
              </a:rPr>
              <a:t>Shlapentokh</a:t>
            </a:r>
            <a:r>
              <a:rPr lang="cs-CZ" sz="2800" b="1" dirty="0">
                <a:latin typeface="Times New Roman" panose="02020603050405020304" pitchFamily="18" charset="0"/>
                <a:cs typeface="Times New Roman" panose="02020603050405020304" pitchFamily="18" charset="0"/>
              </a:rPr>
              <a:t> – </a:t>
            </a:r>
            <a:r>
              <a:rPr lang="cs-CZ" sz="2800" b="1" dirty="0" err="1">
                <a:latin typeface="Times New Roman" panose="02020603050405020304" pitchFamily="18" charset="0"/>
                <a:cs typeface="Times New Roman" panose="02020603050405020304" pitchFamily="18" charset="0"/>
              </a:rPr>
              <a:t>Soviet</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Cinematography</a:t>
            </a:r>
            <a:r>
              <a:rPr lang="cs-CZ" sz="2800" b="1" dirty="0">
                <a:latin typeface="Times New Roman" panose="02020603050405020304" pitchFamily="18" charset="0"/>
                <a:cs typeface="Times New Roman" panose="02020603050405020304" pitchFamily="18" charset="0"/>
              </a:rPr>
              <a:t> 1918–1991. </a:t>
            </a:r>
            <a:r>
              <a:rPr lang="cs-CZ" sz="2800" b="1" dirty="0" err="1">
                <a:latin typeface="Times New Roman" panose="02020603050405020304" pitchFamily="18" charset="0"/>
                <a:cs typeface="Times New Roman" panose="02020603050405020304" pitchFamily="18" charset="0"/>
              </a:rPr>
              <a:t>Ideological</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Conflict</a:t>
            </a:r>
            <a:r>
              <a:rPr lang="cs-CZ" sz="2800" b="1" dirty="0">
                <a:latin typeface="Times New Roman" panose="02020603050405020304" pitchFamily="18" charset="0"/>
                <a:cs typeface="Times New Roman" panose="02020603050405020304" pitchFamily="18" charset="0"/>
              </a:rPr>
              <a:t> and </a:t>
            </a:r>
            <a:r>
              <a:rPr lang="cs-CZ" sz="2800" b="1" dirty="0" err="1">
                <a:latin typeface="Times New Roman" panose="02020603050405020304" pitchFamily="18" charset="0"/>
                <a:cs typeface="Times New Roman" panose="02020603050405020304" pitchFamily="18" charset="0"/>
              </a:rPr>
              <a:t>Social</a:t>
            </a:r>
            <a:r>
              <a:rPr lang="cs-CZ" sz="2800" b="1" dirty="0">
                <a:latin typeface="Times New Roman" panose="02020603050405020304" pitchFamily="18" charset="0"/>
                <a:cs typeface="Times New Roman" panose="02020603050405020304" pitchFamily="18" charset="0"/>
              </a:rPr>
              <a:t> Reality.</a:t>
            </a:r>
            <a:endParaRPr lang="cs-CZ" sz="2800" dirty="0"/>
          </a:p>
        </p:txBody>
      </p:sp>
      <p:sp>
        <p:nvSpPr>
          <p:cNvPr id="3" name="Zástupný obsah 2">
            <a:extLst>
              <a:ext uri="{FF2B5EF4-FFF2-40B4-BE49-F238E27FC236}">
                <a16:creationId xmlns:a16="http://schemas.microsoft.com/office/drawing/2014/main" id="{2E17D020-BBA2-6D45-8EB3-6E81489CAF6F}"/>
              </a:ext>
            </a:extLst>
          </p:cNvPr>
          <p:cNvSpPr>
            <a:spLocks noGrp="1"/>
          </p:cNvSpPr>
          <p:nvPr>
            <p:ph idx="1"/>
          </p:nvPr>
        </p:nvSpPr>
        <p:spPr/>
        <p:txBody>
          <a:bodyPr>
            <a:normAutofit fontScale="92500" lnSpcReduction="20000"/>
          </a:bodyPr>
          <a:lstStyle/>
          <a:p>
            <a:r>
              <a:rPr lang="cs-CZ" dirty="0">
                <a:latin typeface="Times New Roman" panose="02020603050405020304" pitchFamily="18" charset="0"/>
                <a:cs typeface="Times New Roman" panose="02020603050405020304" pitchFamily="18" charset="0"/>
              </a:rPr>
              <a:t>„V textu mi vadí určitá přímočarost teze. Dle mého názoru je samotné tvrzení, že „dominantní ideologie zkresluje realitu“ extrémně problematické. Můžeme úplně stejně (a zcela odůvodněně) tvrdit, že ideologie naopak realitu vytváří, tím, že ji stáčí určitým směrem. … Navíc se neustále mluví o „ideologii“, ale ani jednou nepadne takový pojem jako např. „cenzura“, jako reálná praktika státu při implementování určité ideologie do společnosti.“</a:t>
            </a:r>
          </a:p>
          <a:p>
            <a:r>
              <a:rPr lang="cs-CZ" dirty="0">
                <a:latin typeface="Times New Roman" panose="02020603050405020304" pitchFamily="18" charset="0"/>
                <a:cs typeface="Times New Roman" panose="02020603050405020304" pitchFamily="18" charset="0"/>
              </a:rPr>
              <a:t>„Velká část textu se čte velmi těžko, čím víc se text blíží ke konci, tím konkrétnější ale naštěstí je. Úvodní podkapitoly (o přístupu k realitě obecně, o konceptu reality v knize a o ideologii jako fabrikované realitě) se pohybují na hraně abstraktnosti …“</a:t>
            </a:r>
          </a:p>
          <a:p>
            <a:r>
              <a:rPr lang="cs-CZ" dirty="0">
                <a:latin typeface="Times New Roman" panose="02020603050405020304" pitchFamily="18" charset="0"/>
                <a:cs typeface="Times New Roman" panose="02020603050405020304" pitchFamily="18" charset="0"/>
              </a:rPr>
              <a:t>„Ačkoliv text obsahoval nespočet odborných a cizích výrazu, byl pro mě srozumitelným. Po jeho přečtení jsem měl jasnou představu o tom, co autor chce zkoumat a jaké hodlá aplikovat metodologické postupy.“</a:t>
            </a:r>
          </a:p>
          <a:p>
            <a:endParaRPr lang="cs-CZ"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812103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338BF6-9724-4948-BB2E-7ED4FC5BBDD1}"/>
              </a:ext>
            </a:extLst>
          </p:cNvPr>
          <p:cNvSpPr>
            <a:spLocks noGrp="1"/>
          </p:cNvSpPr>
          <p:nvPr>
            <p:ph type="title"/>
          </p:nvPr>
        </p:nvSpPr>
        <p:spPr/>
        <p:txBody>
          <a:bodyPr>
            <a:normAutofit/>
          </a:bodyPr>
          <a:lstStyle/>
          <a:p>
            <a:pPr algn="ctr"/>
            <a:r>
              <a:rPr lang="cs-CZ" sz="2800" b="1" dirty="0" err="1">
                <a:latin typeface="Times New Roman" panose="02020603050405020304" pitchFamily="18" charset="0"/>
                <a:cs typeface="Times New Roman" panose="02020603050405020304" pitchFamily="18" charset="0"/>
              </a:rPr>
              <a:t>Susanna</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Paasonen</a:t>
            </a:r>
            <a:r>
              <a:rPr lang="cs-CZ" sz="2800" b="1" dirty="0">
                <a:latin typeface="Times New Roman" panose="02020603050405020304" pitchFamily="18" charset="0"/>
                <a:cs typeface="Times New Roman" panose="02020603050405020304" pitchFamily="18" charset="0"/>
              </a:rPr>
              <a:t> – </a:t>
            </a:r>
            <a:r>
              <a:rPr lang="cs-CZ" sz="2800" b="1" dirty="0" err="1">
                <a:latin typeface="Times New Roman" panose="02020603050405020304" pitchFamily="18" charset="0"/>
                <a:cs typeface="Times New Roman" panose="02020603050405020304" pitchFamily="18" charset="0"/>
              </a:rPr>
              <a:t>Healthy</a:t>
            </a:r>
            <a:r>
              <a:rPr lang="cs-CZ" sz="2800" b="1" dirty="0">
                <a:latin typeface="Times New Roman" panose="02020603050405020304" pitchFamily="18" charset="0"/>
                <a:cs typeface="Times New Roman" panose="02020603050405020304" pitchFamily="18" charset="0"/>
              </a:rPr>
              <a:t> Sex and Pop </a:t>
            </a:r>
            <a:r>
              <a:rPr lang="cs-CZ" sz="2800" b="1" dirty="0" err="1">
                <a:latin typeface="Times New Roman" panose="02020603050405020304" pitchFamily="18" charset="0"/>
                <a:cs typeface="Times New Roman" panose="02020603050405020304" pitchFamily="18" charset="0"/>
              </a:rPr>
              <a:t>Porn</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Pornography</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Feminism</a:t>
            </a:r>
            <a:r>
              <a:rPr lang="cs-CZ" sz="2800" b="1" dirty="0">
                <a:latin typeface="Times New Roman" panose="02020603050405020304" pitchFamily="18" charset="0"/>
                <a:cs typeface="Times New Roman" panose="02020603050405020304" pitchFamily="18" charset="0"/>
              </a:rPr>
              <a:t> and </a:t>
            </a:r>
            <a:r>
              <a:rPr lang="cs-CZ" sz="2800" b="1" dirty="0" err="1">
                <a:latin typeface="Times New Roman" panose="02020603050405020304" pitchFamily="18" charset="0"/>
                <a:cs typeface="Times New Roman" panose="02020603050405020304" pitchFamily="18" charset="0"/>
              </a:rPr>
              <a:t>the</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Finnish</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Context</a:t>
            </a:r>
            <a:r>
              <a:rPr lang="cs-CZ" sz="2800" b="1" dirty="0">
                <a:latin typeface="Times New Roman" panose="02020603050405020304" pitchFamily="18" charset="0"/>
                <a:cs typeface="Times New Roman" panose="02020603050405020304" pitchFamily="18" charset="0"/>
              </a:rPr>
              <a:t>. </a:t>
            </a:r>
            <a:endParaRPr lang="cs-CZ" sz="2800" dirty="0"/>
          </a:p>
        </p:txBody>
      </p:sp>
      <p:sp>
        <p:nvSpPr>
          <p:cNvPr id="3" name="Zástupný obsah 2">
            <a:extLst>
              <a:ext uri="{FF2B5EF4-FFF2-40B4-BE49-F238E27FC236}">
                <a16:creationId xmlns:a16="http://schemas.microsoft.com/office/drawing/2014/main" id="{5DCB703F-3BE5-884E-906E-E15BB54FBDC6}"/>
              </a:ext>
            </a:extLst>
          </p:cNvPr>
          <p:cNvSpPr>
            <a:spLocks noGrp="1"/>
          </p:cNvSpPr>
          <p:nvPr>
            <p:ph idx="1"/>
          </p:nvPr>
        </p:nvSpPr>
        <p:spPr/>
        <p:txBody>
          <a:bodyPr>
            <a:normAutofit fontScale="85000" lnSpcReduction="10000"/>
          </a:bodyPr>
          <a:lstStyle/>
          <a:p>
            <a:r>
              <a:rPr lang="cs-CZ" dirty="0">
                <a:latin typeface="Times New Roman" panose="02020603050405020304" pitchFamily="18" charset="0"/>
                <a:cs typeface="Times New Roman" panose="02020603050405020304" pitchFamily="18" charset="0"/>
              </a:rPr>
              <a:t>Text zdůrazňuje nutnost psaní specifických lokálních historií na tomto poli výzkumu, neboť zvlášť v případě pornografie jde o žánr, který je pevně svázaný se společenskými přesahy a legálními mantinely</a:t>
            </a:r>
          </a:p>
          <a:p>
            <a:r>
              <a:rPr lang="cs-CZ" dirty="0">
                <a:latin typeface="Times New Roman" panose="02020603050405020304" pitchFamily="18" charset="0"/>
                <a:cs typeface="Times New Roman" panose="02020603050405020304" pitchFamily="18" charset="0"/>
              </a:rPr>
              <a:t>Dosavadní výzkumy pornografie jsou ve velké míře navázané na </a:t>
            </a:r>
            <a:r>
              <a:rPr lang="cs-CZ" dirty="0" err="1">
                <a:latin typeface="Times New Roman" panose="02020603050405020304" pitchFamily="18" charset="0"/>
                <a:cs typeface="Times New Roman" panose="02020603050405020304" pitchFamily="18" charset="0"/>
              </a:rPr>
              <a:t>anglo</a:t>
            </a:r>
            <a:r>
              <a:rPr lang="cs-CZ" dirty="0">
                <a:latin typeface="Times New Roman" panose="02020603050405020304" pitchFamily="18" charset="0"/>
                <a:cs typeface="Times New Roman" panose="02020603050405020304" pitchFamily="18" charset="0"/>
              </a:rPr>
              <a:t>-americkou situaci, řada poznatků ale není přenositelná</a:t>
            </a:r>
          </a:p>
          <a:p>
            <a:r>
              <a:rPr lang="cs-CZ" dirty="0">
                <a:latin typeface="Times New Roman" panose="02020603050405020304" pitchFamily="18" charset="0"/>
                <a:cs typeface="Times New Roman" panose="02020603050405020304" pitchFamily="18" charset="0"/>
              </a:rPr>
              <a:t>Například finský kontext na rozdíl od USA nikdy nesvazovaly tzv. sex </a:t>
            </a:r>
            <a:r>
              <a:rPr lang="cs-CZ" dirty="0" err="1">
                <a:latin typeface="Times New Roman" panose="02020603050405020304" pitchFamily="18" charset="0"/>
                <a:cs typeface="Times New Roman" panose="02020603050405020304" pitchFamily="18" charset="0"/>
              </a:rPr>
              <a:t>wars</a:t>
            </a:r>
            <a:r>
              <a:rPr lang="cs-CZ" dirty="0">
                <a:latin typeface="Times New Roman" panose="02020603050405020304" pitchFamily="18" charset="0"/>
                <a:cs typeface="Times New Roman" panose="02020603050405020304" pitchFamily="18" charset="0"/>
              </a:rPr>
              <a:t> (výpady konzervativních křesťanských kruhů) jako diskurz o tzv. „zdravém sexu“ (věc veřejného zdraví, ryze párová aktivita, bez náznaku peněžité transakce nebo dominance).</a:t>
            </a:r>
          </a:p>
          <a:p>
            <a:r>
              <a:rPr lang="cs-CZ" dirty="0">
                <a:latin typeface="Times New Roman" panose="02020603050405020304" pitchFamily="18" charset="0"/>
                <a:cs typeface="Times New Roman" panose="02020603050405020304" pitchFamily="18" charset="0"/>
              </a:rPr>
              <a:t>Samotná definice objektu výzkumu (=pornografie) je přímo navázaná na konkrétní společenské a </a:t>
            </a:r>
            <a:r>
              <a:rPr lang="cs-CZ" dirty="0" err="1">
                <a:latin typeface="Times New Roman" panose="02020603050405020304" pitchFamily="18" charset="0"/>
                <a:cs typeface="Times New Roman" panose="02020603050405020304" pitchFamily="18" charset="0"/>
              </a:rPr>
              <a:t>geo</a:t>
            </a:r>
            <a:r>
              <a:rPr lang="cs-CZ" dirty="0">
                <a:latin typeface="Times New Roman" panose="02020603050405020304" pitchFamily="18" charset="0"/>
                <a:cs typeface="Times New Roman" panose="02020603050405020304" pitchFamily="18" charset="0"/>
              </a:rPr>
              <a:t>-politické prostředí – v rámci legislativy pornografie často vymezena negativně; fluidní koncept, protože to, co je považováno za pornografii na blízkém východě, v severní Evropě nebude problematické</a:t>
            </a:r>
          </a:p>
        </p:txBody>
      </p:sp>
    </p:spTree>
    <p:extLst>
      <p:ext uri="{BB962C8B-B14F-4D97-AF65-F5344CB8AC3E}">
        <p14:creationId xmlns:p14="http://schemas.microsoft.com/office/powerpoint/2010/main" val="30962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61A514-D5A1-6C45-B31F-877374D733B2}"/>
              </a:ext>
            </a:extLst>
          </p:cNvPr>
          <p:cNvSpPr>
            <a:spLocks noGrp="1"/>
          </p:cNvSpPr>
          <p:nvPr>
            <p:ph type="title"/>
          </p:nvPr>
        </p:nvSpPr>
        <p:spPr/>
        <p:txBody>
          <a:bodyPr>
            <a:normAutofit/>
          </a:bodyPr>
          <a:lstStyle/>
          <a:p>
            <a:pPr algn="ctr"/>
            <a:r>
              <a:rPr lang="cs-CZ" sz="3200" b="1" dirty="0" err="1">
                <a:latin typeface="Times New Roman" panose="02020603050405020304" pitchFamily="18" charset="0"/>
                <a:cs typeface="Times New Roman" panose="02020603050405020304" pitchFamily="18" charset="0"/>
              </a:rPr>
              <a:t>Susanna</a:t>
            </a:r>
            <a:r>
              <a:rPr lang="cs-CZ" sz="3200" b="1" dirty="0">
                <a:latin typeface="Times New Roman" panose="02020603050405020304" pitchFamily="18" charset="0"/>
                <a:cs typeface="Times New Roman" panose="02020603050405020304" pitchFamily="18" charset="0"/>
              </a:rPr>
              <a:t> </a:t>
            </a:r>
            <a:r>
              <a:rPr lang="cs-CZ" sz="3200" b="1" dirty="0" err="1">
                <a:latin typeface="Times New Roman" panose="02020603050405020304" pitchFamily="18" charset="0"/>
                <a:cs typeface="Times New Roman" panose="02020603050405020304" pitchFamily="18" charset="0"/>
              </a:rPr>
              <a:t>Paasonen</a:t>
            </a:r>
            <a:r>
              <a:rPr lang="cs-CZ" sz="3200" b="1" dirty="0">
                <a:latin typeface="Times New Roman" panose="02020603050405020304" pitchFamily="18" charset="0"/>
                <a:cs typeface="Times New Roman" panose="02020603050405020304" pitchFamily="18" charset="0"/>
              </a:rPr>
              <a:t> – </a:t>
            </a:r>
            <a:r>
              <a:rPr lang="cs-CZ" sz="3200" b="1" dirty="0" err="1">
                <a:latin typeface="Times New Roman" panose="02020603050405020304" pitchFamily="18" charset="0"/>
                <a:cs typeface="Times New Roman" panose="02020603050405020304" pitchFamily="18" charset="0"/>
              </a:rPr>
              <a:t>Healthy</a:t>
            </a:r>
            <a:r>
              <a:rPr lang="cs-CZ" sz="3200" b="1" dirty="0">
                <a:latin typeface="Times New Roman" panose="02020603050405020304" pitchFamily="18" charset="0"/>
                <a:cs typeface="Times New Roman" panose="02020603050405020304" pitchFamily="18" charset="0"/>
              </a:rPr>
              <a:t> Sex and Pop </a:t>
            </a:r>
            <a:r>
              <a:rPr lang="cs-CZ" sz="3200" b="1" dirty="0" err="1">
                <a:latin typeface="Times New Roman" panose="02020603050405020304" pitchFamily="18" charset="0"/>
                <a:cs typeface="Times New Roman" panose="02020603050405020304" pitchFamily="18" charset="0"/>
              </a:rPr>
              <a:t>Porn</a:t>
            </a:r>
            <a:r>
              <a:rPr lang="cs-CZ" sz="3200" b="1" dirty="0">
                <a:latin typeface="Times New Roman" panose="02020603050405020304" pitchFamily="18" charset="0"/>
                <a:cs typeface="Times New Roman" panose="02020603050405020304" pitchFamily="18" charset="0"/>
              </a:rPr>
              <a:t>: </a:t>
            </a:r>
            <a:r>
              <a:rPr lang="cs-CZ" sz="3200" b="1" dirty="0" err="1">
                <a:latin typeface="Times New Roman" panose="02020603050405020304" pitchFamily="18" charset="0"/>
                <a:cs typeface="Times New Roman" panose="02020603050405020304" pitchFamily="18" charset="0"/>
              </a:rPr>
              <a:t>Pornography</a:t>
            </a:r>
            <a:r>
              <a:rPr lang="cs-CZ" sz="3200" b="1" dirty="0">
                <a:latin typeface="Times New Roman" panose="02020603050405020304" pitchFamily="18" charset="0"/>
                <a:cs typeface="Times New Roman" panose="02020603050405020304" pitchFamily="18" charset="0"/>
              </a:rPr>
              <a:t>, </a:t>
            </a:r>
            <a:r>
              <a:rPr lang="cs-CZ" sz="3200" b="1" dirty="0" err="1">
                <a:latin typeface="Times New Roman" panose="02020603050405020304" pitchFamily="18" charset="0"/>
                <a:cs typeface="Times New Roman" panose="02020603050405020304" pitchFamily="18" charset="0"/>
              </a:rPr>
              <a:t>Feminism</a:t>
            </a:r>
            <a:r>
              <a:rPr lang="cs-CZ" sz="3200" b="1" dirty="0">
                <a:latin typeface="Times New Roman" panose="02020603050405020304" pitchFamily="18" charset="0"/>
                <a:cs typeface="Times New Roman" panose="02020603050405020304" pitchFamily="18" charset="0"/>
              </a:rPr>
              <a:t> and </a:t>
            </a:r>
            <a:r>
              <a:rPr lang="cs-CZ" sz="3200" b="1" dirty="0" err="1">
                <a:latin typeface="Times New Roman" panose="02020603050405020304" pitchFamily="18" charset="0"/>
                <a:cs typeface="Times New Roman" panose="02020603050405020304" pitchFamily="18" charset="0"/>
              </a:rPr>
              <a:t>the</a:t>
            </a:r>
            <a:r>
              <a:rPr lang="cs-CZ" sz="3200" b="1" dirty="0">
                <a:latin typeface="Times New Roman" panose="02020603050405020304" pitchFamily="18" charset="0"/>
                <a:cs typeface="Times New Roman" panose="02020603050405020304" pitchFamily="18" charset="0"/>
              </a:rPr>
              <a:t> </a:t>
            </a:r>
            <a:r>
              <a:rPr lang="cs-CZ" sz="3200" b="1" dirty="0" err="1">
                <a:latin typeface="Times New Roman" panose="02020603050405020304" pitchFamily="18" charset="0"/>
                <a:cs typeface="Times New Roman" panose="02020603050405020304" pitchFamily="18" charset="0"/>
              </a:rPr>
              <a:t>Finnish</a:t>
            </a:r>
            <a:r>
              <a:rPr lang="cs-CZ" sz="3200" b="1" dirty="0">
                <a:latin typeface="Times New Roman" panose="02020603050405020304" pitchFamily="18" charset="0"/>
                <a:cs typeface="Times New Roman" panose="02020603050405020304" pitchFamily="18" charset="0"/>
              </a:rPr>
              <a:t> </a:t>
            </a:r>
            <a:r>
              <a:rPr lang="cs-CZ" sz="3200" b="1" dirty="0" err="1">
                <a:latin typeface="Times New Roman" panose="02020603050405020304" pitchFamily="18" charset="0"/>
                <a:cs typeface="Times New Roman" panose="02020603050405020304" pitchFamily="18" charset="0"/>
              </a:rPr>
              <a:t>Context</a:t>
            </a:r>
            <a:r>
              <a:rPr lang="cs-CZ" sz="3200" b="1" dirty="0">
                <a:latin typeface="Times New Roman" panose="02020603050405020304" pitchFamily="18" charset="0"/>
                <a:cs typeface="Times New Roman" panose="02020603050405020304" pitchFamily="18" charset="0"/>
              </a:rPr>
              <a:t>. </a:t>
            </a:r>
            <a:endParaRPr lang="cs-CZ" sz="3200" dirty="0"/>
          </a:p>
        </p:txBody>
      </p:sp>
      <p:sp>
        <p:nvSpPr>
          <p:cNvPr id="3" name="Zástupný obsah 2">
            <a:extLst>
              <a:ext uri="{FF2B5EF4-FFF2-40B4-BE49-F238E27FC236}">
                <a16:creationId xmlns:a16="http://schemas.microsoft.com/office/drawing/2014/main" id="{DDA239E1-D45E-834C-8AC0-B08ACFE632F6}"/>
              </a:ext>
            </a:extLst>
          </p:cNvPr>
          <p:cNvSpPr>
            <a:spLocks noGrp="1"/>
          </p:cNvSpPr>
          <p:nvPr>
            <p:ph idx="1"/>
          </p:nvPr>
        </p:nvSpPr>
        <p:spPr/>
        <p:txBody>
          <a:bodyPr>
            <a:normAutofit fontScale="92500" lnSpcReduction="20000"/>
          </a:bodyPr>
          <a:lstStyle/>
          <a:p>
            <a:r>
              <a:rPr lang="cs-CZ" dirty="0">
                <a:latin typeface="Times New Roman" panose="02020603050405020304" pitchFamily="18" charset="0"/>
                <a:cs typeface="Times New Roman" panose="02020603050405020304" pitchFamily="18" charset="0"/>
              </a:rPr>
              <a:t>„Text studie se mi četl dobře, ale kvůli slabé znalosti historického kontextu fenoménu pornografie jsem se nepatrně ztrácel a o to víc se musel soustředit.“</a:t>
            </a:r>
          </a:p>
          <a:p>
            <a:r>
              <a:rPr lang="cs-CZ" dirty="0">
                <a:latin typeface="Times New Roman" panose="02020603050405020304" pitchFamily="18" charset="0"/>
                <a:cs typeface="Times New Roman" panose="02020603050405020304" pitchFamily="18" charset="0"/>
              </a:rPr>
              <a:t>„Hlavní tezí je, že perspektiva nahlížení na pornografii a toho, co je „zdravý sex/sexualita“ se mění i s odlišným kulturním prostředím.“ </a:t>
            </a:r>
          </a:p>
          <a:p>
            <a:r>
              <a:rPr lang="cs-CZ" dirty="0">
                <a:latin typeface="Times New Roman" panose="02020603050405020304" pitchFamily="18" charset="0"/>
                <a:cs typeface="Times New Roman" panose="02020603050405020304" pitchFamily="18" charset="0"/>
              </a:rPr>
              <a:t>„…výrazným tématem je problematika státně-regulační, mnohdy propojená i s ekonomickým podtextem. Na jedné straně se jedná o určitého druhu průmysl, na druhé straně jsou zde snahy vybalancovat jeho explicitní obsah a nastolit určitou harmonii. Jak je ale tato harmonie definována?“</a:t>
            </a:r>
          </a:p>
          <a:p>
            <a:r>
              <a:rPr lang="sk-SK" dirty="0">
                <a:latin typeface="Times New Roman" panose="02020603050405020304" pitchFamily="18" charset="0"/>
                <a:cs typeface="Times New Roman" panose="02020603050405020304" pitchFamily="18" charset="0"/>
              </a:rPr>
              <a:t>„Nie je tu priamo upravená metodológia možného výskumu. No inšpirovať sa možno napr. skúmaním ženského vplyvu v porno priemysle, vplyvu severského konceptu „zdravej sexuality“ na vnímanie pornografie, ale i na samotnú produkciu, sexuálnymi subkultúrami a pod.“</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923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5671F9-AEE1-6C43-AB7A-33A4D2FCC6CE}"/>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Akademické čtení</a:t>
            </a:r>
          </a:p>
        </p:txBody>
      </p:sp>
      <p:sp>
        <p:nvSpPr>
          <p:cNvPr id="3" name="Zástupný obsah 2">
            <a:extLst>
              <a:ext uri="{FF2B5EF4-FFF2-40B4-BE49-F238E27FC236}">
                <a16:creationId xmlns:a16="http://schemas.microsoft.com/office/drawing/2014/main" id="{D984B811-CF0E-F44D-B57A-F4282EE53785}"/>
              </a:ext>
            </a:extLst>
          </p:cNvPr>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Jak často čtete akademické texty – tedy takové, které potřebujete ke studiu?</a:t>
            </a:r>
          </a:p>
          <a:p>
            <a:r>
              <a:rPr lang="cs-CZ" dirty="0">
                <a:latin typeface="Times New Roman" panose="02020603050405020304" pitchFamily="18" charset="0"/>
                <a:cs typeface="Times New Roman" panose="02020603050405020304" pitchFamily="18" charset="0"/>
              </a:rPr>
              <a:t>Čtete je v papírové formě nebo na počítači?</a:t>
            </a:r>
          </a:p>
          <a:p>
            <a:r>
              <a:rPr lang="cs-CZ" dirty="0">
                <a:latin typeface="Times New Roman" panose="02020603050405020304" pitchFamily="18" charset="0"/>
                <a:cs typeface="Times New Roman" panose="02020603050405020304" pitchFamily="18" charset="0"/>
              </a:rPr>
              <a:t>Procházíte si poznámky pod čarou/na konci textu?</a:t>
            </a:r>
          </a:p>
          <a:p>
            <a:r>
              <a:rPr lang="cs-CZ" dirty="0">
                <a:latin typeface="Times New Roman" panose="02020603050405020304" pitchFamily="18" charset="0"/>
                <a:cs typeface="Times New Roman" panose="02020603050405020304" pitchFamily="18" charset="0"/>
              </a:rPr>
              <a:t>Zpracováváte si z přečtených textů vlastní resumé?</a:t>
            </a:r>
          </a:p>
        </p:txBody>
      </p:sp>
    </p:spTree>
    <p:extLst>
      <p:ext uri="{BB962C8B-B14F-4D97-AF65-F5344CB8AC3E}">
        <p14:creationId xmlns:p14="http://schemas.microsoft.com/office/powerpoint/2010/main" val="647093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0918E2-6FB7-9E49-A0B1-D8F79E4B5E88}"/>
              </a:ext>
            </a:extLst>
          </p:cNvPr>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Resumé odborných/metodologických textů</a:t>
            </a:r>
          </a:p>
        </p:txBody>
      </p:sp>
      <p:sp>
        <p:nvSpPr>
          <p:cNvPr id="3" name="Zástupný obsah 2">
            <a:extLst>
              <a:ext uri="{FF2B5EF4-FFF2-40B4-BE49-F238E27FC236}">
                <a16:creationId xmlns:a16="http://schemas.microsoft.com/office/drawing/2014/main" id="{5414FBA8-0F28-314D-BE5C-45D84A4C0FFA}"/>
              </a:ext>
            </a:extLst>
          </p:cNvPr>
          <p:cNvSpPr>
            <a:spLocks noGrp="1"/>
          </p:cNvSpPr>
          <p:nvPr>
            <p:ph idx="1"/>
          </p:nvPr>
        </p:nvSpPr>
        <p:spPr/>
        <p:txBody>
          <a:bodyPr>
            <a:normAutofit lnSpcReduction="10000"/>
          </a:bodyPr>
          <a:lstStyle/>
          <a:p>
            <a:r>
              <a:rPr lang="cs-CZ" dirty="0">
                <a:latin typeface="Times New Roman" panose="02020603050405020304" pitchFamily="18" charset="0"/>
                <a:cs typeface="Times New Roman" panose="02020603050405020304" pitchFamily="18" charset="0"/>
              </a:rPr>
              <a:t>Rozsahem spíš kratší</a:t>
            </a:r>
          </a:p>
          <a:p>
            <a:r>
              <a:rPr lang="cs-CZ" dirty="0">
                <a:latin typeface="Times New Roman" panose="02020603050405020304" pitchFamily="18" charset="0"/>
                <a:cs typeface="Times New Roman" panose="02020603050405020304" pitchFamily="18" charset="0"/>
              </a:rPr>
              <a:t>Není potřeba obsáhnout všechny pojmy, které se v textu objeví – pouze ty, které budete potřebovat pro dané téma a pro svůj výzkum (pak to ale znamená, že pokud budete text v budoucnu potřebovat pro jiné téma, budete se muset k němu vrátit a číst ho „novýma očima“ a napsat nové resumé)</a:t>
            </a:r>
          </a:p>
          <a:p>
            <a:r>
              <a:rPr lang="cs-CZ" dirty="0">
                <a:latin typeface="Times New Roman" panose="02020603050405020304" pitchFamily="18" charset="0"/>
                <a:cs typeface="Times New Roman" panose="02020603050405020304" pitchFamily="18" charset="0"/>
              </a:rPr>
              <a:t>Stejně tak není nezbytně nutné pojmout vše, co se v textu objeví; stačí Vám si odnést jeden pojem/koncept/tezi, které jsou pro Vás důležité. Zároveň si ale musíte být jisti, že jste věc správně pochopili!</a:t>
            </a:r>
          </a:p>
          <a:p>
            <a:r>
              <a:rPr lang="cs-CZ" dirty="0">
                <a:latin typeface="Times New Roman" panose="02020603050405020304" pitchFamily="18" charset="0"/>
                <a:cs typeface="Times New Roman" panose="02020603050405020304" pitchFamily="18" charset="0"/>
              </a:rPr>
              <a:t>Snažte se přeložit si text pro potřeby resumé do vlastních slov, nepapouškovat autorův jazyk ani způsob vyjadřování </a:t>
            </a:r>
          </a:p>
        </p:txBody>
      </p:sp>
    </p:spTree>
    <p:extLst>
      <p:ext uri="{BB962C8B-B14F-4D97-AF65-F5344CB8AC3E}">
        <p14:creationId xmlns:p14="http://schemas.microsoft.com/office/powerpoint/2010/main" val="266685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DE7675-6936-F04F-AAFE-8D84E81AA95E}"/>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Akademické čtení</a:t>
            </a:r>
          </a:p>
        </p:txBody>
      </p:sp>
      <p:sp>
        <p:nvSpPr>
          <p:cNvPr id="3" name="Zástupný obsah 2">
            <a:extLst>
              <a:ext uri="{FF2B5EF4-FFF2-40B4-BE49-F238E27FC236}">
                <a16:creationId xmlns:a16="http://schemas.microsoft.com/office/drawing/2014/main" id="{FDD53161-E527-6E4D-A6AC-4CA0EED32AF5}"/>
              </a:ext>
            </a:extLst>
          </p:cNvPr>
          <p:cNvSpPr>
            <a:spLocks noGrp="1"/>
          </p:cNvSpPr>
          <p:nvPr>
            <p:ph idx="1"/>
          </p:nvPr>
        </p:nvSpPr>
        <p:spPr/>
        <p:txBody>
          <a:bodyPr>
            <a:normAutofit fontScale="85000" lnSpcReduction="20000"/>
          </a:bodyPr>
          <a:lstStyle/>
          <a:p>
            <a:r>
              <a:rPr lang="cs-CZ" dirty="0">
                <a:latin typeface="Times New Roman" panose="02020603050405020304" pitchFamily="18" charset="0"/>
                <a:cs typeface="Times New Roman" panose="02020603050405020304" pitchFamily="18" charset="0"/>
              </a:rPr>
              <a:t>Každý odborných text, který budete číst ať už pro potřeby konkrétního výzkumného projektu nebo v rámci výuky, se Vám může hodit jedním nebo vícero následujícími způsoby</a:t>
            </a:r>
          </a:p>
          <a:p>
            <a:pPr marL="514350" indent="-514350">
              <a:buFont typeface="+mj-lt"/>
              <a:buAutoNum type="arabicPeriod"/>
            </a:pPr>
            <a:r>
              <a:rPr lang="cs-CZ" dirty="0">
                <a:latin typeface="Times New Roman" panose="02020603050405020304" pitchFamily="18" charset="0"/>
                <a:cs typeface="Times New Roman" panose="02020603050405020304" pitchFamily="18" charset="0"/>
              </a:rPr>
              <a:t>Jako zdroj konkrétních informací – k tomu nám sice většinou slouží primární zdroje, ale i odborné texty obsahují koncentrované množství tvrdých dat, s nimiž můžeme pracovat</a:t>
            </a:r>
          </a:p>
          <a:p>
            <a:pPr marL="514350" indent="-514350">
              <a:buFont typeface="+mj-lt"/>
              <a:buAutoNum type="arabicPeriod"/>
            </a:pPr>
            <a:r>
              <a:rPr lang="cs-CZ" dirty="0">
                <a:latin typeface="Times New Roman" panose="02020603050405020304" pitchFamily="18" charset="0"/>
                <a:cs typeface="Times New Roman" panose="02020603050405020304" pitchFamily="18" charset="0"/>
              </a:rPr>
              <a:t>Jako metodologická záštita – s pomocí textu můžete postavit výzkumné otázky, definovat si vhodné nástroje nebo najít důležité prizma použitelné pro vlastní téma</a:t>
            </a:r>
          </a:p>
          <a:p>
            <a:pPr marL="514350" indent="-514350">
              <a:buFont typeface="+mj-lt"/>
              <a:buAutoNum type="arabicPeriod"/>
            </a:pPr>
            <a:r>
              <a:rPr lang="cs-CZ" dirty="0">
                <a:latin typeface="Times New Roman" panose="02020603050405020304" pitchFamily="18" charset="0"/>
                <a:cs typeface="Times New Roman" panose="02020603050405020304" pitchFamily="18" charset="0"/>
              </a:rPr>
              <a:t>Hodí se Vám jen hlavní teze – formou shrnutí ji můžete zapustit do metodologické kapitoly jako něco, co již k tématu bylo řečeno </a:t>
            </a:r>
          </a:p>
          <a:p>
            <a:pPr marL="514350" indent="-514350">
              <a:buFont typeface="+mj-lt"/>
              <a:buAutoNum type="arabicPeriod"/>
            </a:pPr>
            <a:r>
              <a:rPr lang="cs-CZ" dirty="0">
                <a:latin typeface="Times New Roman" panose="02020603050405020304" pitchFamily="18" charset="0"/>
                <a:cs typeface="Times New Roman" panose="02020603050405020304" pitchFamily="18" charset="0"/>
              </a:rPr>
              <a:t>Text můžete vnímat jako strukturní inspiraci – jak autor/</a:t>
            </a:r>
            <a:r>
              <a:rPr lang="cs-CZ" dirty="0" err="1">
                <a:latin typeface="Times New Roman" panose="02020603050405020304" pitchFamily="18" charset="0"/>
                <a:cs typeface="Times New Roman" panose="02020603050405020304" pitchFamily="18" charset="0"/>
              </a:rPr>
              <a:t>ka</a:t>
            </a:r>
            <a:r>
              <a:rPr lang="cs-CZ" dirty="0">
                <a:latin typeface="Times New Roman" panose="02020603050405020304" pitchFamily="18" charset="0"/>
                <a:cs typeface="Times New Roman" panose="02020603050405020304" pitchFamily="18" charset="0"/>
              </a:rPr>
              <a:t> předestírá svoje poznatky a argumenty? Jak řadí materiál do kapitol/podkapitol? Co se dočteme v úvodu a co naopak nechává až na závěr? </a:t>
            </a:r>
          </a:p>
        </p:txBody>
      </p:sp>
    </p:spTree>
    <p:extLst>
      <p:ext uri="{BB962C8B-B14F-4D97-AF65-F5344CB8AC3E}">
        <p14:creationId xmlns:p14="http://schemas.microsoft.com/office/powerpoint/2010/main" val="419982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2A7614-E154-7F45-88D2-CA73C141D368}"/>
              </a:ext>
            </a:extLst>
          </p:cNvPr>
          <p:cNvSpPr>
            <a:spLocks noGrp="1"/>
          </p:cNvSpPr>
          <p:nvPr>
            <p:ph type="title"/>
          </p:nvPr>
        </p:nvSpPr>
        <p:spPr/>
        <p:txBody>
          <a:bodyPr>
            <a:normAutofit/>
          </a:bodyPr>
          <a:lstStyle/>
          <a:p>
            <a:pPr algn="ctr"/>
            <a:r>
              <a:rPr lang="cs-CZ" sz="3200" b="1" dirty="0">
                <a:latin typeface="Times New Roman" panose="02020603050405020304" pitchFamily="18" charset="0"/>
                <a:cs typeface="Times New Roman" panose="02020603050405020304" pitchFamily="18" charset="0"/>
              </a:rPr>
              <a:t>Alan </a:t>
            </a:r>
            <a:r>
              <a:rPr lang="cs-CZ" sz="3200" b="1" dirty="0" err="1">
                <a:latin typeface="Times New Roman" panose="02020603050405020304" pitchFamily="18" charset="0"/>
                <a:cs typeface="Times New Roman" panose="02020603050405020304" pitchFamily="18" charset="0"/>
              </a:rPr>
              <a:t>Williams</a:t>
            </a:r>
            <a:r>
              <a:rPr lang="cs-CZ" sz="3200" b="1" dirty="0">
                <a:latin typeface="Times New Roman" panose="02020603050405020304" pitchFamily="18" charset="0"/>
                <a:cs typeface="Times New Roman" panose="02020603050405020304" pitchFamily="18" charset="0"/>
              </a:rPr>
              <a:t> – </a:t>
            </a:r>
            <a:r>
              <a:rPr lang="cs-CZ" sz="3200" b="1" dirty="0" err="1">
                <a:latin typeface="Times New Roman" panose="02020603050405020304" pitchFamily="18" charset="0"/>
                <a:cs typeface="Times New Roman" panose="02020603050405020304" pitchFamily="18" charset="0"/>
              </a:rPr>
              <a:t>Is</a:t>
            </a:r>
            <a:r>
              <a:rPr lang="cs-CZ" sz="3200" b="1" dirty="0">
                <a:latin typeface="Times New Roman" panose="02020603050405020304" pitchFamily="18" charset="0"/>
                <a:cs typeface="Times New Roman" panose="02020603050405020304" pitchFamily="18" charset="0"/>
              </a:rPr>
              <a:t> a </a:t>
            </a:r>
            <a:r>
              <a:rPr lang="cs-CZ" sz="3200" b="1" dirty="0" err="1">
                <a:latin typeface="Times New Roman" panose="02020603050405020304" pitchFamily="18" charset="0"/>
                <a:cs typeface="Times New Roman" panose="02020603050405020304" pitchFamily="18" charset="0"/>
              </a:rPr>
              <a:t>radical</a:t>
            </a:r>
            <a:r>
              <a:rPr lang="cs-CZ" sz="3200" b="1" dirty="0">
                <a:latin typeface="Times New Roman" panose="02020603050405020304" pitchFamily="18" charset="0"/>
                <a:cs typeface="Times New Roman" panose="02020603050405020304" pitchFamily="18" charset="0"/>
              </a:rPr>
              <a:t> </a:t>
            </a:r>
            <a:r>
              <a:rPr lang="cs-CZ" sz="3200" b="1" dirty="0" err="1">
                <a:latin typeface="Times New Roman" panose="02020603050405020304" pitchFamily="18" charset="0"/>
                <a:cs typeface="Times New Roman" panose="02020603050405020304" pitchFamily="18" charset="0"/>
              </a:rPr>
              <a:t>genre</a:t>
            </a:r>
            <a:r>
              <a:rPr lang="cs-CZ" sz="3200" b="1" dirty="0">
                <a:latin typeface="Times New Roman" panose="02020603050405020304" pitchFamily="18" charset="0"/>
                <a:cs typeface="Times New Roman" panose="02020603050405020304" pitchFamily="18" charset="0"/>
              </a:rPr>
              <a:t> </a:t>
            </a:r>
            <a:r>
              <a:rPr lang="cs-CZ" sz="3200" b="1" dirty="0" err="1">
                <a:latin typeface="Times New Roman" panose="02020603050405020304" pitchFamily="18" charset="0"/>
                <a:cs typeface="Times New Roman" panose="02020603050405020304" pitchFamily="18" charset="0"/>
              </a:rPr>
              <a:t>criticism</a:t>
            </a:r>
            <a:r>
              <a:rPr lang="cs-CZ" sz="3200" b="1" dirty="0">
                <a:latin typeface="Times New Roman" panose="02020603050405020304" pitchFamily="18" charset="0"/>
                <a:cs typeface="Times New Roman" panose="02020603050405020304" pitchFamily="18" charset="0"/>
              </a:rPr>
              <a:t> </a:t>
            </a:r>
            <a:r>
              <a:rPr lang="cs-CZ" sz="3200" b="1" dirty="0" err="1">
                <a:latin typeface="Times New Roman" panose="02020603050405020304" pitchFamily="18" charset="0"/>
                <a:cs typeface="Times New Roman" panose="02020603050405020304" pitchFamily="18" charset="0"/>
              </a:rPr>
              <a:t>possible</a:t>
            </a:r>
            <a:r>
              <a:rPr lang="cs-CZ" sz="3200" b="1" dirty="0">
                <a:latin typeface="Times New Roman" panose="02020603050405020304" pitchFamily="18" charset="0"/>
                <a:cs typeface="Times New Roman" panose="02020603050405020304" pitchFamily="18" charset="0"/>
              </a:rPr>
              <a:t>?</a:t>
            </a:r>
            <a:endParaRPr lang="cs-CZ" sz="3200" dirty="0"/>
          </a:p>
        </p:txBody>
      </p:sp>
      <p:sp>
        <p:nvSpPr>
          <p:cNvPr id="3" name="Zástupný obsah 2">
            <a:extLst>
              <a:ext uri="{FF2B5EF4-FFF2-40B4-BE49-F238E27FC236}">
                <a16:creationId xmlns:a16="http://schemas.microsoft.com/office/drawing/2014/main" id="{B4B895A3-A4B4-094E-B17F-84CD229DB7FD}"/>
              </a:ext>
            </a:extLst>
          </p:cNvPr>
          <p:cNvSpPr>
            <a:spLocks noGrp="1"/>
          </p:cNvSpPr>
          <p:nvPr>
            <p:ph idx="1"/>
          </p:nvPr>
        </p:nvSpPr>
        <p:spPr/>
        <p:txBody>
          <a:bodyPr>
            <a:normAutofit lnSpcReduction="10000"/>
          </a:bodyPr>
          <a:lstStyle/>
          <a:p>
            <a:r>
              <a:rPr lang="cs-CZ" dirty="0">
                <a:latin typeface="Times New Roman" panose="02020603050405020304" pitchFamily="18" charset="0"/>
                <a:cs typeface="Times New Roman" panose="02020603050405020304" pitchFamily="18" charset="0"/>
              </a:rPr>
              <a:t>Ve své recenzi knihy Thomase </a:t>
            </a:r>
            <a:r>
              <a:rPr lang="cs-CZ" dirty="0" err="1">
                <a:latin typeface="Times New Roman" panose="02020603050405020304" pitchFamily="18" charset="0"/>
                <a:cs typeface="Times New Roman" panose="02020603050405020304" pitchFamily="18" charset="0"/>
              </a:rPr>
              <a:t>Schatze</a:t>
            </a:r>
            <a:r>
              <a:rPr lang="cs-CZ" dirty="0">
                <a:latin typeface="Times New Roman" panose="02020603050405020304" pitchFamily="18" charset="0"/>
                <a:cs typeface="Times New Roman" panose="02020603050405020304" pitchFamily="18" charset="0"/>
              </a:rPr>
              <a:t> „Hollywood </a:t>
            </a:r>
            <a:r>
              <a:rPr lang="cs-CZ" dirty="0" err="1">
                <a:latin typeface="Times New Roman" panose="02020603050405020304" pitchFamily="18" charset="0"/>
                <a:cs typeface="Times New Roman" panose="02020603050405020304" pitchFamily="18" charset="0"/>
              </a:rPr>
              <a:t>Genres</a:t>
            </a:r>
            <a:r>
              <a:rPr lang="cs-CZ" dirty="0">
                <a:latin typeface="Times New Roman" panose="02020603050405020304" pitchFamily="18" charset="0"/>
                <a:cs typeface="Times New Roman" panose="02020603050405020304" pitchFamily="18" charset="0"/>
              </a:rPr>
              <a:t>“ autor tvrdí, že </a:t>
            </a:r>
            <a:r>
              <a:rPr lang="cs-CZ" dirty="0" err="1">
                <a:latin typeface="Times New Roman" panose="02020603050405020304" pitchFamily="18" charset="0"/>
                <a:cs typeface="Times New Roman" panose="02020603050405020304" pitchFamily="18" charset="0"/>
              </a:rPr>
              <a:t>Schatzovo</a:t>
            </a:r>
            <a:r>
              <a:rPr lang="cs-CZ" dirty="0">
                <a:latin typeface="Times New Roman" panose="02020603050405020304" pitchFamily="18" charset="0"/>
                <a:cs typeface="Times New Roman" panose="02020603050405020304" pitchFamily="18" charset="0"/>
              </a:rPr>
              <a:t> pojetí žánrů je:</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Ahistorické</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Vychází z nijak nezdůvodněného vzorků filmů (všechno klíčové a velmi známé tituly klasické hollywoodské éry)</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Ryze estetická koncepce žánru (vychází ze samotných filmů a nebere do úvahy, jak s dílem pracuje PR, recenze, casting…)</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Zacílené hlavně na americký kontext (jak ve výběru zkoumaného vzorku, tak stran teoretického zázemí pro žánrové úvahy)</a:t>
            </a:r>
          </a:p>
          <a:p>
            <a:r>
              <a:rPr lang="cs-CZ" dirty="0">
                <a:latin typeface="Times New Roman" panose="02020603050405020304" pitchFamily="18" charset="0"/>
                <a:cs typeface="Times New Roman" panose="02020603050405020304" pitchFamily="18" charset="0"/>
              </a:rPr>
              <a:t>Navrhuje přestat vnímat žánry jako „</a:t>
            </a:r>
            <a:r>
              <a:rPr lang="cs-CZ" dirty="0" err="1">
                <a:latin typeface="Times New Roman" panose="02020603050405020304" pitchFamily="18" charset="0"/>
                <a:cs typeface="Times New Roman" panose="02020603050405020304" pitchFamily="18" charset="0"/>
              </a:rPr>
              <a:t>esencialistické</a:t>
            </a:r>
            <a:r>
              <a:rPr lang="cs-CZ" dirty="0">
                <a:latin typeface="Times New Roman" panose="02020603050405020304" pitchFamily="18" charset="0"/>
                <a:cs typeface="Times New Roman" panose="02020603050405020304" pitchFamily="18" charset="0"/>
              </a:rPr>
              <a:t> objekty“ (</a:t>
            </a:r>
            <a:r>
              <a:rPr lang="cs-CZ" dirty="0" err="1">
                <a:latin typeface="Times New Roman" panose="02020603050405020304" pitchFamily="18" charset="0"/>
                <a:cs typeface="Times New Roman" panose="02020603050405020304" pitchFamily="18" charset="0"/>
              </a:rPr>
              <a:t>tj.určené</a:t>
            </a:r>
            <a:r>
              <a:rPr lang="cs-CZ" dirty="0">
                <a:latin typeface="Times New Roman" panose="02020603050405020304" pitchFamily="18" charset="0"/>
                <a:cs typeface="Times New Roman" panose="02020603050405020304" pitchFamily="18" charset="0"/>
              </a:rPr>
              <a:t> neměnným souborem hodnot), ale soustředit se na komplexní vývoj jednotlivých žánrů </a:t>
            </a:r>
          </a:p>
        </p:txBody>
      </p:sp>
    </p:spTree>
    <p:extLst>
      <p:ext uri="{BB962C8B-B14F-4D97-AF65-F5344CB8AC3E}">
        <p14:creationId xmlns:p14="http://schemas.microsoft.com/office/powerpoint/2010/main" val="187585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10E4BA-6B8B-7540-B970-63E1FE03136B}"/>
              </a:ext>
            </a:extLst>
          </p:cNvPr>
          <p:cNvSpPr>
            <a:spLocks noGrp="1"/>
          </p:cNvSpPr>
          <p:nvPr>
            <p:ph type="title"/>
          </p:nvPr>
        </p:nvSpPr>
        <p:spPr/>
        <p:txBody>
          <a:bodyPr>
            <a:normAutofit/>
          </a:bodyPr>
          <a:lstStyle/>
          <a:p>
            <a:pPr algn="ctr"/>
            <a:r>
              <a:rPr lang="cs-CZ" sz="3200" b="1" dirty="0">
                <a:latin typeface="Times New Roman" panose="02020603050405020304" pitchFamily="18" charset="0"/>
                <a:cs typeface="Times New Roman" panose="02020603050405020304" pitchFamily="18" charset="0"/>
              </a:rPr>
              <a:t>Alan </a:t>
            </a:r>
            <a:r>
              <a:rPr lang="cs-CZ" sz="3200" b="1" dirty="0" err="1">
                <a:latin typeface="Times New Roman" panose="02020603050405020304" pitchFamily="18" charset="0"/>
                <a:cs typeface="Times New Roman" panose="02020603050405020304" pitchFamily="18" charset="0"/>
              </a:rPr>
              <a:t>Williams</a:t>
            </a:r>
            <a:r>
              <a:rPr lang="cs-CZ" sz="3200" b="1" dirty="0">
                <a:latin typeface="Times New Roman" panose="02020603050405020304" pitchFamily="18" charset="0"/>
                <a:cs typeface="Times New Roman" panose="02020603050405020304" pitchFamily="18" charset="0"/>
              </a:rPr>
              <a:t> – </a:t>
            </a:r>
            <a:r>
              <a:rPr lang="cs-CZ" sz="3200" b="1" dirty="0" err="1">
                <a:latin typeface="Times New Roman" panose="02020603050405020304" pitchFamily="18" charset="0"/>
                <a:cs typeface="Times New Roman" panose="02020603050405020304" pitchFamily="18" charset="0"/>
              </a:rPr>
              <a:t>Is</a:t>
            </a:r>
            <a:r>
              <a:rPr lang="cs-CZ" sz="3200" b="1" dirty="0">
                <a:latin typeface="Times New Roman" panose="02020603050405020304" pitchFamily="18" charset="0"/>
                <a:cs typeface="Times New Roman" panose="02020603050405020304" pitchFamily="18" charset="0"/>
              </a:rPr>
              <a:t> a </a:t>
            </a:r>
            <a:r>
              <a:rPr lang="cs-CZ" sz="3200" b="1" dirty="0" err="1">
                <a:latin typeface="Times New Roman" panose="02020603050405020304" pitchFamily="18" charset="0"/>
                <a:cs typeface="Times New Roman" panose="02020603050405020304" pitchFamily="18" charset="0"/>
              </a:rPr>
              <a:t>radical</a:t>
            </a:r>
            <a:r>
              <a:rPr lang="cs-CZ" sz="3200" b="1" dirty="0">
                <a:latin typeface="Times New Roman" panose="02020603050405020304" pitchFamily="18" charset="0"/>
                <a:cs typeface="Times New Roman" panose="02020603050405020304" pitchFamily="18" charset="0"/>
              </a:rPr>
              <a:t> </a:t>
            </a:r>
            <a:r>
              <a:rPr lang="cs-CZ" sz="3200" b="1" dirty="0" err="1">
                <a:latin typeface="Times New Roman" panose="02020603050405020304" pitchFamily="18" charset="0"/>
                <a:cs typeface="Times New Roman" panose="02020603050405020304" pitchFamily="18" charset="0"/>
              </a:rPr>
              <a:t>genre</a:t>
            </a:r>
            <a:r>
              <a:rPr lang="cs-CZ" sz="3200" b="1" dirty="0">
                <a:latin typeface="Times New Roman" panose="02020603050405020304" pitchFamily="18" charset="0"/>
                <a:cs typeface="Times New Roman" panose="02020603050405020304" pitchFamily="18" charset="0"/>
              </a:rPr>
              <a:t> </a:t>
            </a:r>
            <a:r>
              <a:rPr lang="cs-CZ" sz="3200" b="1" dirty="0" err="1">
                <a:latin typeface="Times New Roman" panose="02020603050405020304" pitchFamily="18" charset="0"/>
                <a:cs typeface="Times New Roman" panose="02020603050405020304" pitchFamily="18" charset="0"/>
              </a:rPr>
              <a:t>criticism</a:t>
            </a:r>
            <a:r>
              <a:rPr lang="cs-CZ" sz="3200" b="1" dirty="0">
                <a:latin typeface="Times New Roman" panose="02020603050405020304" pitchFamily="18" charset="0"/>
                <a:cs typeface="Times New Roman" panose="02020603050405020304" pitchFamily="18" charset="0"/>
              </a:rPr>
              <a:t> </a:t>
            </a:r>
            <a:r>
              <a:rPr lang="cs-CZ" sz="3200" b="1" dirty="0" err="1">
                <a:latin typeface="Times New Roman" panose="02020603050405020304" pitchFamily="18" charset="0"/>
                <a:cs typeface="Times New Roman" panose="02020603050405020304" pitchFamily="18" charset="0"/>
              </a:rPr>
              <a:t>possible</a:t>
            </a:r>
            <a:r>
              <a:rPr lang="cs-CZ" sz="3200" b="1" dirty="0">
                <a:latin typeface="Times New Roman" panose="02020603050405020304" pitchFamily="18" charset="0"/>
                <a:cs typeface="Times New Roman" panose="02020603050405020304" pitchFamily="18" charset="0"/>
              </a:rPr>
              <a:t>?</a:t>
            </a:r>
            <a:endParaRPr lang="cs-CZ" sz="3200" dirty="0"/>
          </a:p>
        </p:txBody>
      </p:sp>
      <p:sp>
        <p:nvSpPr>
          <p:cNvPr id="3" name="Zástupný obsah 2">
            <a:extLst>
              <a:ext uri="{FF2B5EF4-FFF2-40B4-BE49-F238E27FC236}">
                <a16:creationId xmlns:a16="http://schemas.microsoft.com/office/drawing/2014/main" id="{317E2926-BBBD-0140-9C3B-F476EB3400B1}"/>
              </a:ext>
            </a:extLst>
          </p:cNvPr>
          <p:cNvSpPr>
            <a:spLocks noGrp="1"/>
          </p:cNvSpPr>
          <p:nvPr>
            <p:ph idx="1"/>
          </p:nvPr>
        </p:nvSpPr>
        <p:spPr/>
        <p:txBody>
          <a:bodyPr>
            <a:normAutofit fontScale="92500" lnSpcReduction="10000"/>
          </a:bodyPr>
          <a:lstStyle/>
          <a:p>
            <a:r>
              <a:rPr lang="cs-CZ" dirty="0">
                <a:latin typeface="Times New Roman" panose="02020603050405020304" pitchFamily="18" charset="0"/>
                <a:cs typeface="Times New Roman" panose="02020603050405020304" pitchFamily="18" charset="0"/>
              </a:rPr>
              <a:t>„Jedná se o frustrující čtení, neboť </a:t>
            </a:r>
            <a:r>
              <a:rPr lang="cs-CZ" dirty="0" err="1">
                <a:latin typeface="Times New Roman" panose="02020603050405020304" pitchFamily="18" charset="0"/>
                <a:cs typeface="Times New Roman" panose="02020603050405020304" pitchFamily="18" charset="0"/>
              </a:rPr>
              <a:t>Williams</a:t>
            </a:r>
            <a:r>
              <a:rPr lang="cs-CZ" dirty="0">
                <a:latin typeface="Times New Roman" panose="02020603050405020304" pitchFamily="18" charset="0"/>
                <a:cs typeface="Times New Roman" panose="02020603050405020304" pitchFamily="18" charset="0"/>
              </a:rPr>
              <a:t> vidí v </a:t>
            </a:r>
            <a:r>
              <a:rPr lang="cs-CZ" dirty="0" err="1">
                <a:latin typeface="Times New Roman" panose="02020603050405020304" pitchFamily="18" charset="0"/>
                <a:cs typeface="Times New Roman" panose="02020603050405020304" pitchFamily="18" charset="0"/>
              </a:rPr>
              <a:t>Schatzově</a:t>
            </a:r>
            <a:r>
              <a:rPr lang="cs-CZ" dirty="0">
                <a:latin typeface="Times New Roman" panose="02020603050405020304" pitchFamily="18" charset="0"/>
                <a:cs typeface="Times New Roman" panose="02020603050405020304" pitchFamily="18" charset="0"/>
              </a:rPr>
              <a:t> knize hlavně ukázku toho, jak se žánry nemají studovat.“</a:t>
            </a:r>
          </a:p>
          <a:p>
            <a:r>
              <a:rPr lang="cs-CZ" dirty="0">
                <a:latin typeface="Times New Roman" panose="02020603050405020304" pitchFamily="18" charset="0"/>
                <a:cs typeface="Times New Roman" panose="02020603050405020304" pitchFamily="18" charset="0"/>
              </a:rPr>
              <a:t>„Vzhledem k tomu, že bylo přání recenzenta vyslyšeno a již mnoho studií o jednotlivých žánrech vzniklo a samotný koncept zkoumání žánru byl přepracován (tedy už jsme se na tomto poli posunuli dál), je vhodné k textu přistupovat spíš v kontextu historiografickém a brát jej jako zdroj dobové diskuze na dané téma.“ </a:t>
            </a:r>
          </a:p>
          <a:p>
            <a:r>
              <a:rPr lang="cs-CZ" dirty="0">
                <a:latin typeface="Times New Roman" panose="02020603050405020304" pitchFamily="18" charset="0"/>
                <a:cs typeface="Times New Roman" panose="02020603050405020304" pitchFamily="18" charset="0"/>
              </a:rPr>
              <a:t>„Protože Alan kriticky znehodnotil užitou metodologii Thomase </a:t>
            </a:r>
            <a:r>
              <a:rPr lang="cs-CZ" dirty="0" err="1">
                <a:latin typeface="Times New Roman" panose="02020603050405020304" pitchFamily="18" charset="0"/>
                <a:cs typeface="Times New Roman" panose="02020603050405020304" pitchFamily="18" charset="0"/>
              </a:rPr>
              <a:t>Schatze</a:t>
            </a:r>
            <a:r>
              <a:rPr lang="cs-CZ" dirty="0">
                <a:latin typeface="Times New Roman" panose="02020603050405020304" pitchFamily="18" charset="0"/>
                <a:cs typeface="Times New Roman" panose="02020603050405020304" pitchFamily="18" charset="0"/>
              </a:rPr>
              <a:t> a nesouhlasí s jeho definicí hollywoodského žánru, nebude možné metodologii využít k výzkumu.“</a:t>
            </a:r>
          </a:p>
          <a:p>
            <a:r>
              <a:rPr lang="sk-SK" dirty="0">
                <a:latin typeface="Times New Roman" panose="02020603050405020304" pitchFamily="18" charset="0"/>
                <a:cs typeface="Times New Roman" panose="02020603050405020304" pitchFamily="18" charset="0"/>
              </a:rPr>
              <a:t>„Jeho ústredným pojmom je pojem „generická komunita“, čo je prístup, ktorý je podľa Alana </a:t>
            </a:r>
            <a:r>
              <a:rPr lang="sk-SK" dirty="0" err="1">
                <a:latin typeface="Times New Roman" panose="02020603050405020304" pitchFamily="18" charset="0"/>
                <a:cs typeface="Times New Roman" panose="02020603050405020304" pitchFamily="18" charset="0"/>
              </a:rPr>
              <a:t>Williamsa</a:t>
            </a:r>
            <a:r>
              <a:rPr lang="sk-SK" dirty="0">
                <a:latin typeface="Times New Roman" panose="02020603050405020304" pitchFamily="18" charset="0"/>
                <a:cs typeface="Times New Roman" panose="02020603050405020304" pitchFamily="18" charset="0"/>
              </a:rPr>
              <a:t> limitujúci.“ </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92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60143-9297-B740-A2AE-F1357FDDA34B}"/>
              </a:ext>
            </a:extLst>
          </p:cNvPr>
          <p:cNvSpPr>
            <a:spLocks noGrp="1"/>
          </p:cNvSpPr>
          <p:nvPr>
            <p:ph type="title"/>
          </p:nvPr>
        </p:nvSpPr>
        <p:spPr/>
        <p:txBody>
          <a:bodyPr>
            <a:normAutofit/>
          </a:bodyPr>
          <a:lstStyle/>
          <a:p>
            <a:pPr algn="ctr"/>
            <a:r>
              <a:rPr lang="cs-CZ" sz="2800" b="1" dirty="0">
                <a:latin typeface="Times New Roman" panose="02020603050405020304" pitchFamily="18" charset="0"/>
                <a:cs typeface="Times New Roman" panose="02020603050405020304" pitchFamily="18" charset="0"/>
              </a:rPr>
              <a:t>Dorota Vašíčková – Co odnesly proudy </a:t>
            </a:r>
            <a:r>
              <a:rPr lang="cs-CZ" sz="2800" b="1" dirty="0" err="1">
                <a:latin typeface="Times New Roman" panose="02020603050405020304" pitchFamily="18" charset="0"/>
                <a:cs typeface="Times New Roman" panose="02020603050405020304" pitchFamily="18" charset="0"/>
              </a:rPr>
              <a:t>streamu</a:t>
            </a:r>
            <a:r>
              <a:rPr lang="cs-CZ" sz="2800" b="1" dirty="0">
                <a:latin typeface="Times New Roman" panose="02020603050405020304" pitchFamily="18" charset="0"/>
                <a:cs typeface="Times New Roman" panose="02020603050405020304" pitchFamily="18" charset="0"/>
              </a:rPr>
              <a:t>. (Ne)specifická česká on-line seriálová produkce</a:t>
            </a:r>
            <a:endParaRPr lang="cs-CZ" sz="2800" dirty="0"/>
          </a:p>
        </p:txBody>
      </p:sp>
      <p:sp>
        <p:nvSpPr>
          <p:cNvPr id="3" name="Zástupný obsah 2">
            <a:extLst>
              <a:ext uri="{FF2B5EF4-FFF2-40B4-BE49-F238E27FC236}">
                <a16:creationId xmlns:a16="http://schemas.microsoft.com/office/drawing/2014/main" id="{39EC39AF-1EB2-8445-8527-0D7D73F78C00}"/>
              </a:ext>
            </a:extLst>
          </p:cNvPr>
          <p:cNvSpPr>
            <a:spLocks noGrp="1"/>
          </p:cNvSpPr>
          <p:nvPr>
            <p:ph idx="1"/>
          </p:nvPr>
        </p:nvSpPr>
        <p:spPr/>
        <p:txBody>
          <a:bodyPr>
            <a:normAutofit fontScale="92500" lnSpcReduction="20000"/>
          </a:bodyPr>
          <a:lstStyle/>
          <a:p>
            <a:r>
              <a:rPr lang="cs-CZ" dirty="0">
                <a:latin typeface="Times New Roman" panose="02020603050405020304" pitchFamily="18" charset="0"/>
                <a:cs typeface="Times New Roman" panose="02020603050405020304" pitchFamily="18" charset="0"/>
              </a:rPr>
              <a:t>„Článek v časopisu se zaměřením na média a audiovizi představuje v podstatě rychlokurz o historii české on-line televize </a:t>
            </a:r>
            <a:r>
              <a:rPr lang="cs-CZ" dirty="0" err="1">
                <a:latin typeface="Times New Roman" panose="02020603050405020304" pitchFamily="18" charset="0"/>
                <a:cs typeface="Times New Roman" panose="02020603050405020304" pitchFamily="18" charset="0"/>
              </a:rPr>
              <a:t>Stream</a:t>
            </a:r>
            <a:r>
              <a:rPr lang="cs-CZ" dirty="0">
                <a:latin typeface="Times New Roman" panose="02020603050405020304" pitchFamily="18" charset="0"/>
                <a:cs typeface="Times New Roman" panose="02020603050405020304" pitchFamily="18" charset="0"/>
              </a:rPr>
              <a:t>.“</a:t>
            </a:r>
          </a:p>
          <a:p>
            <a:r>
              <a:rPr lang="cs-CZ" dirty="0">
                <a:latin typeface="Times New Roman" panose="02020603050405020304" pitchFamily="18" charset="0"/>
                <a:cs typeface="Times New Roman" panose="02020603050405020304" pitchFamily="18" charset="0"/>
              </a:rPr>
              <a:t>„Text funguje jako potenciální startovní bod pro další výzkum, předkládá relativně přehledně dosavadní vývoj hlavních hráčů v českém on-line prostředí, nevěnuje se však žádnému konkrétnímu aspektu příliš do hloubky. Nabídka pro další zpracování je tedy velmi pestrá.“ </a:t>
            </a:r>
          </a:p>
          <a:p>
            <a:r>
              <a:rPr lang="sk-SK" dirty="0">
                <a:latin typeface="Times New Roman" panose="02020603050405020304" pitchFamily="18" charset="0"/>
                <a:cs typeface="Times New Roman" panose="02020603050405020304" pitchFamily="18" charset="0"/>
              </a:rPr>
              <a:t>„Vyvolal vo mne otázky, čo týkajúce sa produkcie v iných krajinách a najmä na Slovensku. Je skutočnosť, že podobnej produkcii na Slovensku netuším otázkou toho, že neexistuje alebo aj tu je mimo môjho záberu? Napriek tomu, že text nie je metodologicky príliš prínosný, ponúka inspiráciu na možný výskum. Jeho predmetom by mohlo byť možnosť samotné produkčné prostredie, jeho špecifiká, ako i vývoj a špecifiká jednotlivých produktov, ich recepciu divákmi, komparáciu s tradičnými televíziami a pod.“</a:t>
            </a:r>
          </a:p>
          <a:p>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5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BE69FF-239B-594F-8931-44D10639FDEC}"/>
              </a:ext>
            </a:extLst>
          </p:cNvPr>
          <p:cNvSpPr>
            <a:spLocks noGrp="1"/>
          </p:cNvSpPr>
          <p:nvPr>
            <p:ph type="title"/>
          </p:nvPr>
        </p:nvSpPr>
        <p:spPr/>
        <p:txBody>
          <a:bodyPr>
            <a:normAutofit/>
          </a:bodyPr>
          <a:lstStyle/>
          <a:p>
            <a:pPr algn="ctr"/>
            <a:r>
              <a:rPr lang="cs-CZ" sz="2800" b="1" dirty="0">
                <a:latin typeface="Times New Roman" panose="02020603050405020304" pitchFamily="18" charset="0"/>
                <a:cs typeface="Times New Roman" panose="02020603050405020304" pitchFamily="18" charset="0"/>
              </a:rPr>
              <a:t>Dorota Vašíčková – Co odnesly proudy </a:t>
            </a:r>
            <a:r>
              <a:rPr lang="cs-CZ" sz="2800" b="1" dirty="0" err="1">
                <a:latin typeface="Times New Roman" panose="02020603050405020304" pitchFamily="18" charset="0"/>
                <a:cs typeface="Times New Roman" panose="02020603050405020304" pitchFamily="18" charset="0"/>
              </a:rPr>
              <a:t>streamu</a:t>
            </a:r>
            <a:r>
              <a:rPr lang="cs-CZ" sz="2800" b="1" dirty="0">
                <a:latin typeface="Times New Roman" panose="02020603050405020304" pitchFamily="18" charset="0"/>
                <a:cs typeface="Times New Roman" panose="02020603050405020304" pitchFamily="18" charset="0"/>
              </a:rPr>
              <a:t>. (Ne)specifická česká on-line seriálová produkce</a:t>
            </a:r>
            <a:endParaRPr lang="cs-CZ" sz="2800" dirty="0"/>
          </a:p>
        </p:txBody>
      </p:sp>
      <p:sp>
        <p:nvSpPr>
          <p:cNvPr id="3" name="Zástupný obsah 2">
            <a:extLst>
              <a:ext uri="{FF2B5EF4-FFF2-40B4-BE49-F238E27FC236}">
                <a16:creationId xmlns:a16="http://schemas.microsoft.com/office/drawing/2014/main" id="{0ABEF305-B1D2-CA4B-BE42-C21B777B45B5}"/>
              </a:ext>
            </a:extLst>
          </p:cNvPr>
          <p:cNvSpPr>
            <a:spLocks noGrp="1"/>
          </p:cNvSpPr>
          <p:nvPr>
            <p:ph idx="1"/>
          </p:nvPr>
        </p:nvSpPr>
        <p:spPr/>
        <p:txBody>
          <a:bodyPr>
            <a:normAutofit fontScale="92500" lnSpcReduction="10000"/>
          </a:bodyPr>
          <a:lstStyle/>
          <a:p>
            <a:r>
              <a:rPr lang="cs-CZ" dirty="0">
                <a:latin typeface="Times New Roman" panose="02020603050405020304" pitchFamily="18" charset="0"/>
                <a:cs typeface="Times New Roman" panose="02020603050405020304" pitchFamily="18" charset="0"/>
              </a:rPr>
              <a:t>Výzkumné otázky:</a:t>
            </a:r>
          </a:p>
          <a:p>
            <a:pPr marL="457200" lvl="1" indent="0">
              <a:buNone/>
            </a:pPr>
            <a:r>
              <a:rPr lang="cs-CZ" dirty="0">
                <a:latin typeface="Times New Roman" panose="02020603050405020304" pitchFamily="18" charset="0"/>
                <a:cs typeface="Times New Roman" panose="02020603050405020304" pitchFamily="18" charset="0"/>
              </a:rPr>
              <a:t>1) Jakým způsobem se měnila vlastnická struktura českých internetových televizí?</a:t>
            </a:r>
          </a:p>
          <a:p>
            <a:pPr marL="457200" lvl="1" indent="0">
              <a:buNone/>
            </a:pPr>
            <a:r>
              <a:rPr lang="cs-CZ" dirty="0">
                <a:latin typeface="Times New Roman" panose="02020603050405020304" pitchFamily="18" charset="0"/>
                <a:cs typeface="Times New Roman" panose="02020603050405020304" pitchFamily="18" charset="0"/>
              </a:rPr>
              <a:t>2) Jaký měla dopad komercializace na obsah internetových pořadů?</a:t>
            </a:r>
          </a:p>
          <a:p>
            <a:pPr marL="457200" lvl="1" indent="0">
              <a:buNone/>
            </a:pPr>
            <a:r>
              <a:rPr lang="cs-CZ" dirty="0">
                <a:latin typeface="Times New Roman" panose="02020603050405020304" pitchFamily="18" charset="0"/>
                <a:cs typeface="Times New Roman" panose="02020603050405020304" pitchFamily="18" charset="0"/>
              </a:rPr>
              <a:t>3) Propojila se internetová tvorba s regulérní televizní? Jak, proč, jakým způsobem?</a:t>
            </a:r>
          </a:p>
          <a:p>
            <a:pPr marL="457200" lvl="1" indent="0">
              <a:buNone/>
            </a:pPr>
            <a:r>
              <a:rPr lang="cs-CZ" dirty="0">
                <a:latin typeface="Times New Roman" panose="02020603050405020304" pitchFamily="18" charset="0"/>
                <a:cs typeface="Times New Roman" panose="02020603050405020304" pitchFamily="18" charset="0"/>
              </a:rPr>
              <a:t>4) Umožňovala internetová televize experimentální tvorbu?</a:t>
            </a:r>
          </a:p>
          <a:p>
            <a:pPr marL="457200" lvl="1" indent="0">
              <a:buNone/>
            </a:pPr>
            <a:r>
              <a:rPr lang="cs-CZ" dirty="0">
                <a:latin typeface="Times New Roman" panose="02020603050405020304" pitchFamily="18" charset="0"/>
                <a:cs typeface="Times New Roman" panose="02020603050405020304" pitchFamily="18" charset="0"/>
              </a:rPr>
              <a:t>5) Byla otevřena novým mladým autorům? Změnilo se to potom nějak?</a:t>
            </a:r>
          </a:p>
          <a:p>
            <a:r>
              <a:rPr lang="cs-CZ" dirty="0">
                <a:latin typeface="Times New Roman" panose="02020603050405020304" pitchFamily="18" charset="0"/>
                <a:cs typeface="Times New Roman" panose="02020603050405020304" pitchFamily="18" charset="0"/>
              </a:rPr>
              <a:t>„Jako tezi textu vnímám cestu českých internetových televizních platforem od diverzifikovaného obsahu až k jeho postupné uniformitě.“ </a:t>
            </a:r>
          </a:p>
          <a:p>
            <a:r>
              <a:rPr lang="cs-CZ" dirty="0">
                <a:latin typeface="Times New Roman" panose="02020603050405020304" pitchFamily="18" charset="0"/>
                <a:cs typeface="Times New Roman" panose="02020603050405020304" pitchFamily="18" charset="0"/>
              </a:rPr>
              <a:t>„Chybí mi v textu větší ponor do problematiky, jedná se spíše o přehledový článek, který má nastínit nějakou situaci a vyjádřit autorčin názor na problematiku („internetová tvorba se komercializovala a upadla do tvorby plné nenáročného humoru, což je škoda“).“ </a:t>
            </a:r>
            <a:r>
              <a:rPr lang="sk-SK" dirty="0">
                <a:latin typeface="Times New Roman" panose="02020603050405020304" pitchFamily="18" charset="0"/>
                <a:cs typeface="Times New Roman" panose="02020603050405020304" pitchFamily="18" charset="0"/>
              </a:rPr>
              <a:t> </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20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D9629A-97AE-0243-BFB3-EA7B32D9EC50}"/>
              </a:ext>
            </a:extLst>
          </p:cNvPr>
          <p:cNvSpPr>
            <a:spLocks noGrp="1"/>
          </p:cNvSpPr>
          <p:nvPr>
            <p:ph type="title"/>
          </p:nvPr>
        </p:nvSpPr>
        <p:spPr/>
        <p:txBody>
          <a:bodyPr>
            <a:normAutofit/>
          </a:bodyPr>
          <a:lstStyle/>
          <a:p>
            <a:pPr algn="ctr"/>
            <a:r>
              <a:rPr lang="cs-CZ" sz="2800" b="1" dirty="0" err="1">
                <a:latin typeface="Times New Roman" panose="02020603050405020304" pitchFamily="18" charset="0"/>
                <a:cs typeface="Times New Roman" panose="02020603050405020304" pitchFamily="18" charset="0"/>
              </a:rPr>
              <a:t>Dmitry</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Shlapentokh</a:t>
            </a:r>
            <a:r>
              <a:rPr lang="cs-CZ" sz="2800" b="1" dirty="0">
                <a:latin typeface="Times New Roman" panose="02020603050405020304" pitchFamily="18" charset="0"/>
                <a:cs typeface="Times New Roman" panose="02020603050405020304" pitchFamily="18" charset="0"/>
              </a:rPr>
              <a:t> and Vladimir </a:t>
            </a:r>
            <a:r>
              <a:rPr lang="cs-CZ" sz="2800" b="1" dirty="0" err="1">
                <a:latin typeface="Times New Roman" panose="02020603050405020304" pitchFamily="18" charset="0"/>
                <a:cs typeface="Times New Roman" panose="02020603050405020304" pitchFamily="18" charset="0"/>
              </a:rPr>
              <a:t>Shlapentokh</a:t>
            </a:r>
            <a:r>
              <a:rPr lang="cs-CZ" sz="2800" b="1" dirty="0">
                <a:latin typeface="Times New Roman" panose="02020603050405020304" pitchFamily="18" charset="0"/>
                <a:cs typeface="Times New Roman" panose="02020603050405020304" pitchFamily="18" charset="0"/>
              </a:rPr>
              <a:t> – </a:t>
            </a:r>
            <a:r>
              <a:rPr lang="cs-CZ" sz="2800" b="1" dirty="0" err="1">
                <a:latin typeface="Times New Roman" panose="02020603050405020304" pitchFamily="18" charset="0"/>
                <a:cs typeface="Times New Roman" panose="02020603050405020304" pitchFamily="18" charset="0"/>
              </a:rPr>
              <a:t>Soviet</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Cinematography</a:t>
            </a:r>
            <a:r>
              <a:rPr lang="cs-CZ" sz="2800" b="1" dirty="0">
                <a:latin typeface="Times New Roman" panose="02020603050405020304" pitchFamily="18" charset="0"/>
                <a:cs typeface="Times New Roman" panose="02020603050405020304" pitchFamily="18" charset="0"/>
              </a:rPr>
              <a:t> 1918–1991. </a:t>
            </a:r>
            <a:r>
              <a:rPr lang="cs-CZ" sz="2800" b="1" dirty="0" err="1">
                <a:latin typeface="Times New Roman" panose="02020603050405020304" pitchFamily="18" charset="0"/>
                <a:cs typeface="Times New Roman" panose="02020603050405020304" pitchFamily="18" charset="0"/>
              </a:rPr>
              <a:t>Ideological</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Conflict</a:t>
            </a:r>
            <a:r>
              <a:rPr lang="cs-CZ" sz="2800" b="1" dirty="0">
                <a:latin typeface="Times New Roman" panose="02020603050405020304" pitchFamily="18" charset="0"/>
                <a:cs typeface="Times New Roman" panose="02020603050405020304" pitchFamily="18" charset="0"/>
              </a:rPr>
              <a:t> and </a:t>
            </a:r>
            <a:r>
              <a:rPr lang="cs-CZ" sz="2800" b="1" dirty="0" err="1">
                <a:latin typeface="Times New Roman" panose="02020603050405020304" pitchFamily="18" charset="0"/>
                <a:cs typeface="Times New Roman" panose="02020603050405020304" pitchFamily="18" charset="0"/>
              </a:rPr>
              <a:t>Social</a:t>
            </a:r>
            <a:r>
              <a:rPr lang="cs-CZ" sz="2800" b="1" dirty="0">
                <a:latin typeface="Times New Roman" panose="02020603050405020304" pitchFamily="18" charset="0"/>
                <a:cs typeface="Times New Roman" panose="02020603050405020304" pitchFamily="18" charset="0"/>
              </a:rPr>
              <a:t> Reality.</a:t>
            </a:r>
            <a:endParaRPr lang="cs-CZ" sz="2800" dirty="0"/>
          </a:p>
        </p:txBody>
      </p:sp>
      <p:sp>
        <p:nvSpPr>
          <p:cNvPr id="3" name="Zástupný obsah 2">
            <a:extLst>
              <a:ext uri="{FF2B5EF4-FFF2-40B4-BE49-F238E27FC236}">
                <a16:creationId xmlns:a16="http://schemas.microsoft.com/office/drawing/2014/main" id="{236AB8A7-BF81-2E4D-B0E5-BC15BDA13650}"/>
              </a:ext>
            </a:extLst>
          </p:cNvPr>
          <p:cNvSpPr>
            <a:spLocks noGrp="1"/>
          </p:cNvSpPr>
          <p:nvPr>
            <p:ph idx="1"/>
          </p:nvPr>
        </p:nvSpPr>
        <p:spPr/>
        <p:txBody>
          <a:bodyPr>
            <a:normAutofit fontScale="92500" lnSpcReduction="20000"/>
          </a:bodyPr>
          <a:lstStyle/>
          <a:p>
            <a:r>
              <a:rPr lang="cs-CZ" dirty="0">
                <a:latin typeface="Times New Roman" panose="02020603050405020304" pitchFamily="18" charset="0"/>
                <a:cs typeface="Times New Roman" panose="02020603050405020304" pitchFamily="18" charset="0"/>
              </a:rPr>
              <a:t>Zvolený text představuje metodologický úvod ke knize</a:t>
            </a:r>
          </a:p>
          <a:p>
            <a:r>
              <a:rPr lang="cs-CZ" dirty="0">
                <a:latin typeface="Times New Roman" panose="02020603050405020304" pitchFamily="18" charset="0"/>
                <a:cs typeface="Times New Roman" panose="02020603050405020304" pitchFamily="18" charset="0"/>
              </a:rPr>
              <a:t>Klíčové termíny:</a:t>
            </a:r>
          </a:p>
          <a:p>
            <a:pPr marL="914400" lvl="1" indent="-457200">
              <a:buFont typeface="+mj-lt"/>
              <a:buAutoNum type="arabicPeriod"/>
            </a:pPr>
            <a:r>
              <a:rPr lang="cs-CZ" b="1" dirty="0">
                <a:latin typeface="Times New Roman" panose="02020603050405020304" pitchFamily="18" charset="0"/>
                <a:cs typeface="Times New Roman" panose="02020603050405020304" pitchFamily="18" charset="0"/>
              </a:rPr>
              <a:t>Realita objektivní </a:t>
            </a:r>
            <a:r>
              <a:rPr lang="cs-CZ" dirty="0">
                <a:latin typeface="Times New Roman" panose="02020603050405020304" pitchFamily="18" charset="0"/>
                <a:cs typeface="Times New Roman" panose="02020603050405020304" pitchFamily="18" charset="0"/>
              </a:rPr>
              <a:t>a </a:t>
            </a:r>
            <a:r>
              <a:rPr lang="cs-CZ" b="1" dirty="0">
                <a:latin typeface="Times New Roman" panose="02020603050405020304" pitchFamily="18" charset="0"/>
                <a:cs typeface="Times New Roman" panose="02020603050405020304" pitchFamily="18" charset="0"/>
              </a:rPr>
              <a:t>realita subjektivní </a:t>
            </a:r>
            <a:r>
              <a:rPr lang="cs-CZ" dirty="0">
                <a:latin typeface="Times New Roman" panose="02020603050405020304" pitchFamily="18" charset="0"/>
                <a:cs typeface="Times New Roman" panose="02020603050405020304" pitchFamily="18" charset="0"/>
              </a:rPr>
              <a:t>– k letitému filozofickému problému se text musí vyjádřit, neboť přichází v éře doznívajícího </a:t>
            </a:r>
            <a:r>
              <a:rPr lang="cs-CZ" dirty="0" err="1">
                <a:latin typeface="Times New Roman" panose="02020603050405020304" pitchFamily="18" charset="0"/>
                <a:cs typeface="Times New Roman" panose="02020603050405020304" pitchFamily="18" charset="0"/>
              </a:rPr>
              <a:t>poststrukturalismu</a:t>
            </a:r>
            <a:r>
              <a:rPr lang="cs-CZ" dirty="0">
                <a:latin typeface="Times New Roman" panose="02020603050405020304" pitchFamily="18" charset="0"/>
                <a:cs typeface="Times New Roman" panose="02020603050405020304" pitchFamily="18" charset="0"/>
              </a:rPr>
              <a:t> a postmodernismu (a navíc samotné zkoumané prostředí neuznává jednu objektivní realitu, viz s. 5 nahoře) =&gt; všichni se shodneme na sdílené koncepci objektivity a reality, o níž nám filmy jako „kompletní, integrované a vrstevnaté rekonstrukce života“ mohou přinést cenné svědectví</a:t>
            </a:r>
          </a:p>
          <a:p>
            <a:pPr marL="914400" lvl="1" indent="-457200">
              <a:buFont typeface="+mj-lt"/>
              <a:buAutoNum type="arabicPeriod"/>
            </a:pPr>
            <a:r>
              <a:rPr lang="cs-CZ" b="1" dirty="0">
                <a:latin typeface="Times New Roman" panose="02020603050405020304" pitchFamily="18" charset="0"/>
                <a:cs typeface="Times New Roman" panose="02020603050405020304" pitchFamily="18" charset="0"/>
              </a:rPr>
              <a:t>Ideologie</a:t>
            </a:r>
            <a:r>
              <a:rPr lang="cs-CZ" dirty="0">
                <a:latin typeface="Times New Roman" panose="02020603050405020304" pitchFamily="18" charset="0"/>
                <a:cs typeface="Times New Roman" panose="02020603050405020304" pitchFamily="18" charset="0"/>
              </a:rPr>
              <a:t> – širší definice jako „víceméně koherentní sada hodnot a postojů, které ovlivňují uvažování člověka o vnější světě a ovlivňují chování jedinců, skupin, institucí a společnosti.“ (s. 11). Užší definice jako „limitovaný přístup k řadě informačních zdrojů v důsledku institucionalizované ideologické kontroly. Jedinci mají méně možností svobodně používat své kognitivní schopnosti a nemohou volně vytvářet subjektivní reality, které by víceméně adekvátně reflektovaly realitu ontologickou.“</a:t>
            </a:r>
          </a:p>
        </p:txBody>
      </p:sp>
    </p:spTree>
    <p:extLst>
      <p:ext uri="{BB962C8B-B14F-4D97-AF65-F5344CB8AC3E}">
        <p14:creationId xmlns:p14="http://schemas.microsoft.com/office/powerpoint/2010/main" val="81775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1568</Words>
  <Application>Microsoft Macintosh PowerPoint</Application>
  <PresentationFormat>Širokoúhlá obrazovka</PresentationFormat>
  <Paragraphs>63</Paragraphs>
  <Slides>12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Calibri</vt:lpstr>
      <vt:lpstr>Calibri Light</vt:lpstr>
      <vt:lpstr>Times New Roman</vt:lpstr>
      <vt:lpstr>Motiv Office</vt:lpstr>
      <vt:lpstr>Akademické čtení a psaní FAVMKa080</vt:lpstr>
      <vt:lpstr>Akademické čtení</vt:lpstr>
      <vt:lpstr>Resumé odborných/metodologických textů</vt:lpstr>
      <vt:lpstr>Akademické čtení</vt:lpstr>
      <vt:lpstr>Alan Williams – Is a radical genre criticism possible?</vt:lpstr>
      <vt:lpstr>Alan Williams – Is a radical genre criticism possible?</vt:lpstr>
      <vt:lpstr>Dorota Vašíčková – Co odnesly proudy streamu. (Ne)specifická česká on-line seriálová produkce</vt:lpstr>
      <vt:lpstr>Dorota Vašíčková – Co odnesly proudy streamu. (Ne)specifická česká on-line seriálová produkce</vt:lpstr>
      <vt:lpstr>Dmitry Shlapentokh and Vladimir Shlapentokh – Soviet Cinematography 1918–1991. Ideological Conflict and Social Reality.</vt:lpstr>
      <vt:lpstr>Dmitry Shlapentokh and Vladimir Shlapentokh – Soviet Cinematography 1918–1991. Ideological Conflict and Social Reality.</vt:lpstr>
      <vt:lpstr>Susanna Paasonen – Healthy Sex and Pop Porn: Pornography, Feminism and the Finnish Context. </vt:lpstr>
      <vt:lpstr>Susanna Paasonen – Healthy Sex and Pop Porn: Pornography, Feminism and the Finnish Context.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Akademické čtení a psaní FAVMPa080</dc:title>
  <dc:creator>Šárka Gmiterková</dc:creator>
  <cp:lastModifiedBy>Šárka Gmiterková</cp:lastModifiedBy>
  <cp:revision>13</cp:revision>
  <dcterms:created xsi:type="dcterms:W3CDTF">2020-05-13T07:13:51Z</dcterms:created>
  <dcterms:modified xsi:type="dcterms:W3CDTF">2020-05-23T07:07:39Z</dcterms:modified>
</cp:coreProperties>
</file>