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sldIdLst>
    <p:sldId id="256" r:id="rId2"/>
    <p:sldId id="257" r:id="rId3"/>
    <p:sldId id="258" r:id="rId4"/>
    <p:sldId id="259" r:id="rId5"/>
    <p:sldId id="270" r:id="rId6"/>
    <p:sldId id="271" r:id="rId7"/>
    <p:sldId id="272" r:id="rId8"/>
    <p:sldId id="273" r:id="rId9"/>
    <p:sldId id="274" r:id="rId10"/>
    <p:sldId id="275"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7"/>
  </p:normalViewPr>
  <p:slideViewPr>
    <p:cSldViewPr snapToGrid="0" snapToObjects="1">
      <p:cViewPr varScale="1">
        <p:scale>
          <a:sx n="90" d="100"/>
          <a:sy n="90" d="100"/>
        </p:scale>
        <p:origin x="232"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2/25/20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05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2/25/20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1688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2/25/20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43754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2/25/20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8595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2/25/20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37392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2/25/20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30369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2/25/20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23894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2/25/20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8450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2/25/20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53189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2/25/20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12338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2/25/20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3982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2/25/20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347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2/25/20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14745868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8"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95DA1D8-E874-4205-B6D5-557E0C072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FA9DADD-8C68-484A-A204-835AB30CDBDA}"/>
              </a:ext>
            </a:extLst>
          </p:cNvPr>
          <p:cNvPicPr>
            <a:picLocks noChangeAspect="1"/>
          </p:cNvPicPr>
          <p:nvPr/>
        </p:nvPicPr>
        <p:blipFill rotWithShape="1">
          <a:blip r:embed="rId2"/>
          <a:srcRect t="21356" b="22394"/>
          <a:stretch/>
        </p:blipFill>
        <p:spPr>
          <a:xfrm>
            <a:off x="20" y="10"/>
            <a:ext cx="12191980" cy="6857990"/>
          </a:xfrm>
          <a:custGeom>
            <a:avLst/>
            <a:gdLst/>
            <a:ahLst/>
            <a:cxnLst/>
            <a:rect l="l" t="t" r="r" b="b"/>
            <a:pathLst>
              <a:path w="12192000" h="6858000">
                <a:moveTo>
                  <a:pt x="5712609" y="3740816"/>
                </a:moveTo>
                <a:cubicBezTo>
                  <a:pt x="5738974" y="3758821"/>
                  <a:pt x="5765337" y="3776826"/>
                  <a:pt x="5791702" y="3794831"/>
                </a:cubicBezTo>
                <a:cubicBezTo>
                  <a:pt x="5776911" y="3790330"/>
                  <a:pt x="5760836" y="3785829"/>
                  <a:pt x="5745403" y="3781327"/>
                </a:cubicBezTo>
                <a:cubicBezTo>
                  <a:pt x="5732542" y="3770394"/>
                  <a:pt x="5719038" y="3760108"/>
                  <a:pt x="5706178" y="3748531"/>
                </a:cubicBezTo>
                <a:cubicBezTo>
                  <a:pt x="5708106" y="3745959"/>
                  <a:pt x="5710678" y="3743389"/>
                  <a:pt x="5712609" y="3740816"/>
                </a:cubicBezTo>
                <a:close/>
                <a:moveTo>
                  <a:pt x="6185882" y="2838635"/>
                </a:moveTo>
                <a:cubicBezTo>
                  <a:pt x="6344070" y="2946665"/>
                  <a:pt x="6502257" y="3055338"/>
                  <a:pt x="6660444" y="3163369"/>
                </a:cubicBezTo>
                <a:cubicBezTo>
                  <a:pt x="6657871" y="3165941"/>
                  <a:pt x="6655942" y="3168513"/>
                  <a:pt x="6653370" y="3171086"/>
                </a:cubicBezTo>
                <a:cubicBezTo>
                  <a:pt x="6479751" y="3079774"/>
                  <a:pt x="6315776" y="2978175"/>
                  <a:pt x="6185882" y="2838635"/>
                </a:cubicBezTo>
                <a:close/>
                <a:moveTo>
                  <a:pt x="0" y="0"/>
                </a:moveTo>
                <a:lnTo>
                  <a:pt x="12192000" y="0"/>
                </a:lnTo>
                <a:lnTo>
                  <a:pt x="12192000" y="3164490"/>
                </a:lnTo>
                <a:lnTo>
                  <a:pt x="11988395" y="3196744"/>
                </a:lnTo>
                <a:cubicBezTo>
                  <a:pt x="11473771" y="3266864"/>
                  <a:pt x="10861963" y="3302908"/>
                  <a:pt x="10185568" y="3253395"/>
                </a:cubicBezTo>
                <a:cubicBezTo>
                  <a:pt x="10116120" y="3248250"/>
                  <a:pt x="10050531" y="3245034"/>
                  <a:pt x="9983655" y="3242463"/>
                </a:cubicBezTo>
                <a:cubicBezTo>
                  <a:pt x="9392061" y="3216097"/>
                  <a:pt x="8811401" y="3203236"/>
                  <a:pt x="8566404" y="3171728"/>
                </a:cubicBezTo>
                <a:cubicBezTo>
                  <a:pt x="8374779" y="3146650"/>
                  <a:pt x="7394792" y="2934448"/>
                  <a:pt x="7107354" y="2755040"/>
                </a:cubicBezTo>
                <a:cubicBezTo>
                  <a:pt x="6813486" y="2571132"/>
                  <a:pt x="6536339" y="2367932"/>
                  <a:pt x="6260475" y="2164090"/>
                </a:cubicBezTo>
                <a:cubicBezTo>
                  <a:pt x="6140870" y="2075993"/>
                  <a:pt x="6013549" y="1995614"/>
                  <a:pt x="5905518" y="1894658"/>
                </a:cubicBezTo>
                <a:cubicBezTo>
                  <a:pt x="5797490" y="1793059"/>
                  <a:pt x="5694605" y="1687600"/>
                  <a:pt x="5577572" y="1593717"/>
                </a:cubicBezTo>
                <a:cubicBezTo>
                  <a:pt x="5544133" y="1566709"/>
                  <a:pt x="5510696" y="1537773"/>
                  <a:pt x="5461824" y="1533271"/>
                </a:cubicBezTo>
                <a:cubicBezTo>
                  <a:pt x="5450893" y="1531985"/>
                  <a:pt x="5439318" y="1532628"/>
                  <a:pt x="5428386" y="1533913"/>
                </a:cubicBezTo>
                <a:cubicBezTo>
                  <a:pt x="5416169" y="1535200"/>
                  <a:pt x="5406523" y="1541630"/>
                  <a:pt x="5402021" y="1552562"/>
                </a:cubicBezTo>
                <a:cubicBezTo>
                  <a:pt x="5397521" y="1564781"/>
                  <a:pt x="5405238" y="1571853"/>
                  <a:pt x="5414239" y="1578283"/>
                </a:cubicBezTo>
                <a:cubicBezTo>
                  <a:pt x="5420670" y="1582785"/>
                  <a:pt x="5427099" y="1589859"/>
                  <a:pt x="5435459" y="1591144"/>
                </a:cubicBezTo>
                <a:cubicBezTo>
                  <a:pt x="5488833" y="1598861"/>
                  <a:pt x="5508766" y="1638086"/>
                  <a:pt x="5533844" y="1672809"/>
                </a:cubicBezTo>
                <a:cubicBezTo>
                  <a:pt x="5544776" y="1687600"/>
                  <a:pt x="5556350" y="1699175"/>
                  <a:pt x="5536417" y="1720394"/>
                </a:cubicBezTo>
                <a:cubicBezTo>
                  <a:pt x="5519055" y="1739042"/>
                  <a:pt x="5537059" y="1748689"/>
                  <a:pt x="5555063" y="1753834"/>
                </a:cubicBezTo>
                <a:cubicBezTo>
                  <a:pt x="5580142" y="1760906"/>
                  <a:pt x="5609722" y="1759621"/>
                  <a:pt x="5638015" y="1782770"/>
                </a:cubicBezTo>
                <a:cubicBezTo>
                  <a:pt x="5531915" y="1784699"/>
                  <a:pt x="5486902" y="1723611"/>
                  <a:pt x="5438676" y="1667022"/>
                </a:cubicBezTo>
                <a:cubicBezTo>
                  <a:pt x="5420670" y="1646446"/>
                  <a:pt x="5408453" y="1622010"/>
                  <a:pt x="5393019" y="1598861"/>
                </a:cubicBezTo>
                <a:cubicBezTo>
                  <a:pt x="5373728" y="1570568"/>
                  <a:pt x="5351221" y="1569281"/>
                  <a:pt x="5322928" y="1594359"/>
                </a:cubicBezTo>
                <a:cubicBezTo>
                  <a:pt x="5297850" y="1616865"/>
                  <a:pt x="5285633" y="1614937"/>
                  <a:pt x="5277274" y="1584070"/>
                </a:cubicBezTo>
                <a:cubicBezTo>
                  <a:pt x="5264412" y="1535843"/>
                  <a:pt x="5234831" y="1501763"/>
                  <a:pt x="5184674" y="1484401"/>
                </a:cubicBezTo>
                <a:cubicBezTo>
                  <a:pt x="5179209" y="1482471"/>
                  <a:pt x="5173101" y="1479417"/>
                  <a:pt x="5167072" y="1478372"/>
                </a:cubicBezTo>
                <a:cubicBezTo>
                  <a:pt x="5161044" y="1477327"/>
                  <a:pt x="5155097" y="1478292"/>
                  <a:pt x="5149951" y="1484401"/>
                </a:cubicBezTo>
                <a:cubicBezTo>
                  <a:pt x="5140950" y="1494688"/>
                  <a:pt x="5148664" y="1506907"/>
                  <a:pt x="5155097" y="1515909"/>
                </a:cubicBezTo>
                <a:cubicBezTo>
                  <a:pt x="5166670" y="1531985"/>
                  <a:pt x="5176959" y="1547417"/>
                  <a:pt x="5181461" y="1566709"/>
                </a:cubicBezTo>
                <a:cubicBezTo>
                  <a:pt x="5184674" y="1579570"/>
                  <a:pt x="5187891" y="1593717"/>
                  <a:pt x="5178887" y="1603361"/>
                </a:cubicBezTo>
                <a:cubicBezTo>
                  <a:pt x="5141592" y="1644516"/>
                  <a:pt x="5168600" y="1663807"/>
                  <a:pt x="5200752" y="1685671"/>
                </a:cubicBezTo>
                <a:cubicBezTo>
                  <a:pt x="5245120" y="1715251"/>
                  <a:pt x="5262482" y="1758976"/>
                  <a:pt x="5252195" y="1811063"/>
                </a:cubicBezTo>
                <a:cubicBezTo>
                  <a:pt x="5248335" y="1832284"/>
                  <a:pt x="5250909" y="1845143"/>
                  <a:pt x="5277274" y="1844501"/>
                </a:cubicBezTo>
                <a:cubicBezTo>
                  <a:pt x="5287560" y="1844501"/>
                  <a:pt x="5290133" y="1851575"/>
                  <a:pt x="5293993" y="1859290"/>
                </a:cubicBezTo>
                <a:cubicBezTo>
                  <a:pt x="5376299" y="2041270"/>
                  <a:pt x="5495262" y="2200743"/>
                  <a:pt x="5634802" y="2347356"/>
                </a:cubicBezTo>
                <a:cubicBezTo>
                  <a:pt x="5747976" y="2466318"/>
                  <a:pt x="5872725" y="2573704"/>
                  <a:pt x="6001975" y="2677877"/>
                </a:cubicBezTo>
                <a:cubicBezTo>
                  <a:pt x="6005832" y="2681092"/>
                  <a:pt x="6009691" y="2684949"/>
                  <a:pt x="6011621" y="2691379"/>
                </a:cubicBezTo>
                <a:cubicBezTo>
                  <a:pt x="5950533" y="2678520"/>
                  <a:pt x="5897804" y="2652154"/>
                  <a:pt x="5847002" y="2622575"/>
                </a:cubicBezTo>
                <a:cubicBezTo>
                  <a:pt x="5711965" y="2544125"/>
                  <a:pt x="5598147" y="2442525"/>
                  <a:pt x="5483045" y="2342854"/>
                </a:cubicBezTo>
                <a:cubicBezTo>
                  <a:pt x="5412953" y="2281765"/>
                  <a:pt x="5340933" y="2222606"/>
                  <a:pt x="5263769" y="2168592"/>
                </a:cubicBezTo>
                <a:cubicBezTo>
                  <a:pt x="5250909" y="2159588"/>
                  <a:pt x="5241905" y="2148014"/>
                  <a:pt x="5232904" y="2136439"/>
                </a:cubicBezTo>
                <a:cubicBezTo>
                  <a:pt x="5227759" y="2130010"/>
                  <a:pt x="5221329" y="2124222"/>
                  <a:pt x="5211040" y="2126795"/>
                </a:cubicBezTo>
                <a:cubicBezTo>
                  <a:pt x="5198180" y="2130010"/>
                  <a:pt x="5196893" y="2139654"/>
                  <a:pt x="5195606" y="2149301"/>
                </a:cubicBezTo>
                <a:cubicBezTo>
                  <a:pt x="5191749" y="2180166"/>
                  <a:pt x="5200108" y="2207817"/>
                  <a:pt x="5216185" y="2234181"/>
                </a:cubicBezTo>
                <a:cubicBezTo>
                  <a:pt x="5257983" y="2301699"/>
                  <a:pt x="5319713" y="2353786"/>
                  <a:pt x="5383373" y="2403300"/>
                </a:cubicBezTo>
                <a:cubicBezTo>
                  <a:pt x="5465682" y="2466961"/>
                  <a:pt x="5545418" y="2533193"/>
                  <a:pt x="5618083" y="2605857"/>
                </a:cubicBezTo>
                <a:cubicBezTo>
                  <a:pt x="5623226" y="2611001"/>
                  <a:pt x="5632871" y="2614216"/>
                  <a:pt x="5629656" y="2629005"/>
                </a:cubicBezTo>
                <a:cubicBezTo>
                  <a:pt x="5584001" y="2594925"/>
                  <a:pt x="5540917" y="2561487"/>
                  <a:pt x="5497192" y="2529334"/>
                </a:cubicBezTo>
                <a:cubicBezTo>
                  <a:pt x="5454108" y="2497183"/>
                  <a:pt x="5410380" y="2465031"/>
                  <a:pt x="5367298" y="2433523"/>
                </a:cubicBezTo>
                <a:cubicBezTo>
                  <a:pt x="5357008" y="2425806"/>
                  <a:pt x="5346076" y="2414874"/>
                  <a:pt x="5331288" y="2424520"/>
                </a:cubicBezTo>
                <a:cubicBezTo>
                  <a:pt x="5315856" y="2434165"/>
                  <a:pt x="5317785" y="2450242"/>
                  <a:pt x="5321643" y="2463101"/>
                </a:cubicBezTo>
                <a:cubicBezTo>
                  <a:pt x="5333859" y="2501041"/>
                  <a:pt x="5355081" y="2534479"/>
                  <a:pt x="5383373" y="2564059"/>
                </a:cubicBezTo>
                <a:cubicBezTo>
                  <a:pt x="5479829" y="2661801"/>
                  <a:pt x="5591073" y="2746038"/>
                  <a:pt x="5694605" y="2837349"/>
                </a:cubicBezTo>
                <a:cubicBezTo>
                  <a:pt x="5750548" y="2886864"/>
                  <a:pt x="5801990" y="2939593"/>
                  <a:pt x="5850861" y="2994249"/>
                </a:cubicBezTo>
                <a:cubicBezTo>
                  <a:pt x="5861793" y="3006469"/>
                  <a:pt x="5861149" y="3018043"/>
                  <a:pt x="5857934" y="3032189"/>
                </a:cubicBezTo>
                <a:cubicBezTo>
                  <a:pt x="5845076" y="3089421"/>
                  <a:pt x="5865008" y="3108711"/>
                  <a:pt x="5929311" y="3097780"/>
                </a:cubicBezTo>
                <a:cubicBezTo>
                  <a:pt x="5949246" y="3094563"/>
                  <a:pt x="5962750" y="3097780"/>
                  <a:pt x="5974966" y="3111282"/>
                </a:cubicBezTo>
                <a:cubicBezTo>
                  <a:pt x="6122866" y="3278472"/>
                  <a:pt x="6297771" y="3419297"/>
                  <a:pt x="6488753" y="3544689"/>
                </a:cubicBezTo>
                <a:cubicBezTo>
                  <a:pt x="6566560" y="3595488"/>
                  <a:pt x="6646940" y="3643718"/>
                  <a:pt x="6728605" y="3688730"/>
                </a:cubicBezTo>
                <a:cubicBezTo>
                  <a:pt x="6728605" y="3691945"/>
                  <a:pt x="6728605" y="3695804"/>
                  <a:pt x="6728605" y="3699019"/>
                </a:cubicBezTo>
                <a:cubicBezTo>
                  <a:pt x="6727962" y="3703519"/>
                  <a:pt x="6727320" y="3706091"/>
                  <a:pt x="6726677" y="3709950"/>
                </a:cubicBezTo>
                <a:cubicBezTo>
                  <a:pt x="6611573" y="3640502"/>
                  <a:pt x="6497754" y="3569125"/>
                  <a:pt x="6386510" y="3493890"/>
                </a:cubicBezTo>
                <a:cubicBezTo>
                  <a:pt x="6084927" y="3290048"/>
                  <a:pt x="5796845" y="3071415"/>
                  <a:pt x="5504264" y="2857926"/>
                </a:cubicBezTo>
                <a:cubicBezTo>
                  <a:pt x="5405879" y="2785906"/>
                  <a:pt x="5328073" y="2693952"/>
                  <a:pt x="5239333" y="2612929"/>
                </a:cubicBezTo>
                <a:cubicBezTo>
                  <a:pt x="5180174" y="2558915"/>
                  <a:pt x="5123586" y="2502328"/>
                  <a:pt x="5054783" y="2457958"/>
                </a:cubicBezTo>
                <a:cubicBezTo>
                  <a:pt x="5026489" y="2439952"/>
                  <a:pt x="4996909" y="2423876"/>
                  <a:pt x="4958969" y="2428378"/>
                </a:cubicBezTo>
                <a:cubicBezTo>
                  <a:pt x="4944180" y="2430308"/>
                  <a:pt x="4927460" y="2434165"/>
                  <a:pt x="4922316" y="2450884"/>
                </a:cubicBezTo>
                <a:cubicBezTo>
                  <a:pt x="4917814" y="2467603"/>
                  <a:pt x="4931318" y="2475320"/>
                  <a:pt x="4943538" y="2482393"/>
                </a:cubicBezTo>
                <a:cubicBezTo>
                  <a:pt x="4946752" y="2484322"/>
                  <a:pt x="4949967" y="2486895"/>
                  <a:pt x="4953183" y="2486895"/>
                </a:cubicBezTo>
                <a:cubicBezTo>
                  <a:pt x="5014271" y="2490752"/>
                  <a:pt x="5028418" y="2539623"/>
                  <a:pt x="5057355" y="2574991"/>
                </a:cubicBezTo>
                <a:cubicBezTo>
                  <a:pt x="5066357" y="2585923"/>
                  <a:pt x="5066999" y="2596854"/>
                  <a:pt x="5057355" y="2609714"/>
                </a:cubicBezTo>
                <a:cubicBezTo>
                  <a:pt x="5039991" y="2632863"/>
                  <a:pt x="5052210" y="2643152"/>
                  <a:pt x="5075359" y="2649582"/>
                </a:cubicBezTo>
                <a:cubicBezTo>
                  <a:pt x="5098507" y="2656013"/>
                  <a:pt x="5123586" y="2657941"/>
                  <a:pt x="5148664" y="2672732"/>
                </a:cubicBezTo>
                <a:cubicBezTo>
                  <a:pt x="5108797" y="2684949"/>
                  <a:pt x="5081147" y="2672090"/>
                  <a:pt x="5055425" y="2656013"/>
                </a:cubicBezTo>
                <a:cubicBezTo>
                  <a:pt x="4997552" y="2620646"/>
                  <a:pt x="4960257" y="2568559"/>
                  <a:pt x="4924888" y="2515188"/>
                </a:cubicBezTo>
                <a:cubicBezTo>
                  <a:pt x="4917814" y="2504899"/>
                  <a:pt x="4912027" y="2493324"/>
                  <a:pt x="4902382" y="2484965"/>
                </a:cubicBezTo>
                <a:cubicBezTo>
                  <a:pt x="4884376" y="2468246"/>
                  <a:pt x="4865085" y="2466318"/>
                  <a:pt x="4843224" y="2486895"/>
                </a:cubicBezTo>
                <a:cubicBezTo>
                  <a:pt x="4814285" y="2513902"/>
                  <a:pt x="4803998" y="2511973"/>
                  <a:pt x="4794352" y="2477250"/>
                </a:cubicBezTo>
                <a:cubicBezTo>
                  <a:pt x="4781490" y="2430308"/>
                  <a:pt x="4752554" y="2397512"/>
                  <a:pt x="4703040" y="2380151"/>
                </a:cubicBezTo>
                <a:cubicBezTo>
                  <a:pt x="4692753" y="2376292"/>
                  <a:pt x="4681821" y="2371147"/>
                  <a:pt x="4670890" y="2379507"/>
                </a:cubicBezTo>
                <a:cubicBezTo>
                  <a:pt x="4659315" y="2389153"/>
                  <a:pt x="4667030" y="2398798"/>
                  <a:pt x="4671532" y="2407802"/>
                </a:cubicBezTo>
                <a:cubicBezTo>
                  <a:pt x="4677962" y="2421948"/>
                  <a:pt x="4685679" y="2436095"/>
                  <a:pt x="4691466" y="2450884"/>
                </a:cubicBezTo>
                <a:cubicBezTo>
                  <a:pt x="4701755" y="2474677"/>
                  <a:pt x="4703685" y="2499756"/>
                  <a:pt x="4684393" y="2522904"/>
                </a:cubicBezTo>
                <a:cubicBezTo>
                  <a:pt x="4670245" y="2539623"/>
                  <a:pt x="4671532" y="2550555"/>
                  <a:pt x="4690181" y="2562130"/>
                </a:cubicBezTo>
                <a:cubicBezTo>
                  <a:pt x="4749983" y="2598140"/>
                  <a:pt x="4787922" y="2645081"/>
                  <a:pt x="4767344" y="2718387"/>
                </a:cubicBezTo>
                <a:cubicBezTo>
                  <a:pt x="4764130" y="2728676"/>
                  <a:pt x="4767988" y="2738965"/>
                  <a:pt x="4780205" y="2738321"/>
                </a:cubicBezTo>
                <a:cubicBezTo>
                  <a:pt x="4807214" y="2736393"/>
                  <a:pt x="4811713" y="2753112"/>
                  <a:pt x="4819430" y="2770474"/>
                </a:cubicBezTo>
                <a:cubicBezTo>
                  <a:pt x="4894666" y="2937020"/>
                  <a:pt x="5003339" y="3082346"/>
                  <a:pt x="5128730" y="3218670"/>
                </a:cubicBezTo>
                <a:cubicBezTo>
                  <a:pt x="5252837" y="3353709"/>
                  <a:pt x="5392376" y="3474599"/>
                  <a:pt x="5540917" y="3590345"/>
                </a:cubicBezTo>
                <a:cubicBezTo>
                  <a:pt x="5499119" y="3586487"/>
                  <a:pt x="5445104" y="3562695"/>
                  <a:pt x="5393019" y="3535044"/>
                </a:cubicBezTo>
                <a:cubicBezTo>
                  <a:pt x="5255410" y="3461095"/>
                  <a:pt x="5142235" y="3360781"/>
                  <a:pt x="5027131" y="3262397"/>
                </a:cubicBezTo>
                <a:cubicBezTo>
                  <a:pt x="4946752" y="3193592"/>
                  <a:pt x="4868302" y="3122858"/>
                  <a:pt x="4778275" y="3063697"/>
                </a:cubicBezTo>
                <a:cubicBezTo>
                  <a:pt x="4767988" y="3057268"/>
                  <a:pt x="4760914" y="3048908"/>
                  <a:pt x="4755127" y="3038619"/>
                </a:cubicBezTo>
                <a:cubicBezTo>
                  <a:pt x="4749983" y="3029617"/>
                  <a:pt x="4742265" y="3021258"/>
                  <a:pt x="4728763" y="3025115"/>
                </a:cubicBezTo>
                <a:cubicBezTo>
                  <a:pt x="4715259" y="3029617"/>
                  <a:pt x="4713973" y="3041192"/>
                  <a:pt x="4713973" y="3051481"/>
                </a:cubicBezTo>
                <a:cubicBezTo>
                  <a:pt x="4715902" y="3090063"/>
                  <a:pt x="4726833" y="3124786"/>
                  <a:pt x="4750625" y="3155652"/>
                </a:cubicBezTo>
                <a:cubicBezTo>
                  <a:pt x="4796924" y="3217385"/>
                  <a:pt x="4858656" y="3265612"/>
                  <a:pt x="4920386" y="3313839"/>
                </a:cubicBezTo>
                <a:cubicBezTo>
                  <a:pt x="5005911" y="3380072"/>
                  <a:pt x="5085005" y="3452092"/>
                  <a:pt x="5156382" y="3532472"/>
                </a:cubicBezTo>
                <a:cubicBezTo>
                  <a:pt x="5104940" y="3493247"/>
                  <a:pt x="5053495" y="3453378"/>
                  <a:pt x="5001409" y="3414153"/>
                </a:cubicBezTo>
                <a:cubicBezTo>
                  <a:pt x="4962184" y="3384574"/>
                  <a:pt x="4921673" y="3356279"/>
                  <a:pt x="4881806" y="3327343"/>
                </a:cubicBezTo>
                <a:cubicBezTo>
                  <a:pt x="4872159" y="3320270"/>
                  <a:pt x="4861870" y="3312554"/>
                  <a:pt x="4848368" y="3322198"/>
                </a:cubicBezTo>
                <a:cubicBezTo>
                  <a:pt x="4836149" y="3330558"/>
                  <a:pt x="4838079" y="3342777"/>
                  <a:pt x="4840652" y="3354351"/>
                </a:cubicBezTo>
                <a:cubicBezTo>
                  <a:pt x="4850297" y="3400006"/>
                  <a:pt x="4877304" y="3436659"/>
                  <a:pt x="4910742" y="3469454"/>
                </a:cubicBezTo>
                <a:cubicBezTo>
                  <a:pt x="4951252" y="3508679"/>
                  <a:pt x="4993695" y="3545976"/>
                  <a:pt x="5037419" y="3583272"/>
                </a:cubicBezTo>
                <a:cubicBezTo>
                  <a:pt x="4990479" y="3572983"/>
                  <a:pt x="4943538" y="3562695"/>
                  <a:pt x="4896595" y="3554336"/>
                </a:cubicBezTo>
                <a:cubicBezTo>
                  <a:pt x="4917814" y="3628927"/>
                  <a:pt x="4967328" y="3643718"/>
                  <a:pt x="5011699" y="3655292"/>
                </a:cubicBezTo>
                <a:cubicBezTo>
                  <a:pt x="5071502" y="3670081"/>
                  <a:pt x="5128730" y="3688730"/>
                  <a:pt x="5185319" y="3709950"/>
                </a:cubicBezTo>
                <a:cubicBezTo>
                  <a:pt x="5209111" y="3731170"/>
                  <a:pt x="5232904" y="3751748"/>
                  <a:pt x="5256052" y="3773610"/>
                </a:cubicBezTo>
                <a:cubicBezTo>
                  <a:pt x="5279845" y="3796118"/>
                  <a:pt x="5302352" y="3818624"/>
                  <a:pt x="5324859" y="3842415"/>
                </a:cubicBezTo>
                <a:cubicBezTo>
                  <a:pt x="5340933" y="3859776"/>
                  <a:pt x="5360224" y="3874568"/>
                  <a:pt x="5341576" y="3904146"/>
                </a:cubicBezTo>
                <a:cubicBezTo>
                  <a:pt x="5333217" y="3917650"/>
                  <a:pt x="5387873" y="3990958"/>
                  <a:pt x="5405238" y="3995458"/>
                </a:cubicBezTo>
                <a:cubicBezTo>
                  <a:pt x="5407809" y="3996100"/>
                  <a:pt x="5410380" y="3996745"/>
                  <a:pt x="5412310" y="3996745"/>
                </a:cubicBezTo>
                <a:cubicBezTo>
                  <a:pt x="5449607" y="3994173"/>
                  <a:pt x="5457967" y="4016036"/>
                  <a:pt x="5458608" y="4043687"/>
                </a:cubicBezTo>
                <a:cubicBezTo>
                  <a:pt x="5459252" y="4070693"/>
                  <a:pt x="5452823" y="4104131"/>
                  <a:pt x="5503621" y="4090627"/>
                </a:cubicBezTo>
                <a:cubicBezTo>
                  <a:pt x="5509408" y="4089342"/>
                  <a:pt x="5510696" y="4093199"/>
                  <a:pt x="5513266" y="4097701"/>
                </a:cubicBezTo>
                <a:cubicBezTo>
                  <a:pt x="5568568" y="4212804"/>
                  <a:pt x="5661808" y="4301543"/>
                  <a:pt x="5753762" y="4390282"/>
                </a:cubicBezTo>
                <a:cubicBezTo>
                  <a:pt x="5758907" y="4394784"/>
                  <a:pt x="5764052" y="4399285"/>
                  <a:pt x="5769195" y="4403786"/>
                </a:cubicBezTo>
                <a:cubicBezTo>
                  <a:pt x="5672741" y="4381280"/>
                  <a:pt x="5354436" y="4352342"/>
                  <a:pt x="5261196" y="4361989"/>
                </a:cubicBezTo>
                <a:cubicBezTo>
                  <a:pt x="5178245" y="4370349"/>
                  <a:pt x="4709472" y="4230167"/>
                  <a:pt x="4612374" y="4147215"/>
                </a:cubicBezTo>
                <a:cubicBezTo>
                  <a:pt x="4598869" y="4212161"/>
                  <a:pt x="4627806" y="4237882"/>
                  <a:pt x="4650956" y="4267463"/>
                </a:cubicBezTo>
                <a:cubicBezTo>
                  <a:pt x="4683749" y="4309260"/>
                  <a:pt x="4688895" y="4338840"/>
                  <a:pt x="4627162" y="4372278"/>
                </a:cubicBezTo>
                <a:cubicBezTo>
                  <a:pt x="4450327" y="4467447"/>
                  <a:pt x="4452257" y="4470662"/>
                  <a:pt x="4618160" y="4599911"/>
                </a:cubicBezTo>
                <a:cubicBezTo>
                  <a:pt x="4625877" y="4605700"/>
                  <a:pt x="4622019" y="4624347"/>
                  <a:pt x="4623948" y="4637209"/>
                </a:cubicBezTo>
                <a:cubicBezTo>
                  <a:pt x="4580863" y="4656500"/>
                  <a:pt x="4530064" y="4606343"/>
                  <a:pt x="4478622" y="4660357"/>
                </a:cubicBezTo>
                <a:cubicBezTo>
                  <a:pt x="4700468" y="4897637"/>
                  <a:pt x="5038064" y="5123344"/>
                  <a:pt x="5344150" y="5301466"/>
                </a:cubicBezTo>
                <a:cubicBezTo>
                  <a:pt x="5096581" y="5359982"/>
                  <a:pt x="4948037" y="5154210"/>
                  <a:pt x="4766058" y="5180574"/>
                </a:cubicBezTo>
                <a:cubicBezTo>
                  <a:pt x="4675390" y="5244877"/>
                  <a:pt x="4945465" y="5349050"/>
                  <a:pt x="4687609" y="5379273"/>
                </a:cubicBezTo>
                <a:cubicBezTo>
                  <a:pt x="4799496" y="5435860"/>
                  <a:pt x="4882449" y="5491161"/>
                  <a:pt x="4959611" y="5556107"/>
                </a:cubicBezTo>
                <a:cubicBezTo>
                  <a:pt x="5096581" y="5672497"/>
                  <a:pt x="5123586" y="5749662"/>
                  <a:pt x="5060571" y="5905920"/>
                </a:cubicBezTo>
                <a:cubicBezTo>
                  <a:pt x="5018773" y="6008805"/>
                  <a:pt x="4958326" y="6103332"/>
                  <a:pt x="5011699" y="6226152"/>
                </a:cubicBezTo>
                <a:cubicBezTo>
                  <a:pt x="5048351" y="6310389"/>
                  <a:pt x="5034204" y="6365690"/>
                  <a:pt x="4895308" y="6327750"/>
                </a:cubicBezTo>
                <a:cubicBezTo>
                  <a:pt x="4745482" y="6287240"/>
                  <a:pt x="4688895" y="6363118"/>
                  <a:pt x="4726833" y="6510373"/>
                </a:cubicBezTo>
                <a:cubicBezTo>
                  <a:pt x="4751269" y="6604900"/>
                  <a:pt x="4725546" y="6634480"/>
                  <a:pt x="4622661" y="6623548"/>
                </a:cubicBezTo>
                <a:cubicBezTo>
                  <a:pt x="4508843" y="6611330"/>
                  <a:pt x="4400814" y="6549598"/>
                  <a:pt x="4259989" y="6579179"/>
                </a:cubicBezTo>
                <a:cubicBezTo>
                  <a:pt x="4358453" y="6729972"/>
                  <a:pt x="4554892" y="6711403"/>
                  <a:pt x="4690343" y="6814255"/>
                </a:cubicBezTo>
                <a:lnTo>
                  <a:pt x="4735334" y="6858000"/>
                </a:lnTo>
                <a:lnTo>
                  <a:pt x="4496011" y="6858000"/>
                </a:lnTo>
                <a:lnTo>
                  <a:pt x="4440632" y="6851514"/>
                </a:lnTo>
                <a:cubicBezTo>
                  <a:pt x="4410700" y="6846400"/>
                  <a:pt x="4381522" y="6839608"/>
                  <a:pt x="4352585" y="6830605"/>
                </a:cubicBezTo>
                <a:cubicBezTo>
                  <a:pt x="4304358" y="6815816"/>
                  <a:pt x="4251629" y="6801027"/>
                  <a:pt x="4224621" y="6850539"/>
                </a:cubicBezTo>
                <a:lnTo>
                  <a:pt x="4223115" y="6858000"/>
                </a:lnTo>
                <a:lnTo>
                  <a:pt x="0" y="6858000"/>
                </a:lnTo>
                <a:close/>
              </a:path>
            </a:pathLst>
          </a:custGeom>
        </p:spPr>
      </p:pic>
      <p:sp>
        <p:nvSpPr>
          <p:cNvPr id="2" name="Nadpis 1">
            <a:extLst>
              <a:ext uri="{FF2B5EF4-FFF2-40B4-BE49-F238E27FC236}">
                <a16:creationId xmlns:a16="http://schemas.microsoft.com/office/drawing/2014/main" id="{AF9C720E-1294-A64C-B647-D50AB1D13835}"/>
              </a:ext>
            </a:extLst>
          </p:cNvPr>
          <p:cNvSpPr>
            <a:spLocks noGrp="1"/>
          </p:cNvSpPr>
          <p:nvPr>
            <p:ph type="ctrTitle"/>
          </p:nvPr>
        </p:nvSpPr>
        <p:spPr>
          <a:xfrm>
            <a:off x="5686425" y="3834174"/>
            <a:ext cx="6286500" cy="1701570"/>
          </a:xfrm>
        </p:spPr>
        <p:txBody>
          <a:bodyPr anchor="b">
            <a:normAutofit/>
          </a:bodyPr>
          <a:lstStyle/>
          <a:p>
            <a:pPr algn="ctr"/>
            <a:r>
              <a:rPr lang="cs-CZ" sz="4000" b="1" i="0" dirty="0">
                <a:latin typeface="Times New Roman" panose="02020603050405020304" pitchFamily="18" charset="0"/>
                <a:cs typeface="Times New Roman" panose="02020603050405020304" pitchFamily="18" charset="0"/>
              </a:rPr>
              <a:t>Akademické čtení a psaní</a:t>
            </a:r>
            <a:br>
              <a:rPr lang="cs-CZ" sz="3700" i="0" dirty="0">
                <a:latin typeface="Times New Roman" panose="02020603050405020304" pitchFamily="18" charset="0"/>
                <a:cs typeface="Times New Roman" panose="02020603050405020304" pitchFamily="18" charset="0"/>
              </a:rPr>
            </a:br>
            <a:r>
              <a:rPr lang="cs-CZ" sz="2400" b="1" i="0" dirty="0">
                <a:latin typeface="Times New Roman" panose="02020603050405020304" pitchFamily="18" charset="0"/>
                <a:cs typeface="Times New Roman" panose="02020603050405020304" pitchFamily="18" charset="0"/>
              </a:rPr>
              <a:t>FAVMPa080</a:t>
            </a:r>
          </a:p>
        </p:txBody>
      </p:sp>
      <p:sp>
        <p:nvSpPr>
          <p:cNvPr id="3" name="Podnadpis 2">
            <a:extLst>
              <a:ext uri="{FF2B5EF4-FFF2-40B4-BE49-F238E27FC236}">
                <a16:creationId xmlns:a16="http://schemas.microsoft.com/office/drawing/2014/main" id="{5DDA791B-7322-7A4F-BED9-811D507FF7DD}"/>
              </a:ext>
            </a:extLst>
          </p:cNvPr>
          <p:cNvSpPr>
            <a:spLocks noGrp="1"/>
          </p:cNvSpPr>
          <p:nvPr>
            <p:ph type="subTitle" idx="1"/>
          </p:nvPr>
        </p:nvSpPr>
        <p:spPr>
          <a:xfrm>
            <a:off x="6096000" y="5951317"/>
            <a:ext cx="5147960" cy="646785"/>
          </a:xfrm>
        </p:spPr>
        <p:txBody>
          <a:bodyPr>
            <a:normAutofit fontScale="85000" lnSpcReduction="20000"/>
          </a:bodyPr>
          <a:lstStyle/>
          <a:p>
            <a:pPr algn="ctr"/>
            <a:r>
              <a:rPr lang="cs-CZ" sz="2000" dirty="0">
                <a:latin typeface="Times New Roman" panose="02020603050405020304" pitchFamily="18" charset="0"/>
                <a:cs typeface="Times New Roman" panose="02020603050405020304" pitchFamily="18" charset="0"/>
              </a:rPr>
              <a:t>FAV JS 2020</a:t>
            </a:r>
          </a:p>
          <a:p>
            <a:pPr algn="ctr"/>
            <a:r>
              <a:rPr lang="cs-CZ" sz="2000" dirty="0">
                <a:latin typeface="Times New Roman" panose="02020603050405020304" pitchFamily="18" charset="0"/>
                <a:cs typeface="Times New Roman" panose="02020603050405020304" pitchFamily="18" charset="0"/>
              </a:rPr>
              <a:t>26. 2. 2020</a:t>
            </a:r>
          </a:p>
        </p:txBody>
      </p:sp>
    </p:spTree>
    <p:extLst>
      <p:ext uri="{BB962C8B-B14F-4D97-AF65-F5344CB8AC3E}">
        <p14:creationId xmlns:p14="http://schemas.microsoft.com/office/powerpoint/2010/main" val="1231771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74B952-3430-234E-801D-68E8A8DDE9EE}"/>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Úkol</a:t>
            </a:r>
          </a:p>
        </p:txBody>
      </p:sp>
      <p:sp>
        <p:nvSpPr>
          <p:cNvPr id="3" name="Zástupný obsah 2">
            <a:extLst>
              <a:ext uri="{FF2B5EF4-FFF2-40B4-BE49-F238E27FC236}">
                <a16:creationId xmlns:a16="http://schemas.microsoft.com/office/drawing/2014/main" id="{7A8D179B-4285-6F4B-B53C-1F2D999310F2}"/>
              </a:ext>
            </a:extLst>
          </p:cNvPr>
          <p:cNvSpPr>
            <a:spLocks noGrp="1"/>
          </p:cNvSpPr>
          <p:nvPr>
            <p:ph idx="1"/>
          </p:nvPr>
        </p:nvSpPr>
        <p:spPr/>
        <p:txBody>
          <a:bodyPr>
            <a:normAutofit fontScale="85000" lnSpcReduction="20000"/>
          </a:bodyPr>
          <a:lstStyle/>
          <a:p>
            <a:r>
              <a:rPr lang="cs-CZ" dirty="0">
                <a:latin typeface="Times New Roman" panose="02020603050405020304" pitchFamily="18" charset="0"/>
                <a:cs typeface="Times New Roman" panose="02020603050405020304" pitchFamily="18" charset="0"/>
              </a:rPr>
              <a:t>Vyberte si metodologickou publikaci napsanou ideálně v anglickém jazyce, s níž budete pro potřeby svého magisterského projektu pracovat.</a:t>
            </a:r>
          </a:p>
          <a:p>
            <a:r>
              <a:rPr lang="cs-CZ" dirty="0">
                <a:latin typeface="Times New Roman" panose="02020603050405020304" pitchFamily="18" charset="0"/>
                <a:cs typeface="Times New Roman" panose="02020603050405020304" pitchFamily="18" charset="0"/>
              </a:rPr>
              <a:t>Přeložte odstavec dle vlastního výběru. Z něj zakomponujte do vlastního textu přímou citaci (viz </a:t>
            </a:r>
            <a:r>
              <a:rPr lang="cs-CZ" dirty="0" err="1">
                <a:latin typeface="Times New Roman" panose="02020603050405020304" pitchFamily="18" charset="0"/>
                <a:cs typeface="Times New Roman" panose="02020603050405020304" pitchFamily="18" charset="0"/>
              </a:rPr>
              <a:t>slide</a:t>
            </a:r>
            <a:r>
              <a:rPr lang="cs-CZ" dirty="0">
                <a:latin typeface="Times New Roman" panose="02020603050405020304" pitchFamily="18" charset="0"/>
                <a:cs typeface="Times New Roman" panose="02020603050405020304" pitchFamily="18" charset="0"/>
              </a:rPr>
              <a:t> č. 7). </a:t>
            </a:r>
          </a:p>
          <a:p>
            <a:r>
              <a:rPr lang="cs-CZ" dirty="0">
                <a:latin typeface="Times New Roman" panose="02020603050405020304" pitchFamily="18" charset="0"/>
                <a:cs typeface="Times New Roman" panose="02020603050405020304" pitchFamily="18" charset="0"/>
              </a:rPr>
              <a:t>Odstavec dále shrňte jako na </a:t>
            </a:r>
            <a:r>
              <a:rPr lang="cs-CZ" dirty="0" err="1">
                <a:latin typeface="Times New Roman" panose="02020603050405020304" pitchFamily="18" charset="0"/>
                <a:cs typeface="Times New Roman" panose="02020603050405020304" pitchFamily="18" charset="0"/>
              </a:rPr>
              <a:t>slidu</a:t>
            </a:r>
            <a:r>
              <a:rPr lang="cs-CZ" dirty="0">
                <a:latin typeface="Times New Roman" panose="02020603050405020304" pitchFamily="18" charset="0"/>
                <a:cs typeface="Times New Roman" panose="02020603050405020304" pitchFamily="18" charset="0"/>
              </a:rPr>
              <a:t> č. 8. </a:t>
            </a:r>
          </a:p>
          <a:p>
            <a:r>
              <a:rPr lang="cs-CZ" dirty="0">
                <a:latin typeface="Times New Roman" panose="02020603050405020304" pitchFamily="18" charset="0"/>
                <a:cs typeface="Times New Roman" panose="02020603050405020304" pitchFamily="18" charset="0"/>
              </a:rPr>
              <a:t>Vyberte si takový zdroj psaný česky, který je důležitý pro historický/společenský/ekonomický nebo jiný kontext Vaší práce. Ze zvoleného zdroje vyberte větu či dvě, kterou/které budete parafrázovat. </a:t>
            </a:r>
          </a:p>
          <a:p>
            <a:r>
              <a:rPr lang="cs-CZ" dirty="0">
                <a:latin typeface="Times New Roman" panose="02020603050405020304" pitchFamily="18" charset="0"/>
                <a:cs typeface="Times New Roman" panose="02020603050405020304" pitchFamily="18" charset="0"/>
              </a:rPr>
              <a:t>Do svého výstupu vložte jak výchozí text, tak samozřejmě i Vaše překlady, citace, shrnutí a parafráze.</a:t>
            </a:r>
          </a:p>
          <a:p>
            <a:r>
              <a:rPr lang="cs-CZ" dirty="0">
                <a:latin typeface="Times New Roman" panose="02020603050405020304" pitchFamily="18" charset="0"/>
                <a:cs typeface="Times New Roman" panose="02020603050405020304" pitchFamily="18" charset="0"/>
              </a:rPr>
              <a:t>Vypracovaný úkol mi pošlete do pondělí 2. 3. </a:t>
            </a:r>
            <a:r>
              <a:rPr lang="cs-CZ">
                <a:latin typeface="Times New Roman" panose="02020603050405020304" pitchFamily="18" charset="0"/>
                <a:cs typeface="Times New Roman" panose="02020603050405020304" pitchFamily="18" charset="0"/>
              </a:rPr>
              <a:t>na mail.</a:t>
            </a:r>
          </a:p>
        </p:txBody>
      </p:sp>
    </p:spTree>
    <p:extLst>
      <p:ext uri="{BB962C8B-B14F-4D97-AF65-F5344CB8AC3E}">
        <p14:creationId xmlns:p14="http://schemas.microsoft.com/office/powerpoint/2010/main" val="178365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rázek 10" descr="Obsah obrázku text&#10;&#10;Popis byl vytvořen automaticky">
            <a:extLst>
              <a:ext uri="{FF2B5EF4-FFF2-40B4-BE49-F238E27FC236}">
                <a16:creationId xmlns:a16="http://schemas.microsoft.com/office/drawing/2014/main" id="{3E355FA8-6B4B-A749-848D-7540606E68B8}"/>
              </a:ext>
            </a:extLst>
          </p:cNvPr>
          <p:cNvPicPr>
            <a:picLocks noChangeAspect="1"/>
          </p:cNvPicPr>
          <p:nvPr/>
        </p:nvPicPr>
        <p:blipFill>
          <a:blip r:embed="rId2"/>
          <a:stretch>
            <a:fillRect/>
          </a:stretch>
        </p:blipFill>
        <p:spPr>
          <a:xfrm>
            <a:off x="0" y="404042"/>
            <a:ext cx="6335165" cy="6225356"/>
          </a:xfrm>
          <a:prstGeom prst="rect">
            <a:avLst/>
          </a:prstGeom>
        </p:spPr>
      </p:pic>
      <p:pic>
        <p:nvPicPr>
          <p:cNvPr id="13" name="Obrázek 12" descr="Obsah obrázku podepsat&#10;&#10;Popis byl vytvořen automaticky">
            <a:extLst>
              <a:ext uri="{FF2B5EF4-FFF2-40B4-BE49-F238E27FC236}">
                <a16:creationId xmlns:a16="http://schemas.microsoft.com/office/drawing/2014/main" id="{3AC592EB-B1F6-E645-B70B-B82A30C566B0}"/>
              </a:ext>
            </a:extLst>
          </p:cNvPr>
          <p:cNvPicPr>
            <a:picLocks noChangeAspect="1"/>
          </p:cNvPicPr>
          <p:nvPr/>
        </p:nvPicPr>
        <p:blipFill>
          <a:blip r:embed="rId3"/>
          <a:stretch>
            <a:fillRect/>
          </a:stretch>
        </p:blipFill>
        <p:spPr>
          <a:xfrm>
            <a:off x="6406480" y="432619"/>
            <a:ext cx="5785520" cy="6225356"/>
          </a:xfrm>
          <a:prstGeom prst="rect">
            <a:avLst/>
          </a:prstGeom>
        </p:spPr>
      </p:pic>
    </p:spTree>
    <p:extLst>
      <p:ext uri="{BB962C8B-B14F-4D97-AF65-F5344CB8AC3E}">
        <p14:creationId xmlns:p14="http://schemas.microsoft.com/office/powerpoint/2010/main" val="3313865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236233-6508-9E4A-AE42-BD741DBFF851}"/>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Pojďme si promluvit o psaní…</a:t>
            </a:r>
          </a:p>
        </p:txBody>
      </p:sp>
      <p:sp>
        <p:nvSpPr>
          <p:cNvPr id="3" name="Zástupný obsah 2">
            <a:extLst>
              <a:ext uri="{FF2B5EF4-FFF2-40B4-BE49-F238E27FC236}">
                <a16:creationId xmlns:a16="http://schemas.microsoft.com/office/drawing/2014/main" id="{BEBC6397-3D5E-CF47-B5C6-6AD58707C213}"/>
              </a:ext>
            </a:extLst>
          </p:cNvPr>
          <p:cNvSpPr>
            <a:spLocks noGrp="1"/>
          </p:cNvSpPr>
          <p:nvPr>
            <p:ph idx="1"/>
          </p:nvPr>
        </p:nvSpPr>
        <p:spPr/>
        <p:txBody>
          <a:bodyPr>
            <a:normAutofit/>
          </a:bodyPr>
          <a:lstStyle/>
          <a:p>
            <a:r>
              <a:rPr lang="cs-CZ" dirty="0">
                <a:latin typeface="Times New Roman" panose="02020603050405020304" pitchFamily="18" charset="0"/>
                <a:cs typeface="Times New Roman" panose="02020603050405020304" pitchFamily="18" charset="0"/>
              </a:rPr>
              <a:t>Máte nějaké rituály spojené se psaním? Jaké?</a:t>
            </a:r>
          </a:p>
          <a:p>
            <a:r>
              <a:rPr lang="cs-CZ" dirty="0">
                <a:latin typeface="Times New Roman" panose="02020603050405020304" pitchFamily="18" charset="0"/>
                <a:cs typeface="Times New Roman" panose="02020603050405020304" pitchFamily="18" charset="0"/>
              </a:rPr>
              <a:t>Kdy jste se naposledy učili psát (ve smyslu argumentace a stylu / slohu)?</a:t>
            </a:r>
          </a:p>
          <a:p>
            <a:r>
              <a:rPr lang="cs-CZ" dirty="0">
                <a:latin typeface="Times New Roman" panose="02020603050405020304" pitchFamily="18" charset="0"/>
                <a:cs typeface="Times New Roman" panose="02020603050405020304" pitchFamily="18" charset="0"/>
              </a:rPr>
              <a:t>Přináší Vám psaní radost? Co máte na psaní rádi?</a:t>
            </a:r>
          </a:p>
          <a:p>
            <a:r>
              <a:rPr lang="cs-CZ" dirty="0">
                <a:latin typeface="Times New Roman" panose="02020603050405020304" pitchFamily="18" charset="0"/>
                <a:cs typeface="Times New Roman" panose="02020603050405020304" pitchFamily="18" charset="0"/>
              </a:rPr>
              <a:t>Co Vás na psaní naopak děsí?</a:t>
            </a:r>
          </a:p>
          <a:p>
            <a:r>
              <a:rPr lang="cs-CZ" dirty="0">
                <a:latin typeface="Times New Roman" panose="02020603050405020304" pitchFamily="18" charset="0"/>
                <a:cs typeface="Times New Roman" panose="02020603050405020304" pitchFamily="18" charset="0"/>
              </a:rPr>
              <a:t>Jak dlouho do </a:t>
            </a:r>
            <a:r>
              <a:rPr lang="cs-CZ" dirty="0" err="1">
                <a:latin typeface="Times New Roman" panose="02020603050405020304" pitchFamily="18" charset="0"/>
                <a:cs typeface="Times New Roman" panose="02020603050405020304" pitchFamily="18" charset="0"/>
              </a:rPr>
              <a:t>deadlinu</a:t>
            </a:r>
            <a:r>
              <a:rPr lang="cs-CZ" dirty="0">
                <a:latin typeface="Times New Roman" panose="02020603050405020304" pitchFamily="18" charset="0"/>
                <a:cs typeface="Times New Roman" panose="02020603050405020304" pitchFamily="18" charset="0"/>
              </a:rPr>
              <a:t> začínáte se samotným psaním?</a:t>
            </a:r>
          </a:p>
          <a:p>
            <a:r>
              <a:rPr lang="cs-CZ" dirty="0">
                <a:latin typeface="Times New Roman" panose="02020603050405020304" pitchFamily="18" charset="0"/>
                <a:cs typeface="Times New Roman" panose="02020603050405020304" pitchFamily="18" charset="0"/>
              </a:rPr>
              <a:t>Jste zvyklí svoje výstupy přepisovat, „ladit“ než je odevzdáte?</a:t>
            </a:r>
          </a:p>
          <a:p>
            <a:pPr marL="0" indent="0">
              <a:buNone/>
            </a:pPr>
            <a:endParaRPr lang="cs-CZ" dirty="0"/>
          </a:p>
        </p:txBody>
      </p:sp>
    </p:spTree>
    <p:extLst>
      <p:ext uri="{BB962C8B-B14F-4D97-AF65-F5344CB8AC3E}">
        <p14:creationId xmlns:p14="http://schemas.microsoft.com/office/powerpoint/2010/main" val="2249619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CA49E7-5B30-4648-BC56-1A4816BD6F6D}"/>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Čtivý, ekonomický a elegantní písemný styl</a:t>
            </a:r>
          </a:p>
        </p:txBody>
      </p:sp>
      <p:sp>
        <p:nvSpPr>
          <p:cNvPr id="3" name="Zástupný obsah 2">
            <a:extLst>
              <a:ext uri="{FF2B5EF4-FFF2-40B4-BE49-F238E27FC236}">
                <a16:creationId xmlns:a16="http://schemas.microsoft.com/office/drawing/2014/main" id="{4DA89A46-1FE1-EB49-B48D-DBBD8C479783}"/>
              </a:ext>
            </a:extLst>
          </p:cNvPr>
          <p:cNvSpPr>
            <a:spLocks noGrp="1"/>
          </p:cNvSpPr>
          <p:nvPr>
            <p:ph idx="1"/>
          </p:nvPr>
        </p:nvSpPr>
        <p:spPr/>
        <p:txBody>
          <a:bodyPr>
            <a:normAutofit/>
          </a:bodyPr>
          <a:lstStyle/>
          <a:p>
            <a:r>
              <a:rPr lang="cs-CZ" dirty="0">
                <a:latin typeface="Times New Roman" panose="02020603050405020304" pitchFamily="18" charset="0"/>
                <a:cs typeface="Times New Roman" panose="02020603050405020304" pitchFamily="18" charset="0"/>
              </a:rPr>
              <a:t>Při psaní bychom se měli snažit redukovat:</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Pasivum – skrývá původce jevů a událostí</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Dlouhé a složité větné konstrukce – čtenář se v nich ztrácí, může dojít až k dezinterpretaci sdělení</a:t>
            </a:r>
          </a:p>
          <a:p>
            <a:pPr marL="914400" lvl="1" indent="-457200">
              <a:buFont typeface="+mj-lt"/>
              <a:buAutoNum type="arabicPeriod"/>
            </a:pPr>
            <a:r>
              <a:rPr lang="cs-CZ" dirty="0">
                <a:latin typeface="Times New Roman" panose="02020603050405020304" pitchFamily="18" charset="0"/>
                <a:cs typeface="Times New Roman" panose="02020603050405020304" pitchFamily="18" charset="0"/>
              </a:rPr>
              <a:t>Příslovce vedoucí k vyhýbavým a opatrným (i když nuancovanějším) tvrzením – skoro, spíš, téměř…</a:t>
            </a:r>
          </a:p>
          <a:p>
            <a:r>
              <a:rPr lang="cs-CZ" dirty="0">
                <a:latin typeface="Times New Roman" panose="02020603050405020304" pitchFamily="18" charset="0"/>
                <a:cs typeface="Times New Roman" panose="02020603050405020304" pitchFamily="18" charset="0"/>
              </a:rPr>
              <a:t>Samotný proces psaní rozdělit na několik fází – první verze textu jde spíš po obsahu a argumentech, ne tolik po stylu; následují jazykové a stylové revize, které argumentaci pročistí</a:t>
            </a:r>
          </a:p>
        </p:txBody>
      </p:sp>
    </p:spTree>
    <p:extLst>
      <p:ext uri="{BB962C8B-B14F-4D97-AF65-F5344CB8AC3E}">
        <p14:creationId xmlns:p14="http://schemas.microsoft.com/office/powerpoint/2010/main" val="7413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9040692-9E7A-6E48-9500-262FBFB38795}"/>
              </a:ext>
            </a:extLst>
          </p:cNvPr>
          <p:cNvSpPr>
            <a:spLocks noGrp="1"/>
          </p:cNvSpPr>
          <p:nvPr>
            <p:ph type="title"/>
          </p:nvPr>
        </p:nvSpPr>
        <p:spPr>
          <a:xfrm>
            <a:off x="1843391" y="624110"/>
            <a:ext cx="9383408" cy="1280890"/>
          </a:xfrm>
        </p:spPr>
        <p:txBody>
          <a:bodyPr>
            <a:normAutofit/>
          </a:bodyPr>
          <a:lstStyle/>
          <a:p>
            <a:r>
              <a:rPr lang="cs-CZ" sz="3600" b="1" i="0" dirty="0">
                <a:latin typeface="Times New Roman" panose="02020603050405020304" pitchFamily="18" charset="0"/>
                <a:cs typeface="Times New Roman" panose="02020603050405020304" pitchFamily="18" charset="0"/>
              </a:rPr>
              <a:t>Citace / Parafráze / Shrnutí</a:t>
            </a:r>
          </a:p>
        </p:txBody>
      </p:sp>
      <p:sp>
        <p:nvSpPr>
          <p:cNvPr id="3" name="Zástupný obsah 2">
            <a:extLst>
              <a:ext uri="{FF2B5EF4-FFF2-40B4-BE49-F238E27FC236}">
                <a16:creationId xmlns:a16="http://schemas.microsoft.com/office/drawing/2014/main" id="{971D589D-362A-EC41-81E1-655EFAE31F36}"/>
              </a:ext>
            </a:extLst>
          </p:cNvPr>
          <p:cNvSpPr>
            <a:spLocks noGrp="1"/>
          </p:cNvSpPr>
          <p:nvPr>
            <p:ph idx="1"/>
          </p:nvPr>
        </p:nvSpPr>
        <p:spPr>
          <a:xfrm>
            <a:off x="1843392" y="2623930"/>
            <a:ext cx="9383408" cy="3287292"/>
          </a:xfrm>
        </p:spPr>
        <p:txBody>
          <a:bodyPr>
            <a:normAutofit fontScale="55000" lnSpcReduction="20000"/>
          </a:bodyPr>
          <a:lstStyle/>
          <a:p>
            <a:r>
              <a:rPr lang="cs-CZ" b="1" dirty="0">
                <a:latin typeface="Times New Roman" panose="02020603050405020304" pitchFamily="18" charset="0"/>
                <a:cs typeface="Times New Roman" panose="02020603050405020304" pitchFamily="18" charset="0"/>
              </a:rPr>
              <a:t>Citace</a:t>
            </a:r>
            <a:r>
              <a:rPr lang="cs-CZ" dirty="0">
                <a:latin typeface="Times New Roman" panose="02020603050405020304" pitchFamily="18" charset="0"/>
                <a:cs typeface="Times New Roman" panose="02020603050405020304" pitchFamily="18" charset="0"/>
              </a:rPr>
              <a:t> – použijeme identická slova, která použil citovaný/á autor/</a:t>
            </a:r>
            <a:r>
              <a:rPr lang="cs-CZ" dirty="0" err="1">
                <a:latin typeface="Times New Roman" panose="02020603050405020304" pitchFamily="18" charset="0"/>
                <a:cs typeface="Times New Roman" panose="02020603050405020304" pitchFamily="18" charset="0"/>
              </a:rPr>
              <a:t>ka</a:t>
            </a:r>
            <a:r>
              <a:rPr lang="cs-CZ" dirty="0">
                <a:latin typeface="Times New Roman" panose="02020603050405020304" pitchFamily="18" charset="0"/>
                <a:cs typeface="Times New Roman" panose="02020603050405020304" pitchFamily="18" charset="0"/>
              </a:rPr>
              <a:t> ve svém pojednání a organicky je zakomponujete do vlastní věty s použitím všech uvozovacích postupů (jméno autora na počátku či v závěru věty, uvozovky, hranaté závorky v případě výpustek, dvojtečka v případě nenavazující věty vedlejší, bibliografický údaj v poznámce pod čarou).</a:t>
            </a:r>
          </a:p>
          <a:p>
            <a:r>
              <a:rPr lang="cs-CZ" b="1" dirty="0">
                <a:latin typeface="Times New Roman" panose="02020603050405020304" pitchFamily="18" charset="0"/>
                <a:cs typeface="Times New Roman" panose="02020603050405020304" pitchFamily="18" charset="0"/>
              </a:rPr>
              <a:t>Parafráze</a:t>
            </a:r>
            <a:r>
              <a:rPr lang="cs-CZ" dirty="0">
                <a:latin typeface="Times New Roman" panose="02020603050405020304" pitchFamily="18" charset="0"/>
                <a:cs typeface="Times New Roman" panose="02020603050405020304" pitchFamily="18" charset="0"/>
              </a:rPr>
              <a:t> – vyjadřujeme ideu autora vlastními slovy. Je potřeba minimalizovat užití původních výrazů citovaného autora/autorky! Je potřeba uvést: jméno autora/autorky v počátku nebo v závěru věty a bibliografický údaj v poznámce pod čarou</a:t>
            </a:r>
          </a:p>
          <a:p>
            <a:r>
              <a:rPr lang="cs-CZ" b="1" dirty="0">
                <a:latin typeface="Times New Roman" panose="02020603050405020304" pitchFamily="18" charset="0"/>
                <a:cs typeface="Times New Roman" panose="02020603050405020304" pitchFamily="18" charset="0"/>
              </a:rPr>
              <a:t>Shrnutí</a:t>
            </a:r>
            <a:r>
              <a:rPr lang="cs-CZ" dirty="0">
                <a:latin typeface="Times New Roman" panose="02020603050405020304" pitchFamily="18" charset="0"/>
                <a:cs typeface="Times New Roman" panose="02020603050405020304" pitchFamily="18" charset="0"/>
              </a:rPr>
              <a:t> – vyjadřujeme ideu autora/autorky vlastními slovy, přičemž původní rozsah krátíme a koncentrujeme (například vypouštíme detaily a konkrétní příklady). Je potřeba uvést: jméno autora/autorky v počátku nebo v závěru věty či odstavce a plný bibliografický údaj v poznámce pod čarou. </a:t>
            </a:r>
          </a:p>
          <a:p>
            <a:r>
              <a:rPr lang="cs-CZ" b="1" dirty="0">
                <a:latin typeface="Times New Roman" panose="02020603050405020304" pitchFamily="18" charset="0"/>
                <a:cs typeface="Times New Roman" panose="02020603050405020304" pitchFamily="18" charset="0"/>
              </a:rPr>
              <a:t>AŤ UŽ ZVOLÍTE CITACI, PARAFRÁZI NEBO SHRNUTÍ, VŽDY MUSÍTE UVÁDĚT JMÉNO AUTORA A ZAPSAT PLNÝ BIBLIOGRAFICKÝ ODKAZ V POZNÁMCE POD ČAROU!!!</a:t>
            </a:r>
          </a:p>
          <a:p>
            <a:endParaRPr lang="cs-CZ" dirty="0">
              <a:latin typeface="Times New Roman" panose="02020603050405020304" pitchFamily="18" charset="0"/>
              <a:cs typeface="Times New Roman" panose="02020603050405020304" pitchFamily="18" charset="0"/>
            </a:endParaRPr>
          </a:p>
        </p:txBody>
      </p:sp>
      <p:pic>
        <p:nvPicPr>
          <p:cNvPr id="9" name="Obrázek 8">
            <a:extLst>
              <a:ext uri="{FF2B5EF4-FFF2-40B4-BE49-F238E27FC236}">
                <a16:creationId xmlns:a16="http://schemas.microsoft.com/office/drawing/2014/main" id="{A842424D-298F-2046-B1A9-43E64D12BD47}"/>
              </a:ext>
            </a:extLst>
          </p:cNvPr>
          <p:cNvPicPr>
            <a:picLocks noChangeAspect="1"/>
          </p:cNvPicPr>
          <p:nvPr/>
        </p:nvPicPr>
        <p:blipFill>
          <a:blip r:embed="rId2"/>
          <a:stretch>
            <a:fillRect/>
          </a:stretch>
        </p:blipFill>
        <p:spPr>
          <a:xfrm>
            <a:off x="7524163" y="75529"/>
            <a:ext cx="4531043" cy="2537384"/>
          </a:xfrm>
          <a:prstGeom prst="rect">
            <a:avLst/>
          </a:prstGeom>
        </p:spPr>
      </p:pic>
    </p:spTree>
    <p:extLst>
      <p:ext uri="{BB962C8B-B14F-4D97-AF65-F5344CB8AC3E}">
        <p14:creationId xmlns:p14="http://schemas.microsoft.com/office/powerpoint/2010/main" val="2871869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016AB6-1115-0040-B265-A644FB4B7C06}"/>
              </a:ext>
            </a:extLst>
          </p:cNvPr>
          <p:cNvSpPr>
            <a:spLocks noGrp="1"/>
          </p:cNvSpPr>
          <p:nvPr>
            <p:ph type="title"/>
          </p:nvPr>
        </p:nvSpPr>
        <p:spPr>
          <a:xfrm>
            <a:off x="3373062" y="624110"/>
            <a:ext cx="8131550" cy="1280890"/>
          </a:xfrm>
        </p:spPr>
        <p:txBody>
          <a:bodyPr>
            <a:normAutofit/>
          </a:bodyPr>
          <a:lstStyle/>
          <a:p>
            <a:pPr algn="ctr"/>
            <a:r>
              <a:rPr lang="cs-CZ" b="1" i="0" dirty="0">
                <a:latin typeface="Times New Roman" panose="02020603050405020304" pitchFamily="18" charset="0"/>
                <a:cs typeface="Times New Roman" panose="02020603050405020304" pitchFamily="18" charset="0"/>
              </a:rPr>
              <a:t>Výchozí text a jeho překlad</a:t>
            </a:r>
          </a:p>
        </p:txBody>
      </p:sp>
      <p:sp>
        <p:nvSpPr>
          <p:cNvPr id="3" name="Zástupný obsah 2">
            <a:extLst>
              <a:ext uri="{FF2B5EF4-FFF2-40B4-BE49-F238E27FC236}">
                <a16:creationId xmlns:a16="http://schemas.microsoft.com/office/drawing/2014/main" id="{905D6733-3057-AF49-AB51-5D3E4DE4B7C6}"/>
              </a:ext>
            </a:extLst>
          </p:cNvPr>
          <p:cNvSpPr>
            <a:spLocks noGrp="1"/>
          </p:cNvSpPr>
          <p:nvPr>
            <p:ph idx="1"/>
          </p:nvPr>
        </p:nvSpPr>
        <p:spPr>
          <a:xfrm>
            <a:off x="3373062" y="2133600"/>
            <a:ext cx="8131550" cy="3777622"/>
          </a:xfrm>
        </p:spPr>
        <p:txBody>
          <a:bodyPr>
            <a:normAutofit fontScale="55000" lnSpcReduction="20000"/>
          </a:bodyPr>
          <a:lstStyle/>
          <a:p>
            <a:pPr algn="just"/>
            <a:r>
              <a:rPr lang="en-US" dirty="0">
                <a:latin typeface="Times New Roman" panose="02020603050405020304" pitchFamily="18" charset="0"/>
                <a:cs typeface="Times New Roman" panose="02020603050405020304" pitchFamily="18" charset="0"/>
              </a:rPr>
              <a:t>„The importance of publicity is that, in its apparent or actual escape from the image that Hollywood is trying to promote, it seems more ‚authentic‘. It is thus often taken to give a privileged access to the real person of the star. It is also the place where one can read tensions between the star-as-person and her/his image, tensions which at another level become themselves crucial to the image (e.g. Marilyn Monroe’s attempts to be considered something other than a dumb blonde sex object, Robert Redford’s ,loner‘ shunning of the attention his star status attracts.“</a:t>
            </a: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“Význam publicity spočívá ve zdánlivé či reálné snaze uniknout obrazu, který se Hollywood snaží propagovat, zdá se být ‚autentičtější‘. Často ji tudíž pokládáme za poskytovatele privilegovaného přístupu ke skutečné osobnosti hvězdy. Je také místem, kde můžeme číst tenze panující mezi </a:t>
            </a:r>
            <a:r>
              <a:rPr lang="cs-CZ" dirty="0" err="1">
                <a:latin typeface="Times New Roman" panose="02020603050405020304" pitchFamily="18" charset="0"/>
                <a:cs typeface="Times New Roman" panose="02020603050405020304" pitchFamily="18" charset="0"/>
              </a:rPr>
              <a:t>hvězdou-jako-soukromou-osobou</a:t>
            </a:r>
            <a:r>
              <a:rPr lang="cs-CZ" dirty="0">
                <a:latin typeface="Times New Roman" panose="02020603050405020304" pitchFamily="18" charset="0"/>
                <a:cs typeface="Times New Roman" panose="02020603050405020304" pitchFamily="18" charset="0"/>
              </a:rPr>
              <a:t> a jeho či jejím obrazem; tenze, které se na jiné úrovni stávají pro obraz podstatné (např. snahy Marilyn </a:t>
            </a:r>
            <a:r>
              <a:rPr lang="cs-CZ" dirty="0" err="1">
                <a:latin typeface="Times New Roman" panose="02020603050405020304" pitchFamily="18" charset="0"/>
                <a:cs typeface="Times New Roman" panose="02020603050405020304" pitchFamily="18" charset="0"/>
              </a:rPr>
              <a:t>Monroe</a:t>
            </a:r>
            <a:r>
              <a:rPr lang="cs-CZ" dirty="0">
                <a:latin typeface="Times New Roman" panose="02020603050405020304" pitchFamily="18" charset="0"/>
                <a:cs typeface="Times New Roman" panose="02020603050405020304" pitchFamily="18" charset="0"/>
              </a:rPr>
              <a:t> nebýt považována jen za hloupý blond sexuální objekt, ,samotář‘ Robert </a:t>
            </a:r>
            <a:r>
              <a:rPr lang="cs-CZ" dirty="0" err="1">
                <a:latin typeface="Times New Roman" panose="02020603050405020304" pitchFamily="18" charset="0"/>
                <a:cs typeface="Times New Roman" panose="02020603050405020304" pitchFamily="18" charset="0"/>
              </a:rPr>
              <a:t>Redford</a:t>
            </a:r>
            <a:r>
              <a:rPr lang="cs-CZ" dirty="0">
                <a:latin typeface="Times New Roman" panose="02020603050405020304" pitchFamily="18" charset="0"/>
                <a:cs typeface="Times New Roman" panose="02020603050405020304" pitchFamily="18" charset="0"/>
              </a:rPr>
              <a:t> stranící se pozornosti, která jeho hvězdný status vzbuzuje).”</a:t>
            </a:r>
            <a:r>
              <a:rPr lang="cs-CZ" baseline="30000" dirty="0">
                <a:latin typeface="Times New Roman" panose="02020603050405020304" pitchFamily="18" charset="0"/>
                <a:cs typeface="Times New Roman" panose="02020603050405020304" pitchFamily="18" charset="0"/>
              </a:rPr>
              <a:t>1</a:t>
            </a:r>
          </a:p>
          <a:p>
            <a:pPr marL="0" indent="0" algn="just">
              <a:buNone/>
            </a:pPr>
            <a:r>
              <a:rPr lang="cs-CZ" dirty="0">
                <a:latin typeface="Times New Roman" panose="02020603050405020304" pitchFamily="18" charset="0"/>
                <a:cs typeface="Times New Roman" panose="02020603050405020304" pitchFamily="18" charset="0"/>
              </a:rPr>
              <a:t>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         1</a:t>
            </a:r>
            <a:r>
              <a:rPr lang="cs-CZ" dirty="0">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DYER, Richard. </a:t>
            </a:r>
            <a:r>
              <a:rPr lang="en-US" sz="1500" i="1" dirty="0">
                <a:latin typeface="Times New Roman" panose="02020603050405020304" pitchFamily="18" charset="0"/>
                <a:cs typeface="Times New Roman" panose="02020603050405020304" pitchFamily="18" charset="0"/>
              </a:rPr>
              <a:t>Stars</a:t>
            </a:r>
            <a:r>
              <a:rPr lang="en-US" sz="1500" dirty="0">
                <a:latin typeface="Times New Roman" panose="02020603050405020304" pitchFamily="18" charset="0"/>
                <a:cs typeface="Times New Roman" panose="02020603050405020304" pitchFamily="18" charset="0"/>
              </a:rPr>
              <a:t>. London: BFI, 1998, s. 61. </a:t>
            </a:r>
            <a:r>
              <a:rPr lang="cs-CZ" sz="1500" dirty="0">
                <a:latin typeface="Times New Roman" panose="02020603050405020304" pitchFamily="18" charset="0"/>
                <a:cs typeface="Times New Roman" panose="02020603050405020304" pitchFamily="18" charset="0"/>
              </a:rPr>
              <a:t>(Přel. ŠG). </a:t>
            </a:r>
          </a:p>
          <a:p>
            <a:pPr algn="just"/>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441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00002B-51F2-1B42-8BE4-D4980752711C}"/>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Citace – správné užití v textu</a:t>
            </a:r>
          </a:p>
        </p:txBody>
      </p:sp>
      <p:sp>
        <p:nvSpPr>
          <p:cNvPr id="3" name="Zástupný obsah 2">
            <a:extLst>
              <a:ext uri="{FF2B5EF4-FFF2-40B4-BE49-F238E27FC236}">
                <a16:creationId xmlns:a16="http://schemas.microsoft.com/office/drawing/2014/main" id="{21C548E3-2DF8-C443-81EF-AD93CC3078D1}"/>
              </a:ext>
            </a:extLst>
          </p:cNvPr>
          <p:cNvSpPr>
            <a:spLocks noGrp="1"/>
          </p:cNvSpPr>
          <p:nvPr>
            <p:ph idx="1"/>
          </p:nvPr>
        </p:nvSpPr>
        <p:spPr/>
        <p:txBody>
          <a:bodyPr>
            <a:normAutofit fontScale="92500" lnSpcReduction="10000"/>
          </a:bodyPr>
          <a:lstStyle/>
          <a:p>
            <a:pPr algn="just"/>
            <a:r>
              <a:rPr lang="cs-CZ" dirty="0">
                <a:latin typeface="Times New Roman" panose="02020603050405020304" pitchFamily="18" charset="0"/>
                <a:cs typeface="Times New Roman" panose="02020603050405020304" pitchFamily="18" charset="0"/>
              </a:rPr>
              <a:t>Na rozdíl od propagace, kterou kontroluje studio či samotná hvězda, publicita existuje primárně stranou těchto oficiálních míst. Podle Richarda </a:t>
            </a:r>
            <a:r>
              <a:rPr lang="cs-CZ" dirty="0" err="1">
                <a:latin typeface="Times New Roman" panose="02020603050405020304" pitchFamily="18" charset="0"/>
                <a:cs typeface="Times New Roman" panose="02020603050405020304" pitchFamily="18" charset="0"/>
              </a:rPr>
              <a:t>Dyera</a:t>
            </a:r>
            <a:r>
              <a:rPr lang="cs-CZ" dirty="0">
                <a:latin typeface="Times New Roman" panose="02020603050405020304" pitchFamily="18" charset="0"/>
                <a:cs typeface="Times New Roman" panose="02020603050405020304" pitchFamily="18" charset="0"/>
              </a:rPr>
              <a:t> „[…] ji tudíž pokládáme za poskytovatele privilegovaného přístupu ke skutečné osobnosti hvězdy.”</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Publicita se totiž opírá o neautorizované články a fotografie, skandály, diskusní příspěvky na sociálních sítích pod profily samotných celebrit i mimo ně, nebo specializované webové stránky či blogy zaměřené například na nahotu, sexuální obtěžování, zneužívání moci či zveřejňování neověřených informací, de facto klepů.</a:t>
            </a:r>
          </a:p>
          <a:p>
            <a:pPr marL="0" indent="0">
              <a:buNone/>
            </a:pPr>
            <a:r>
              <a:rPr lang="cs-CZ" dirty="0"/>
              <a:t>______________________________________________________________</a:t>
            </a:r>
          </a:p>
          <a:p>
            <a:pPr marL="0" indent="0">
              <a:buNone/>
            </a:pPr>
            <a:r>
              <a:rPr lang="cs-CZ" baseline="30000" dirty="0"/>
              <a:t>1</a:t>
            </a:r>
            <a:r>
              <a:rPr lang="cs-CZ" dirty="0"/>
              <a:t> </a:t>
            </a:r>
            <a:r>
              <a:rPr lang="en-US" sz="1600" dirty="0">
                <a:latin typeface="Times New Roman" panose="02020603050405020304" pitchFamily="18" charset="0"/>
                <a:cs typeface="Times New Roman" panose="02020603050405020304" pitchFamily="18" charset="0"/>
              </a:rPr>
              <a:t>DYER, Richard. </a:t>
            </a:r>
            <a:r>
              <a:rPr lang="en-US" sz="1600" i="1" dirty="0">
                <a:latin typeface="Times New Roman" panose="02020603050405020304" pitchFamily="18" charset="0"/>
                <a:cs typeface="Times New Roman" panose="02020603050405020304" pitchFamily="18" charset="0"/>
              </a:rPr>
              <a:t>Stars</a:t>
            </a:r>
            <a:r>
              <a:rPr lang="en-US" sz="1600" dirty="0">
                <a:latin typeface="Times New Roman" panose="02020603050405020304" pitchFamily="18" charset="0"/>
                <a:cs typeface="Times New Roman" panose="02020603050405020304" pitchFamily="18" charset="0"/>
              </a:rPr>
              <a:t>. London: BFI, 1998, s. 61. </a:t>
            </a:r>
            <a:r>
              <a:rPr lang="cs-CZ" sz="1600" dirty="0">
                <a:latin typeface="Times New Roman" panose="02020603050405020304" pitchFamily="18" charset="0"/>
                <a:cs typeface="Times New Roman" panose="02020603050405020304" pitchFamily="18" charset="0"/>
              </a:rPr>
              <a:t>(Přel. ŠG). </a:t>
            </a:r>
          </a:p>
          <a:p>
            <a:pPr marL="0" indent="0">
              <a:buNone/>
            </a:pPr>
            <a:endParaRPr lang="cs-CZ" baseline="30000" dirty="0"/>
          </a:p>
        </p:txBody>
      </p:sp>
    </p:spTree>
    <p:extLst>
      <p:ext uri="{BB962C8B-B14F-4D97-AF65-F5344CB8AC3E}">
        <p14:creationId xmlns:p14="http://schemas.microsoft.com/office/powerpoint/2010/main" val="396316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4A55E9C-A24F-D446-A016-B721225FF9CF}"/>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Shrnutí – správné užití v textu</a:t>
            </a:r>
          </a:p>
        </p:txBody>
      </p:sp>
      <p:sp>
        <p:nvSpPr>
          <p:cNvPr id="3" name="Zástupný obsah 2">
            <a:extLst>
              <a:ext uri="{FF2B5EF4-FFF2-40B4-BE49-F238E27FC236}">
                <a16:creationId xmlns:a16="http://schemas.microsoft.com/office/drawing/2014/main" id="{691C37E4-9EE1-A047-A6AF-FE89BD184017}"/>
              </a:ext>
            </a:extLst>
          </p:cNvPr>
          <p:cNvSpPr>
            <a:spLocks noGrp="1"/>
          </p:cNvSpPr>
          <p:nvPr>
            <p:ph idx="1"/>
          </p:nvPr>
        </p:nvSpPr>
        <p:spPr/>
        <p:txBody>
          <a:bodyPr/>
          <a:lstStyle/>
          <a:p>
            <a:pPr algn="just"/>
            <a:r>
              <a:rPr lang="cs-CZ" sz="2000" dirty="0">
                <a:latin typeface="Times New Roman" panose="02020603050405020304" pitchFamily="18" charset="0"/>
                <a:cs typeface="Times New Roman" panose="02020603050405020304" pitchFamily="18" charset="0"/>
              </a:rPr>
              <a:t>Publicita může, ale nemusí nabízet pohled na skutečnou hvězdu mimo oficiální propagační aktivity. Její význam však podle </a:t>
            </a:r>
            <a:r>
              <a:rPr lang="cs-CZ" sz="2000" dirty="0" err="1">
                <a:latin typeface="Times New Roman" panose="02020603050405020304" pitchFamily="18" charset="0"/>
                <a:cs typeface="Times New Roman" panose="02020603050405020304" pitchFamily="18" charset="0"/>
              </a:rPr>
              <a:t>Dyera</a:t>
            </a:r>
            <a:r>
              <a:rPr lang="cs-CZ" sz="2000" dirty="0">
                <a:latin typeface="Times New Roman" panose="02020603050405020304" pitchFamily="18" charset="0"/>
                <a:cs typeface="Times New Roman" panose="02020603050405020304" pitchFamily="18" charset="0"/>
              </a:rPr>
              <a:t> spočívá hlavně v tom, že odhaluje napětí panující mezi konstruovaným hvězdným obrazem a soukromou osobností zkoumané star.</a:t>
            </a:r>
            <a:r>
              <a:rPr lang="cs-CZ" sz="2000" baseline="30000" dirty="0">
                <a:latin typeface="Times New Roman" panose="02020603050405020304" pitchFamily="18" charset="0"/>
                <a:cs typeface="Times New Roman" panose="02020603050405020304" pitchFamily="18" charset="0"/>
              </a:rPr>
              <a:t>1</a:t>
            </a:r>
            <a:r>
              <a:rPr lang="cs-CZ" sz="2000" dirty="0">
                <a:latin typeface="Times New Roman" panose="02020603050405020304" pitchFamily="18" charset="0"/>
                <a:cs typeface="Times New Roman" panose="02020603050405020304" pitchFamily="18" charset="0"/>
              </a:rPr>
              <a:t> </a:t>
            </a:r>
          </a:p>
          <a:p>
            <a:pPr marL="0" indent="0" algn="just">
              <a:buNone/>
            </a:pPr>
            <a:r>
              <a:rPr lang="cs-CZ" sz="2000" dirty="0">
                <a:latin typeface="Times New Roman" panose="02020603050405020304" pitchFamily="18" charset="0"/>
                <a:cs typeface="Times New Roman" panose="02020603050405020304" pitchFamily="18" charset="0"/>
              </a:rPr>
              <a:t>____________________________________________________________________</a:t>
            </a:r>
          </a:p>
          <a:p>
            <a:pPr marL="0" indent="0" algn="just">
              <a:buNone/>
            </a:pPr>
            <a:r>
              <a:rPr lang="cs-CZ" sz="2000" baseline="30000"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DYER, Richard. </a:t>
            </a:r>
            <a:r>
              <a:rPr lang="en-US" i="1" dirty="0">
                <a:latin typeface="Times New Roman" panose="02020603050405020304" pitchFamily="18" charset="0"/>
                <a:cs typeface="Times New Roman" panose="02020603050405020304" pitchFamily="18" charset="0"/>
              </a:rPr>
              <a:t>Stars</a:t>
            </a:r>
            <a:r>
              <a:rPr lang="en-US" dirty="0">
                <a:latin typeface="Times New Roman" panose="02020603050405020304" pitchFamily="18" charset="0"/>
                <a:cs typeface="Times New Roman" panose="02020603050405020304" pitchFamily="18" charset="0"/>
              </a:rPr>
              <a:t>. London: BFI, 1998, s. 61. </a:t>
            </a:r>
            <a:endParaRPr lang="cs-CZ" baseline="30000" dirty="0">
              <a:latin typeface="Times New Roman" panose="02020603050405020304" pitchFamily="18" charset="0"/>
              <a:cs typeface="Times New Roman" panose="02020603050405020304" pitchFamily="18" charset="0"/>
            </a:endParaRPr>
          </a:p>
          <a:p>
            <a:pPr marL="0" indent="0">
              <a:buNone/>
            </a:pPr>
            <a:endParaRPr lang="cs-CZ" dirty="0"/>
          </a:p>
        </p:txBody>
      </p:sp>
    </p:spTree>
    <p:extLst>
      <p:ext uri="{BB962C8B-B14F-4D97-AF65-F5344CB8AC3E}">
        <p14:creationId xmlns:p14="http://schemas.microsoft.com/office/powerpoint/2010/main" val="2649732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CA91CF-1248-104B-AD78-3D0B5B01433E}"/>
              </a:ext>
            </a:extLst>
          </p:cNvPr>
          <p:cNvSpPr>
            <a:spLocks noGrp="1"/>
          </p:cNvSpPr>
          <p:nvPr>
            <p:ph type="title"/>
          </p:nvPr>
        </p:nvSpPr>
        <p:spPr/>
        <p:txBody>
          <a:bodyPr/>
          <a:lstStyle/>
          <a:p>
            <a:pPr algn="ctr"/>
            <a:r>
              <a:rPr lang="cs-CZ" b="1" i="0" dirty="0">
                <a:latin typeface="Times New Roman" panose="02020603050405020304" pitchFamily="18" charset="0"/>
                <a:cs typeface="Times New Roman" panose="02020603050405020304" pitchFamily="18" charset="0"/>
              </a:rPr>
              <a:t>Parafráze – správné užití v textu</a:t>
            </a:r>
          </a:p>
        </p:txBody>
      </p:sp>
      <p:sp>
        <p:nvSpPr>
          <p:cNvPr id="3" name="Zástupný obsah 2">
            <a:extLst>
              <a:ext uri="{FF2B5EF4-FFF2-40B4-BE49-F238E27FC236}">
                <a16:creationId xmlns:a16="http://schemas.microsoft.com/office/drawing/2014/main" id="{0F3D1545-5C96-AE4C-9626-5DFA037FB369}"/>
              </a:ext>
            </a:extLst>
          </p:cNvPr>
          <p:cNvSpPr>
            <a:spLocks noGrp="1"/>
          </p:cNvSpPr>
          <p:nvPr>
            <p:ph idx="1"/>
          </p:nvPr>
        </p:nvSpPr>
        <p:spPr>
          <a:xfrm>
            <a:off x="2258458" y="2133600"/>
            <a:ext cx="9246154" cy="3777622"/>
          </a:xfrm>
        </p:spPr>
        <p:txBody>
          <a:bodyPr>
            <a:normAutofit fontScale="62500" lnSpcReduction="20000"/>
          </a:bodyPr>
          <a:lstStyle/>
          <a:p>
            <a:pPr algn="just"/>
            <a:r>
              <a:rPr lang="cs-CZ" dirty="0">
                <a:latin typeface="Times New Roman" panose="02020603050405020304" pitchFamily="18" charset="0"/>
                <a:cs typeface="Times New Roman" panose="02020603050405020304" pitchFamily="18" charset="0"/>
              </a:rPr>
              <a:t>„Na rozdíl od výrobních skupin vykazovaly tvůrčí kolektivy poměrně malou stabilitu: jejich vedení i personální složení se v následujících třech letech jejich existence měnilo, k první řadě kolektivů přibyla během roku ještě řada dalších, ty ovšem plnily pouze doplňkové funkce a brzy opět zanikly nebo působily jen v krajích. Roku 1950 prošly tvůrčí kolektivy dalšími organizačními a personálními změnami, v jejichž důsledku se jich ustavilo celkem jedenáct.“ </a:t>
            </a:r>
            <a:br>
              <a:rPr lang="cs-CZ" dirty="0">
                <a:latin typeface="Times New Roman" panose="02020603050405020304" pitchFamily="18" charset="0"/>
                <a:cs typeface="Times New Roman" panose="02020603050405020304" pitchFamily="18" charset="0"/>
              </a:rPr>
            </a:br>
            <a:endParaRPr lang="cs-CZ" dirty="0">
              <a:latin typeface="Times New Roman" panose="02020603050405020304" pitchFamily="18" charset="0"/>
              <a:cs typeface="Times New Roman" panose="02020603050405020304" pitchFamily="18" charset="0"/>
            </a:endParaRPr>
          </a:p>
          <a:p>
            <a:pPr algn="just"/>
            <a:r>
              <a:rPr lang="cs-CZ" dirty="0">
                <a:latin typeface="Times New Roman" panose="02020603050405020304" pitchFamily="18" charset="0"/>
                <a:cs typeface="Times New Roman" panose="02020603050405020304" pitchFamily="18" charset="0"/>
              </a:rPr>
              <a:t>Jak ve své monografii </a:t>
            </a:r>
            <a:r>
              <a:rPr lang="cs-CZ" i="1" dirty="0">
                <a:latin typeface="Times New Roman" panose="02020603050405020304" pitchFamily="18" charset="0"/>
                <a:cs typeface="Times New Roman" panose="02020603050405020304" pitchFamily="18" charset="0"/>
              </a:rPr>
              <a:t>Továrna Barrandov </a:t>
            </a:r>
            <a:r>
              <a:rPr lang="cs-CZ" dirty="0">
                <a:latin typeface="Times New Roman" panose="02020603050405020304" pitchFamily="18" charset="0"/>
                <a:cs typeface="Times New Roman" panose="02020603050405020304" pitchFamily="18" charset="0"/>
              </a:rPr>
              <a:t>píše Petr </a:t>
            </a:r>
            <a:r>
              <a:rPr lang="cs-CZ" dirty="0" err="1">
                <a:latin typeface="Times New Roman" panose="02020603050405020304" pitchFamily="18" charset="0"/>
                <a:cs typeface="Times New Roman" panose="02020603050405020304" pitchFamily="18" charset="0"/>
              </a:rPr>
              <a:t>Szczepanik</a:t>
            </a:r>
            <a:r>
              <a:rPr lang="cs-CZ" dirty="0">
                <a:latin typeface="Times New Roman" panose="02020603050405020304" pitchFamily="18" charset="0"/>
                <a:cs typeface="Times New Roman" panose="02020603050405020304" pitchFamily="18" charset="0"/>
              </a:rPr>
              <a:t>, oproti předchozímu uspořádání trpěly tvůrčí kolektivy fluktuací členů i vedoucích pracovníků.</a:t>
            </a:r>
            <a:r>
              <a:rPr lang="cs-CZ" baseline="30000" dirty="0">
                <a:latin typeface="Times New Roman" panose="02020603050405020304" pitchFamily="18" charset="0"/>
                <a:cs typeface="Times New Roman" panose="02020603050405020304" pitchFamily="18" charset="0"/>
              </a:rPr>
              <a:t>1</a:t>
            </a:r>
            <a:r>
              <a:rPr lang="cs-CZ" dirty="0">
                <a:latin typeface="Times New Roman" panose="02020603050405020304" pitchFamily="18" charset="0"/>
                <a:cs typeface="Times New Roman" panose="02020603050405020304" pitchFamily="18" charset="0"/>
              </a:rPr>
              <a:t> Šlo o nestabilní uskupení, které provázely četné reorganizace a jejichž počet se ustálil až zkraje další dekády. Jasno nevládlo ani stran jejich pravomocí či působnosti.</a:t>
            </a:r>
            <a:r>
              <a:rPr lang="cs-CZ" baseline="30000" dirty="0">
                <a:latin typeface="Times New Roman" panose="02020603050405020304" pitchFamily="18" charset="0"/>
                <a:cs typeface="Times New Roman" panose="02020603050405020304" pitchFamily="18" charset="0"/>
              </a:rPr>
              <a:t>2</a:t>
            </a:r>
          </a:p>
          <a:p>
            <a:pPr marL="0" indent="0" algn="just">
              <a:buNone/>
            </a:pPr>
            <a:r>
              <a:rPr lang="cs-CZ" baseline="30000" dirty="0">
                <a:latin typeface="Times New Roman" panose="02020603050405020304" pitchFamily="18" charset="0"/>
                <a:cs typeface="Times New Roman" panose="02020603050405020304" pitchFamily="18" charset="0"/>
              </a:rPr>
              <a:t>______________________________________________________________________________________________________________________</a:t>
            </a:r>
          </a:p>
          <a:p>
            <a:pPr marL="0" indent="0" algn="just">
              <a:buNone/>
            </a:pPr>
            <a:r>
              <a:rPr lang="cs-CZ" baseline="30000" dirty="0">
                <a:latin typeface="Times New Roman" panose="02020603050405020304" pitchFamily="18" charset="0"/>
                <a:cs typeface="Times New Roman" panose="02020603050405020304" pitchFamily="18" charset="0"/>
              </a:rPr>
              <a:t>1 </a:t>
            </a:r>
            <a:r>
              <a:rPr lang="cs-CZ" sz="1600" dirty="0">
                <a:latin typeface="Times New Roman" panose="02020603050405020304" pitchFamily="18" charset="0"/>
                <a:cs typeface="Times New Roman" panose="02020603050405020304" pitchFamily="18" charset="0"/>
              </a:rPr>
              <a:t>SZCZEPANIK, Petr. </a:t>
            </a:r>
            <a:r>
              <a:rPr lang="cs-CZ" sz="1600" i="1" dirty="0">
                <a:latin typeface="Times New Roman" panose="02020603050405020304" pitchFamily="18" charset="0"/>
                <a:cs typeface="Times New Roman" panose="02020603050405020304" pitchFamily="18" charset="0"/>
              </a:rPr>
              <a:t>Továrna Barrandov. Svět filmařů a politická moc 1945</a:t>
            </a:r>
            <a:r>
              <a:rPr lang="cs-CZ" sz="1600" dirty="0">
                <a:latin typeface="Times New Roman" panose="02020603050405020304" pitchFamily="18" charset="0"/>
                <a:cs typeface="Times New Roman" panose="02020603050405020304" pitchFamily="18" charset="0"/>
              </a:rPr>
              <a:t>–</a:t>
            </a:r>
            <a:r>
              <a:rPr lang="cs-CZ" sz="1600" i="1" dirty="0">
                <a:latin typeface="Times New Roman" panose="02020603050405020304" pitchFamily="18" charset="0"/>
                <a:cs typeface="Times New Roman" panose="02020603050405020304" pitchFamily="18" charset="0"/>
              </a:rPr>
              <a:t>1970</a:t>
            </a:r>
            <a:r>
              <a:rPr lang="cs-CZ" sz="1600" dirty="0">
                <a:latin typeface="Times New Roman" panose="02020603050405020304" pitchFamily="18" charset="0"/>
                <a:cs typeface="Times New Roman" panose="02020603050405020304" pitchFamily="18" charset="0"/>
              </a:rPr>
              <a:t>. Praha: NFA, 2016, s. 80.</a:t>
            </a:r>
          </a:p>
          <a:p>
            <a:pPr marL="0" indent="0" algn="just">
              <a:buNone/>
            </a:pPr>
            <a:r>
              <a:rPr lang="cs-CZ" sz="1600" baseline="30000" dirty="0">
                <a:latin typeface="Times New Roman" panose="02020603050405020304" pitchFamily="18" charset="0"/>
                <a:cs typeface="Times New Roman" panose="02020603050405020304" pitchFamily="18" charset="0"/>
              </a:rPr>
              <a:t>2 </a:t>
            </a:r>
            <a:r>
              <a:rPr lang="cs-CZ" sz="1600" dirty="0">
                <a:latin typeface="Times New Roman" panose="02020603050405020304" pitchFamily="18" charset="0"/>
                <a:cs typeface="Times New Roman" panose="02020603050405020304" pitchFamily="18" charset="0"/>
              </a:rPr>
              <a:t>Tamtéž, s. 80.  </a:t>
            </a:r>
          </a:p>
          <a:p>
            <a:endParaRPr lang="cs-CZ" dirty="0"/>
          </a:p>
        </p:txBody>
      </p:sp>
    </p:spTree>
    <p:extLst>
      <p:ext uri="{BB962C8B-B14F-4D97-AF65-F5344CB8AC3E}">
        <p14:creationId xmlns:p14="http://schemas.microsoft.com/office/powerpoint/2010/main" val="410349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dissolv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rushVTI">
  <a:themeElements>
    <a:clrScheme name="AnalogousFromLightSeedLeftStep">
      <a:dk1>
        <a:srgbClr val="000000"/>
      </a:dk1>
      <a:lt1>
        <a:srgbClr val="FFFFFF"/>
      </a:lt1>
      <a:dk2>
        <a:srgbClr val="233F2E"/>
      </a:dk2>
      <a:lt2>
        <a:srgbClr val="E9E7E4"/>
      </a:lt2>
      <a:accent1>
        <a:srgbClr val="86A1D7"/>
      </a:accent1>
      <a:accent2>
        <a:srgbClr val="59AEC8"/>
      </a:accent2>
      <a:accent3>
        <a:srgbClr val="6DAFA3"/>
      </a:accent3>
      <a:accent4>
        <a:srgbClr val="5DB480"/>
      </a:accent4>
      <a:accent5>
        <a:srgbClr val="64B464"/>
      </a:accent5>
      <a:accent6>
        <a:srgbClr val="80B15B"/>
      </a:accent6>
      <a:hlink>
        <a:srgbClr val="94805A"/>
      </a:hlink>
      <a:folHlink>
        <a:srgbClr val="848484"/>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216</TotalTime>
  <Words>1058</Words>
  <Application>Microsoft Macintosh PowerPoint</Application>
  <PresentationFormat>Širokoúhlá obrazovka</PresentationFormat>
  <Paragraphs>47</Paragraphs>
  <Slides>10</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10</vt:i4>
      </vt:variant>
    </vt:vector>
  </HeadingPairs>
  <TitlesOfParts>
    <vt:vector size="15" baseType="lpstr">
      <vt:lpstr>Arial</vt:lpstr>
      <vt:lpstr>Century Gothic</vt:lpstr>
      <vt:lpstr>Elephant</vt:lpstr>
      <vt:lpstr>Times New Roman</vt:lpstr>
      <vt:lpstr>BrushVTI</vt:lpstr>
      <vt:lpstr>Akademické čtení a psaní FAVMPa080</vt:lpstr>
      <vt:lpstr>Prezentace aplikace PowerPoint</vt:lpstr>
      <vt:lpstr>Pojďme si promluvit o psaní…</vt:lpstr>
      <vt:lpstr>Čtivý, ekonomický a elegantní písemný styl</vt:lpstr>
      <vt:lpstr>Citace / Parafráze / Shrnutí</vt:lpstr>
      <vt:lpstr>Výchozí text a jeho překlad</vt:lpstr>
      <vt:lpstr>Citace – správné užití v textu</vt:lpstr>
      <vt:lpstr>Shrnutí – správné užití v textu</vt:lpstr>
      <vt:lpstr>Parafráze – správné užití v textu</vt:lpstr>
      <vt:lpstr>Úkol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Akademické čtení a psaní FAVMPa080</dc:title>
  <dc:creator>Šárka Gmiterková</dc:creator>
  <cp:lastModifiedBy>Šárka Gmiterková</cp:lastModifiedBy>
  <cp:revision>8</cp:revision>
  <dcterms:created xsi:type="dcterms:W3CDTF">2020-02-25T13:25:50Z</dcterms:created>
  <dcterms:modified xsi:type="dcterms:W3CDTF">2020-02-25T17:02:03Z</dcterms:modified>
</cp:coreProperties>
</file>