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73" r:id="rId25"/>
    <p:sldId id="268" r:id="rId26"/>
    <p:sldId id="269" r:id="rId27"/>
    <p:sldId id="270" r:id="rId28"/>
    <p:sldId id="271" r:id="rId29"/>
    <p:sldId id="274" r:id="rId30"/>
    <p:sldId id="272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BF30D-BAA1-4BDD-B9BA-99E794FF9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velkofilmy v evropské němé kinematografii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5DAE7E-F4D0-433B-B350-F059DF93F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/>
              <a:t>a koncepty </a:t>
            </a:r>
            <a:r>
              <a:rPr lang="cs-CZ" dirty="0"/>
              <a:t>národní kinematografie</a:t>
            </a:r>
          </a:p>
        </p:txBody>
      </p:sp>
    </p:spTree>
    <p:extLst>
      <p:ext uri="{BB962C8B-B14F-4D97-AF65-F5344CB8AC3E}">
        <p14:creationId xmlns:p14="http://schemas.microsoft.com/office/powerpoint/2010/main" val="4003369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0765F-09C4-4FBE-8E8E-18C2466D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75EAB-F219-4F17-A19B-96F29A5AA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Kulturní specifičnost žánrů a národně-státních „hnutí“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kapacita národních států vyrobit kulturně specifické žánry závisí na tom, jestli zvládne udržet produkci v dostatečném objemu, aby podpořila odpovídající infrastruktury a diváckou obeznámenost + na síle svých kulturních tradicí a na tom, jak silně jsou tyto artikulovány filmem se vztahem k dalším uměleckým praktikám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generování a přežití takových lokálních žánrů bylo měřítkem síly a dynamiky národně-státních kinematografií, ale už méně od 1990s s tím, jak se žánry diverzifikují, tříští a kombinují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lokální tradice a jejich artikulace prostřednictvím a ne jiného umění podpírá nejznámější „hnutí“</a:t>
            </a:r>
            <a:br>
              <a:rPr lang="cs-CZ" dirty="0"/>
            </a:br>
            <a:r>
              <a:rPr lang="cs-CZ" dirty="0"/>
              <a:t>- ta často vznikla v historických momentech, kdy se nacionalismus propojil s nelíčeně populistickými hnutími, aby vyprodukovaly specificky národní filmy, které mohou proklamovat kulturní autenticitu nebo zakořenění</a:t>
            </a:r>
            <a:br>
              <a:rPr lang="cs-CZ" dirty="0"/>
            </a:br>
            <a:r>
              <a:rPr lang="cs-CZ" dirty="0"/>
              <a:t>-&gt;některé jako neorealismu aj. vznikla na základě národně-populární obnovy</a:t>
            </a:r>
            <a:br>
              <a:rPr lang="cs-CZ" dirty="0"/>
            </a:br>
            <a:r>
              <a:rPr lang="cs-CZ" dirty="0"/>
              <a:t>-&gt; francouzská nová vlna označovala národní intelektuální a kulturní zotavení po čtyřicátých letech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kulturní hybridita je ale také přítomná</a:t>
            </a:r>
            <a:br>
              <a:rPr lang="cs-CZ" dirty="0"/>
            </a:br>
            <a:r>
              <a:rPr lang="cs-CZ" dirty="0"/>
              <a:t>- tato hnutí si pravidelně vypůjčují odjinud formální „konvence, aby byly adaptovány do vlastní kulturní specifity“ (neorealismus od francouzského poetického realismu apod.)</a:t>
            </a:r>
          </a:p>
        </p:txBody>
      </p:sp>
    </p:spTree>
    <p:extLst>
      <p:ext uri="{BB962C8B-B14F-4D97-AF65-F5344CB8AC3E}">
        <p14:creationId xmlns:p14="http://schemas.microsoft.com/office/powerpoint/2010/main" val="294541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277F2-6DE4-4C1C-88A5-89AE144A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785D17-44DC-4606-8F77-93A2B0184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musíme konceptualizovat i zapojení státu, který si udržuje stěžejní roli</a:t>
            </a:r>
            <a:br>
              <a:rPr lang="cs-CZ" dirty="0"/>
            </a:br>
            <a:r>
              <a:rPr lang="cs-CZ" dirty="0"/>
              <a:t>- je to totiž stále státní politika a legislativa (nebo jejich absence), která podstatně reguluje a kontroluje filmové dotace, celní omezení, průmyslovou asistenci, copyright a licenční ujednání, cenzuru, tréninkové instituce (filmové školy)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jednotlivé státy toužící po omezení vlivu HW mají například moc se rozhodnout, jestli chtějí riskovat obchodní válku (jako Jižní Korea v roce 1990) – souboj s </a:t>
            </a:r>
            <a:r>
              <a:rPr lang="cs-CZ" dirty="0" err="1"/>
              <a:t>Motion</a:t>
            </a:r>
            <a:r>
              <a:rPr lang="cs-CZ" dirty="0"/>
              <a:t> Picture Export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America, aby byl HW dovoz redukován na pět procent za rok</a:t>
            </a:r>
          </a:p>
        </p:txBody>
      </p:sp>
    </p:spTree>
    <p:extLst>
      <p:ext uri="{BB962C8B-B14F-4D97-AF65-F5344CB8AC3E}">
        <p14:creationId xmlns:p14="http://schemas.microsoft.com/office/powerpoint/2010/main" val="2998419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2550F-E979-4CB9-8E6A-EA7AFCCA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B455C-7C4A-4453-A333-784A325F8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dosah národně-státních kinematografií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každá teorie je založena na limitovaném kanonu nebo silně zobecněná z partikulárního textu/prostředí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mentální mapy filmových badatelů světové filmové produkce jsou často menší než globální</a:t>
            </a:r>
            <a:br>
              <a:rPr lang="cs-CZ" dirty="0"/>
            </a:br>
            <a:r>
              <a:rPr lang="cs-CZ" dirty="0"/>
              <a:t>- máme limitovaná porozumění na základě toho, co známe o našem prostředí</a:t>
            </a:r>
            <a:br>
              <a:rPr lang="cs-CZ" dirty="0"/>
            </a:br>
            <a:r>
              <a:rPr lang="cs-CZ" dirty="0"/>
              <a:t>-&gt; to má za následek značně omezený kanon</a:t>
            </a:r>
          </a:p>
        </p:txBody>
      </p:sp>
    </p:spTree>
    <p:extLst>
      <p:ext uri="{BB962C8B-B14F-4D97-AF65-F5344CB8AC3E}">
        <p14:creationId xmlns:p14="http://schemas.microsoft.com/office/powerpoint/2010/main" val="2081324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9E2DE-4F40-4AA8-B73E-E989727A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37E5281B-85A9-4DAC-B172-4ED275027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399" y="1845734"/>
            <a:ext cx="8309201" cy="440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00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DF0A5-8B61-4B19-8F85-DC50757ED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: </a:t>
            </a:r>
            <a:r>
              <a:rPr lang="cs-CZ" dirty="0" err="1"/>
              <a:t>Reconceptualizing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/s, 1993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87EE6-4399-4AF6-A4A8-49810FD58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taxonomie typů národních kinematografií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analýza národních kinematografií je urgentním úkolem v souvislostech velkých změn, které nedávno ovlivnily světové kinematografie (globalizace trhů a kapitálu, rychlost elektronické komunikace,…)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teoretizace</a:t>
            </a:r>
            <a:r>
              <a:rPr lang="cs-CZ" dirty="0"/>
              <a:t> globálního dosahu </a:t>
            </a:r>
            <a:r>
              <a:rPr lang="cs-CZ" dirty="0" err="1"/>
              <a:t>nár</a:t>
            </a:r>
            <a:r>
              <a:rPr lang="cs-CZ" dirty="0"/>
              <a:t>. kinematografií ve smyslu vícečetné politiky jejich produkce, distribuce a recepce; jejich textuality, vztahu ke státu a multikulturálním souvislostem</a:t>
            </a:r>
            <a:br>
              <a:rPr lang="cs-CZ" dirty="0"/>
            </a:br>
            <a:r>
              <a:rPr lang="cs-CZ" dirty="0"/>
              <a:t>-&gt; základ pro členění „národních kinematografií“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230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98348-73AE-425B-B90F-EA8794440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národních kinematografií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12800-7568-4565-94B4-925D21D8C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949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minimálně západní národní kinematografie jsou definovány na základě své opozitní pozice vůči Hollywoodu – ten je i díky svému transnacionálnímu dosahu napříč trhy jen zřídka považován za národní kinematografii</a:t>
            </a:r>
            <a:br>
              <a:rPr lang="cs-CZ" dirty="0"/>
            </a:br>
            <a:r>
              <a:rPr lang="cs-CZ" dirty="0"/>
              <a:t>x</a:t>
            </a:r>
            <a:br>
              <a:rPr lang="cs-CZ" dirty="0"/>
            </a:br>
            <a:r>
              <a:rPr lang="cs-CZ" dirty="0" err="1"/>
              <a:t>Elsaesser</a:t>
            </a:r>
            <a:r>
              <a:rPr lang="cs-CZ" dirty="0"/>
              <a:t> – Hollywood nemůžeme chápat jako totálně odlišný, protože tak výrazná část národní filmové kultury je implicitně „hollywoodská“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většina národních producentů proti Hollywoodu, ale někteří si udrží svůj vlastní terén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politické, kulturní a ekonomické režimy vytvářejí 7 typů „</a:t>
            </a:r>
            <a:r>
              <a:rPr lang="cs-CZ" b="1" dirty="0" err="1"/>
              <a:t>nár</a:t>
            </a:r>
            <a:r>
              <a:rPr lang="cs-CZ" b="1" dirty="0"/>
              <a:t>. kinematografií“:</a:t>
            </a:r>
            <a:br>
              <a:rPr lang="cs-CZ" dirty="0"/>
            </a:br>
            <a:r>
              <a:rPr lang="cs-CZ" dirty="0"/>
              <a:t>1. kinematografie odlišující se od HW, ale nesoupeřící přímo – cílí na určitý, specializovaný sektor daného trhu</a:t>
            </a:r>
            <a:br>
              <a:rPr lang="cs-CZ" dirty="0"/>
            </a:br>
            <a:r>
              <a:rPr lang="cs-CZ" dirty="0"/>
              <a:t>2. kinematografie odlišující se, nesoupeřící přímo, ale </a:t>
            </a:r>
            <a:r>
              <a:rPr lang="cs-CZ" i="1" dirty="0"/>
              <a:t>kritizující</a:t>
            </a:r>
            <a:r>
              <a:rPr lang="cs-CZ" dirty="0"/>
              <a:t> HW</a:t>
            </a:r>
            <a:br>
              <a:rPr lang="cs-CZ" dirty="0"/>
            </a:br>
            <a:r>
              <a:rPr lang="cs-CZ" dirty="0"/>
              <a:t>3. komerční kinematografie v Evropě a třetích zemích soupeřící s HW s minimálním nebo nulovým úspěchem</a:t>
            </a:r>
            <a:br>
              <a:rPr lang="cs-CZ" dirty="0"/>
            </a:br>
            <a:r>
              <a:rPr lang="cs-CZ" dirty="0"/>
              <a:t>4. kinematografie ignorující HW</a:t>
            </a:r>
            <a:br>
              <a:rPr lang="cs-CZ" dirty="0"/>
            </a:br>
            <a:r>
              <a:rPr lang="cs-CZ" dirty="0"/>
              <a:t>5. anglofonní kinematografie snažící se porazit HW v jejich vlastní hře</a:t>
            </a:r>
            <a:br>
              <a:rPr lang="cs-CZ" dirty="0"/>
            </a:br>
            <a:r>
              <a:rPr lang="cs-CZ" dirty="0"/>
              <a:t>6. kinematografie fungující v rámci státem kontrolovaného a často státně dotovaného průmyslu</a:t>
            </a:r>
            <a:br>
              <a:rPr lang="cs-CZ" dirty="0"/>
            </a:br>
            <a:r>
              <a:rPr lang="cs-CZ" dirty="0"/>
              <a:t>7. regionální nebo národní kinematografie, jejíž kultura a/nebo jazyk si berou odstup od národních států (</a:t>
            </a:r>
            <a:r>
              <a:rPr lang="cs-CZ" dirty="0" err="1"/>
              <a:t>nation-state</a:t>
            </a:r>
            <a:r>
              <a:rPr lang="cs-CZ" dirty="0"/>
              <a:t>), které je ohrazují</a:t>
            </a:r>
          </a:p>
        </p:txBody>
      </p:sp>
    </p:spTree>
    <p:extLst>
      <p:ext uri="{BB962C8B-B14F-4D97-AF65-F5344CB8AC3E}">
        <p14:creationId xmlns:p14="http://schemas.microsoft.com/office/powerpoint/2010/main" val="2845110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3323A-C50B-40AD-811D-78D72205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národních kinematografií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5CAC9E-936D-4C1B-A069-794375E5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kategorie jsou propustné – nejen jednotlivé filmy produkované více zeměmi můžou být rozkročeny mezi různými typy, ale i dané kinematografie operující v rozdílných produkčních sektorech</a:t>
            </a:r>
            <a:br>
              <a:rPr lang="cs-CZ" dirty="0"/>
            </a:br>
            <a:r>
              <a:rPr lang="cs-CZ" dirty="0"/>
              <a:t>-&gt; Francie jako příklad fungování v rámci 1. a 3. kategorie, občas i 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role exportu – může posunout kategorie</a:t>
            </a:r>
            <a:br>
              <a:rPr lang="cs-CZ" dirty="0"/>
            </a:br>
            <a:r>
              <a:rPr lang="cs-CZ" dirty="0"/>
              <a:t>-&gt; nejčastěji 2. a 6. kategorie jako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takových případech distribuce a recepce nahrazují produkční a </a:t>
            </a:r>
            <a:r>
              <a:rPr lang="cs-CZ" dirty="0" err="1"/>
              <a:t>textuální</a:t>
            </a:r>
            <a:r>
              <a:rPr lang="cs-CZ" dirty="0"/>
              <a:t> kritéria</a:t>
            </a:r>
          </a:p>
        </p:txBody>
      </p:sp>
    </p:spTree>
    <p:extLst>
      <p:ext uri="{BB962C8B-B14F-4D97-AF65-F5344CB8AC3E}">
        <p14:creationId xmlns:p14="http://schemas.microsoft.com/office/powerpoint/2010/main" val="112913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809D3-BE8B-4D15-B9A9-6E387C3F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-Model Art </a:t>
            </a:r>
            <a:r>
              <a:rPr lang="cs-CZ" dirty="0" err="1"/>
              <a:t>Cinemas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D30EE7-0ED5-4925-B872-B0531595C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většinu lidí nejznámější forma </a:t>
            </a:r>
            <a:r>
              <a:rPr lang="cs-CZ" dirty="0" err="1"/>
              <a:t>nár</a:t>
            </a:r>
            <a:r>
              <a:rPr lang="cs-CZ" dirty="0"/>
              <a:t>. kinematografie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snaží se odlišit </a:t>
            </a:r>
            <a:r>
              <a:rPr lang="cs-CZ" dirty="0" err="1"/>
              <a:t>textuálně</a:t>
            </a:r>
            <a:r>
              <a:rPr lang="cs-CZ" dirty="0"/>
              <a:t> od HW, předpokládat explicitně nebo implicitně domácí/„domorodý“ (</a:t>
            </a:r>
            <a:r>
              <a:rPr lang="cs-CZ" dirty="0" err="1"/>
              <a:t>indigenous</a:t>
            </a:r>
            <a:r>
              <a:rPr lang="cs-CZ" dirty="0"/>
              <a:t>) produkt a usiluje o zasažení domácího i exportních trhů prostřednictvím specializovaných distribučních kanálů a prostorů uvádění -&gt; „</a:t>
            </a:r>
            <a:r>
              <a:rPr lang="cs-CZ" dirty="0" err="1"/>
              <a:t>arthouse</a:t>
            </a:r>
            <a:r>
              <a:rPr lang="cs-CZ" dirty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diskurzy podporující tento model jsou typicky buržoazně-nacionalistické, ale vymezují také evropské populární filmy</a:t>
            </a:r>
            <a:br>
              <a:rPr lang="cs-CZ" dirty="0"/>
            </a:br>
            <a:r>
              <a:rPr lang="cs-CZ" dirty="0"/>
              <a:t>- ty první jsou elitářské a více zaměřené na export z finančních a kulturních důvodů -&gt; národní pýcha a identita jsou stěžejní pro uměleckou kinematografii</a:t>
            </a:r>
            <a:br>
              <a:rPr lang="cs-CZ" dirty="0"/>
            </a:br>
            <a:r>
              <a:rPr lang="cs-CZ" dirty="0"/>
              <a:t>- důležitou součástí i národní kulturní a literární tradice a kvality + jejich konsolidace a rozšíření prostřednictvím národní kinematografie (literární zdroje pro evropský model)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tyto argumenty ovlivňují i státní legislativu:</a:t>
            </a:r>
            <a:br>
              <a:rPr lang="cs-CZ" dirty="0"/>
            </a:br>
            <a:r>
              <a:rPr lang="cs-CZ" dirty="0"/>
              <a:t>- subvence formou grantů, půjček a nepřímo prostřednictvím daní</a:t>
            </a:r>
            <a:br>
              <a:rPr lang="cs-CZ" dirty="0"/>
            </a:br>
            <a:r>
              <a:rPr lang="cs-CZ" dirty="0"/>
              <a:t>- kvóty a tarify dovezených filmů</a:t>
            </a:r>
            <a:br>
              <a:rPr lang="cs-CZ" dirty="0"/>
            </a:br>
            <a:r>
              <a:rPr lang="cs-CZ" dirty="0"/>
              <a:t>-&gt; vedou ke „kulturnímu modu produkce“ zřetelně odlišnému od HW – úspěšný díky proplétání ekonomických a kulturních zájmů v dané zemi</a:t>
            </a:r>
          </a:p>
        </p:txBody>
      </p:sp>
    </p:spTree>
    <p:extLst>
      <p:ext uri="{BB962C8B-B14F-4D97-AF65-F5344CB8AC3E}">
        <p14:creationId xmlns:p14="http://schemas.microsoft.com/office/powerpoint/2010/main" val="3159155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79D3D-47A7-468D-A4FA-23FEFA52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-Model Art </a:t>
            </a:r>
            <a:r>
              <a:rPr lang="cs-CZ" dirty="0" err="1"/>
              <a:t>Cinemas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34C02-10F0-4F0E-B1F1-F7FD2C9AC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textuální</a:t>
            </a:r>
            <a:r>
              <a:rPr lang="cs-CZ" dirty="0"/>
              <a:t> vlastnosti art </a:t>
            </a:r>
            <a:r>
              <a:rPr lang="cs-CZ" dirty="0" err="1"/>
              <a:t>cinema</a:t>
            </a:r>
            <a:r>
              <a:rPr lang="cs-CZ" dirty="0"/>
              <a:t> rozpoznal David </a:t>
            </a:r>
            <a:r>
              <a:rPr lang="cs-CZ" dirty="0" err="1"/>
              <a:t>Bordwell</a:t>
            </a:r>
            <a:r>
              <a:rPr lang="cs-CZ" dirty="0"/>
              <a:t> (viz </a:t>
            </a:r>
            <a:r>
              <a:rPr lang="cs-CZ" i="1" dirty="0" err="1"/>
              <a:t>Narration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Fiction Film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vývoj vlastní hollywoodské umělecké kinematografie – mixování žánrů v Hollywoodu komplikováno vzájemnou výměnou s evropskou uměleckou kinematografií a výsledkem v rozmazávání hranic mezi specializovanými a zábavními sektory trhu</a:t>
            </a:r>
            <a:br>
              <a:rPr lang="cs-CZ" dirty="0"/>
            </a:br>
            <a:r>
              <a:rPr lang="cs-CZ" dirty="0"/>
              <a:t>- evropští filmaři ovlivněni specifickými hollywoodskými žánry (spaghetti western, </a:t>
            </a:r>
            <a:r>
              <a:rPr lang="cs-CZ" dirty="0" err="1"/>
              <a:t>Fassbinderova</a:t>
            </a:r>
            <a:r>
              <a:rPr lang="cs-CZ" dirty="0"/>
              <a:t> práce s melodramatickými a gangsterskými žánrovými vzorci,…)</a:t>
            </a:r>
            <a:br>
              <a:rPr lang="cs-CZ" dirty="0"/>
            </a:br>
            <a:r>
              <a:rPr lang="cs-CZ" dirty="0"/>
              <a:t>- američtí tvůrci ovlivněni oblíbenými evropskými produkty (</a:t>
            </a:r>
            <a:r>
              <a:rPr lang="cs-CZ" dirty="0" err="1"/>
              <a:t>Penn</a:t>
            </a:r>
            <a:r>
              <a:rPr lang="cs-CZ" dirty="0"/>
              <a:t>, Altman, </a:t>
            </a:r>
            <a:r>
              <a:rPr lang="cs-CZ" dirty="0" err="1"/>
              <a:t>Schrader</a:t>
            </a:r>
            <a:r>
              <a:rPr lang="cs-CZ" dirty="0"/>
              <a:t>, Allen)</a:t>
            </a:r>
            <a:br>
              <a:rPr lang="cs-CZ" dirty="0"/>
            </a:br>
            <a:r>
              <a:rPr lang="cs-CZ" dirty="0"/>
              <a:t>-&gt; rozmělňování rozdílů národních kinematografií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státní politika vytváří limity kulturního modu produkce:</a:t>
            </a:r>
            <a:br>
              <a:rPr lang="cs-CZ" dirty="0"/>
            </a:br>
            <a:r>
              <a:rPr lang="cs-CZ" dirty="0"/>
              <a:t>- podporuje estetickou odlišnost od HW, ale odrazuje od „kousání do ruky, která kinematografii živí“</a:t>
            </a:r>
            <a:br>
              <a:rPr lang="cs-CZ" dirty="0"/>
            </a:br>
            <a:r>
              <a:rPr lang="cs-CZ" dirty="0"/>
              <a:t>- adoptování politické alegorie jako způsobu autocenzury</a:t>
            </a:r>
          </a:p>
        </p:txBody>
      </p:sp>
    </p:spTree>
    <p:extLst>
      <p:ext uri="{BB962C8B-B14F-4D97-AF65-F5344CB8AC3E}">
        <p14:creationId xmlns:p14="http://schemas.microsoft.com/office/powerpoint/2010/main" val="3526916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C10DF-A0A3-4821-B27E-3FB54916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Cinema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70D50-01F4-4C9F-B8B3-DAC242AFF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1960s-70s: opoziční pozice vůči HW i Evropě – anti-imperialistické naléhání na národní osvobození a vývoj odlišných estetických modelů</a:t>
            </a:r>
            <a:br>
              <a:rPr lang="cs-CZ" dirty="0"/>
            </a:br>
            <a:r>
              <a:rPr lang="cs-CZ" dirty="0"/>
              <a:t>1969 – </a:t>
            </a:r>
            <a:r>
              <a:rPr lang="cs-CZ" dirty="0" err="1"/>
              <a:t>manifesto</a:t>
            </a:r>
            <a:r>
              <a:rPr lang="cs-CZ" dirty="0"/>
              <a:t> </a:t>
            </a:r>
            <a:r>
              <a:rPr lang="cs-CZ" dirty="0" err="1"/>
              <a:t>Getina</a:t>
            </a:r>
            <a:r>
              <a:rPr lang="cs-CZ" dirty="0"/>
              <a:t> a </a:t>
            </a:r>
            <a:r>
              <a:rPr lang="cs-CZ" dirty="0" err="1"/>
              <a:t>Solanase</a:t>
            </a:r>
            <a:r>
              <a:rPr lang="cs-CZ" dirty="0"/>
              <a:t> „</a:t>
            </a:r>
            <a:r>
              <a:rPr lang="cs-CZ" dirty="0" err="1"/>
              <a:t>Towards</a:t>
            </a:r>
            <a:r>
              <a:rPr lang="cs-CZ" dirty="0"/>
              <a:t> a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“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C5EB5C2C-8223-46E9-A26C-BD78C8ACC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469" y="2979534"/>
            <a:ext cx="6173061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7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74DFB-06CB-44E1-9A97-EC766F5E1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167463-4836-485C-9F3E-B5D0D93A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taxonomický text, který však zároveň shrnuje nejvýraznější diskuze kolem konceptů národní kinematografie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před 1980s kritické texty adoptovaly běžné a neproblematické vnímání termínu</a:t>
            </a:r>
            <a:br>
              <a:rPr lang="cs-CZ" dirty="0"/>
            </a:br>
            <a:r>
              <a:rPr lang="cs-CZ" dirty="0"/>
              <a:t>- myšlenka národní kinematografie společně s </a:t>
            </a:r>
            <a:r>
              <a:rPr lang="cs-CZ" i="1" dirty="0" err="1"/>
              <a:t>auteury</a:t>
            </a:r>
            <a:r>
              <a:rPr lang="cs-CZ" dirty="0"/>
              <a:t> jako způsob propagace nehollywoodských kinematografií (příslib </a:t>
            </a:r>
            <a:r>
              <a:rPr lang="cs-CZ" i="1" dirty="0"/>
              <a:t>jinakosti</a:t>
            </a:r>
            <a:r>
              <a:rPr lang="cs-CZ" dirty="0"/>
              <a:t>) a způsobu, jak uvažovat, distribuovat, nálepkovat a recenzovat filmy mimo </a:t>
            </a:r>
            <a:r>
              <a:rPr lang="cs-CZ" dirty="0" err="1"/>
              <a:t>hollywood</a:t>
            </a:r>
            <a:br>
              <a:rPr lang="cs-CZ" dirty="0"/>
            </a:br>
            <a:r>
              <a:rPr lang="cs-CZ" dirty="0"/>
              <a:t>- dřívější publikace se soustředily pouze na texty (filmy) produkované uvnitř zkoumaného teritoria, kdežto myšlenky národního státu byly utvářeny především v </a:t>
            </a:r>
            <a:r>
              <a:rPr lang="cs-CZ" dirty="0" err="1"/>
              <a:t>esencialistických</a:t>
            </a:r>
            <a:r>
              <a:rPr lang="cs-CZ" dirty="0"/>
              <a:t>, ačkoliv občas anti-imperialistických pojmech</a:t>
            </a:r>
          </a:p>
        </p:txBody>
      </p:sp>
    </p:spTree>
    <p:extLst>
      <p:ext uri="{BB962C8B-B14F-4D97-AF65-F5344CB8AC3E}">
        <p14:creationId xmlns:p14="http://schemas.microsoft.com/office/powerpoint/2010/main" val="2140725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D1D37-EC77-4669-9E5F-FA89E48BD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Cinema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0081E3-E6D4-4366-8306-E86323ECA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59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třetích zemích byla první a druhá kinematografie základem buržoazního individualismu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 jedním z nejpružnějších označujících v kinematografickém slovníku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její radikální hrana odlišila tento typ od množství komerční produkce třetích zemí (komedie, melodramata,…)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poslední době se stále více překrývá s art </a:t>
            </a:r>
            <a:r>
              <a:rPr lang="cs-CZ" dirty="0" err="1"/>
              <a:t>cinema</a:t>
            </a:r>
            <a:r>
              <a:rPr lang="cs-CZ" dirty="0"/>
              <a:t> a usiluje o mezinárodní distribuční kanály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financování: značné nespolehlivé kvůli politické opozičnosti takového typu kinematografie i kvůli „kulturní bezmocnosti“ (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powerlesness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v případě afrických zemí s pouze jednou politickou stranou snazší získat dotaci z Francie, Švýcarská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produkční podmínky zároveň přidávají třetí kinematografii naléhavější intenzitu než politické alegorie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diskurzy o třetí kinematografii rozlepují vědomí prvního světa o národních kinematografiích, nejvýrazněji pak pojetí národní suverenity </a:t>
            </a:r>
            <a:br>
              <a:rPr lang="cs-CZ" dirty="0"/>
            </a:br>
            <a:r>
              <a:rPr lang="cs-CZ" dirty="0"/>
              <a:t>-&gt; třetí kinematografie nabídly částečnou </a:t>
            </a:r>
            <a:r>
              <a:rPr lang="cs-CZ" dirty="0" err="1"/>
              <a:t>rekonceptualizaci</a:t>
            </a:r>
            <a:r>
              <a:rPr lang="cs-CZ" dirty="0"/>
              <a:t> národní kinematografie</a:t>
            </a:r>
            <a:br>
              <a:rPr lang="cs-CZ" dirty="0"/>
            </a:br>
            <a:r>
              <a:rPr lang="cs-CZ" dirty="0"/>
              <a:t>- například v UK směrem k množství třídních, genderových, rasových aj. rozdílů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problematizace</a:t>
            </a:r>
            <a:r>
              <a:rPr lang="cs-CZ" dirty="0"/>
              <a:t> </a:t>
            </a:r>
            <a:r>
              <a:rPr lang="cs-CZ" dirty="0" err="1"/>
              <a:t>homogenizujícího</a:t>
            </a:r>
            <a:r>
              <a:rPr lang="cs-CZ" dirty="0"/>
              <a:t> nahlížení prvního světa na ten třetí</a:t>
            </a:r>
            <a:br>
              <a:rPr lang="cs-CZ" dirty="0"/>
            </a:br>
            <a:r>
              <a:rPr lang="cs-CZ" dirty="0"/>
              <a:t>- diaspora, exil i uvěznění ve své „vlastní“ zemi</a:t>
            </a:r>
          </a:p>
        </p:txBody>
      </p:sp>
    </p:spTree>
    <p:extLst>
      <p:ext uri="{BB962C8B-B14F-4D97-AF65-F5344CB8AC3E}">
        <p14:creationId xmlns:p14="http://schemas.microsoft.com/office/powerpoint/2010/main" val="3023677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1BF0E-ACCC-4DDD-A6A1-04E84F2E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Commercial</a:t>
            </a:r>
            <a:r>
              <a:rPr lang="cs-CZ" dirty="0"/>
              <a:t> </a:t>
            </a:r>
            <a:r>
              <a:rPr lang="cs-CZ" dirty="0" err="1"/>
              <a:t>Cinemas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22197-085C-4254-AF01-D4B4A7999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Evropě i třetích zemích produkce komerčních kinematografií, které soupeří s HW s různým stupněm úspěšnosti na domácích trzích – méně známé kvůli nižšímu vývozu do evropských a anglofonních zemí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liší se od předchozích typů v tom, že populistická u třetích zemí (částečně díky menšímu americkému vlivu a většímu projekčnímu prostoru v kinech, částečně proto, že kulturní elity jsou slabší a s menším zájmem o kinematografii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evropská komerční kinematografie soupeří přímějším způsobem s HW o tržby</a:t>
            </a:r>
            <a:br>
              <a:rPr lang="cs-CZ" dirty="0"/>
            </a:br>
            <a:r>
              <a:rPr lang="cs-CZ" dirty="0"/>
              <a:t>- nejúspěšnější zemí byla Francie – ta částečně rozpustila rozlišení průmyslový/kulturní úspěšnou propagací </a:t>
            </a:r>
            <a:r>
              <a:rPr lang="cs-CZ" i="1" dirty="0" err="1"/>
              <a:t>auteurů</a:t>
            </a:r>
            <a:r>
              <a:rPr lang="cs-CZ" dirty="0"/>
              <a:t> v průmyslovém kontextu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jiné země s malými jazykovými komunitami (např. Nizozemsko) podle </a:t>
            </a:r>
            <a:r>
              <a:rPr lang="cs-CZ" dirty="0" err="1"/>
              <a:t>Croftse</a:t>
            </a:r>
            <a:r>
              <a:rPr lang="cs-CZ" dirty="0"/>
              <a:t> více ochromené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typickými žánry evropské komerční kinematografie thriller, komedie a soft-</a:t>
            </a:r>
            <a:r>
              <a:rPr lang="cs-CZ" dirty="0" err="1"/>
              <a:t>core</a:t>
            </a:r>
            <a:r>
              <a:rPr lang="cs-CZ" dirty="0"/>
              <a:t> filmy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třetí země vzácně poskytují infrastrukturní podporu, která by živila domácí produkci + spíše soukromé než veřejné financování, což kinematografii rovněž oslabuje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třetích zemích dominují kinům cizí filmy (hlavně HW)</a:t>
            </a:r>
          </a:p>
        </p:txBody>
      </p:sp>
    </p:spTree>
    <p:extLst>
      <p:ext uri="{BB962C8B-B14F-4D97-AF65-F5344CB8AC3E}">
        <p14:creationId xmlns:p14="http://schemas.microsoft.com/office/powerpoint/2010/main" val="1035598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69E24-C431-4086-9173-214BFD77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Ignoring</a:t>
            </a:r>
            <a:r>
              <a:rPr lang="cs-CZ" dirty="0"/>
              <a:t> Hollywood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7F5277-BC7D-4516-8C1B-F86EDB6B5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Indie nebo Hongkong s velkým domácím trhem a/nebo efektivními obchodními bariérami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těchto zemích se mohou rozvinout kulturně specifické kinematografie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Hongkongu domácí kinematografie předčí HW v prodeji vstupenek v poměru 1:4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Indii domácí kinematografie prodá 4x více vstupenek HW v US + vyrobí průměrně 773 filmů </a:t>
            </a:r>
            <a:br>
              <a:rPr lang="cs-CZ" dirty="0"/>
            </a:br>
            <a:r>
              <a:rPr lang="cs-CZ" dirty="0"/>
              <a:t>(o 262 více než HW)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indické filmy ve 20 jazycích pro lokální publika, čímž jsou indické filmy chráněny proti cizí konkurenci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Bombaj rovněž vyváží své produkty k početným indickým komunitám po celém světě</a:t>
            </a:r>
            <a:br>
              <a:rPr lang="cs-CZ" dirty="0"/>
            </a:br>
            <a:r>
              <a:rPr lang="cs-CZ" dirty="0"/>
              <a:t>+ Indie kolonizovala Srí Lanku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podobně Hongkong dominuje Tchaj-wanu a čínským čtvrtím v západním světě</a:t>
            </a:r>
          </a:p>
        </p:txBody>
      </p:sp>
    </p:spTree>
    <p:extLst>
      <p:ext uri="{BB962C8B-B14F-4D97-AF65-F5344CB8AC3E}">
        <p14:creationId xmlns:p14="http://schemas.microsoft.com/office/powerpoint/2010/main" val="1815387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28F8D-0C43-4795-A8DB-B2C84C8E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Imitating</a:t>
            </a:r>
            <a:r>
              <a:rPr lang="cs-CZ" dirty="0"/>
              <a:t> Hollywood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3F45A-B87B-4705-8D4D-5987DBBD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některé země (UK, Kanada, Austrálie) se snažily porazit HW pomocí jejich vlastní hry – a selhaly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státní investice zajistily relativně stabilní průmysl, ale negarantovaly kulturně nacionalistický produkt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zacílily na nejlukrativnější US trh, ale tyto národní kinematografie a jejich kulturní základy byly modifikovány vpádem hollywoodských zájmů a produktů do domácí distribuce</a:t>
            </a:r>
            <a:br>
              <a:rPr lang="cs-CZ" dirty="0"/>
            </a:br>
            <a:r>
              <a:rPr lang="cs-CZ" dirty="0"/>
              <a:t>-&gt; UK podle </a:t>
            </a:r>
            <a:r>
              <a:rPr lang="cs-CZ" dirty="0" err="1"/>
              <a:t>Croftse</a:t>
            </a:r>
            <a:r>
              <a:rPr lang="cs-CZ" dirty="0"/>
              <a:t> v nevděčně pozici: musí soupeřit s HW, který – paradoxně – je teď mnohem víc zakořeněn v britském kulturním životě než domácí produkt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tyto země ještě více oslabeny v osmdesátých letech nerovnými ekonomickými výměnami, které je ještě více upoutaly v závislém vztahu na US</a:t>
            </a:r>
            <a:br>
              <a:rPr lang="cs-CZ" dirty="0"/>
            </a:br>
            <a:r>
              <a:rPr lang="cs-CZ" dirty="0"/>
              <a:t>- na každý jednotlivý úspěch na americkém trhu vychází stovky slabých imitací</a:t>
            </a:r>
            <a:br>
              <a:rPr lang="cs-CZ" dirty="0"/>
            </a:br>
            <a:r>
              <a:rPr lang="cs-CZ" dirty="0"/>
              <a:t>- příklad přestříhání </a:t>
            </a:r>
            <a:r>
              <a:rPr lang="cs-CZ" i="1" dirty="0"/>
              <a:t>Krokodýla </a:t>
            </a:r>
            <a:r>
              <a:rPr lang="cs-CZ" i="1" dirty="0" err="1"/>
              <a:t>Dundeeho</a:t>
            </a:r>
            <a:r>
              <a:rPr lang="cs-CZ" i="1" dirty="0"/>
              <a:t> </a:t>
            </a:r>
            <a:r>
              <a:rPr lang="cs-CZ" dirty="0"/>
              <a:t>ze strany </a:t>
            </a:r>
            <a:r>
              <a:rPr lang="cs-CZ" dirty="0" err="1"/>
              <a:t>Paramountu</a:t>
            </a:r>
            <a:r>
              <a:rPr lang="cs-CZ" dirty="0"/>
              <a:t>, aby měl rychlejší tempo a byl víc rodinnou zábavou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představa cizího trhu může způsobit nepřiměřený vliv na „národní“ produkt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tato logika s sebou může nést další dva následky:</a:t>
            </a:r>
            <a:br>
              <a:rPr lang="cs-CZ" dirty="0"/>
            </a:br>
            <a:r>
              <a:rPr lang="cs-CZ" dirty="0"/>
              <a:t>1. země může sloužit jako </a:t>
            </a:r>
            <a:r>
              <a:rPr lang="cs-CZ" dirty="0" err="1"/>
              <a:t>offshore</a:t>
            </a:r>
            <a:r>
              <a:rPr lang="cs-CZ" dirty="0"/>
              <a:t> produkční základnou pro HW</a:t>
            </a:r>
            <a:br>
              <a:rPr lang="cs-CZ" dirty="0"/>
            </a:br>
            <a:r>
              <a:rPr lang="cs-CZ" dirty="0"/>
              <a:t>2. HW může pokračovat ve vysávání cizích talentů – všichni úspěšní australští režiséři odešli do HW</a:t>
            </a:r>
          </a:p>
        </p:txBody>
      </p:sp>
    </p:spTree>
    <p:extLst>
      <p:ext uri="{BB962C8B-B14F-4D97-AF65-F5344CB8AC3E}">
        <p14:creationId xmlns:p14="http://schemas.microsoft.com/office/powerpoint/2010/main" val="2795874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94A8E-524B-4B9B-A668-661955B9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Totalitarian</a:t>
            </a:r>
            <a:r>
              <a:rPr lang="cs-CZ" dirty="0"/>
              <a:t> </a:t>
            </a:r>
            <a:r>
              <a:rPr lang="cs-CZ" dirty="0" err="1"/>
              <a:t>Cinemas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8A942-AB6B-47D2-84E8-8159B1BC8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fašistické Německo a Itálie, Čína 1949-mid 1980s, východní blok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predominantním</a:t>
            </a:r>
            <a:r>
              <a:rPr lang="cs-CZ" dirty="0"/>
              <a:t> modem komunistického </a:t>
            </a:r>
            <a:r>
              <a:rPr lang="cs-CZ" dirty="0" err="1"/>
              <a:t>brandu</a:t>
            </a:r>
            <a:r>
              <a:rPr lang="cs-CZ" dirty="0"/>
              <a:t> socialistický realismu, snažící se přesvědčit diváky o přednostech politického řádu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 periferii je art </a:t>
            </a:r>
            <a:r>
              <a:rPr lang="cs-CZ" dirty="0" err="1"/>
              <a:t>cinema</a:t>
            </a:r>
            <a:r>
              <a:rPr lang="cs-CZ" dirty="0"/>
              <a:t> (</a:t>
            </a:r>
            <a:r>
              <a:rPr lang="cs-CZ" dirty="0" err="1"/>
              <a:t>Tarkovskij</a:t>
            </a:r>
            <a:r>
              <a:rPr lang="cs-CZ" dirty="0"/>
              <a:t>, </a:t>
            </a:r>
            <a:r>
              <a:rPr lang="cs-CZ" dirty="0" err="1"/>
              <a:t>Jancsó</a:t>
            </a:r>
            <a:r>
              <a:rPr lang="cs-CZ" dirty="0"/>
              <a:t>,…) – periferie podmíněná i politickým táním nebo jinou státní politikou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analýza tohoto modu by měla usilovat o rozmotání kulturních specifičností z </a:t>
            </a:r>
            <a:r>
              <a:rPr lang="cs-CZ" dirty="0" err="1"/>
              <a:t>homogenizující</a:t>
            </a:r>
            <a:r>
              <a:rPr lang="cs-CZ" dirty="0"/>
              <a:t> fikce nacionalismu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nezpochybnitelná</a:t>
            </a:r>
            <a:r>
              <a:rPr lang="cs-CZ" dirty="0"/>
              <a:t> popularita komunistických nebo fašistických kinematografií by měla být mapována proti diskurzivním režimům a škále dalších zábav, uvnitř i mimo domov, nabízených těmito státy</a:t>
            </a:r>
          </a:p>
        </p:txBody>
      </p:sp>
    </p:spTree>
    <p:extLst>
      <p:ext uri="{BB962C8B-B14F-4D97-AF65-F5344CB8AC3E}">
        <p14:creationId xmlns:p14="http://schemas.microsoft.com/office/powerpoint/2010/main" val="4199098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596F7-D0E8-4799-975F-B6352F7C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Regional</a:t>
            </a:r>
            <a:r>
              <a:rPr lang="cs-CZ" dirty="0"/>
              <a:t>/</a:t>
            </a:r>
            <a:r>
              <a:rPr lang="cs-CZ" dirty="0" err="1"/>
              <a:t>Ethnic</a:t>
            </a:r>
            <a:r>
              <a:rPr lang="cs-CZ" dirty="0"/>
              <a:t> </a:t>
            </a:r>
            <a:r>
              <a:rPr lang="cs-CZ" dirty="0" err="1"/>
              <a:t>Cinemas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F911D-0274-49A7-9D56-5B0BA89D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etnické minority obecně postrádají financování a infrastrukturu kvůli </a:t>
            </a:r>
            <a:r>
              <a:rPr lang="cs-CZ" dirty="0" err="1"/>
              <a:t>homogenizujícím</a:t>
            </a:r>
            <a:r>
              <a:rPr lang="cs-CZ" dirty="0"/>
              <a:t> diskurzům a politickým sankcím ze strany národního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katalánská nebo quebecká kinematografie</a:t>
            </a:r>
          </a:p>
        </p:txBody>
      </p:sp>
    </p:spTree>
    <p:extLst>
      <p:ext uri="{BB962C8B-B14F-4D97-AF65-F5344CB8AC3E}">
        <p14:creationId xmlns:p14="http://schemas.microsoft.com/office/powerpoint/2010/main" val="3491757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19075-AA8C-458A-90CB-CE53F380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možnosti/export národních kinematografií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E1AE7-BC5B-4667-A843-7510291A4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významná část národních filmů je produkovaná pro export a soupeří tak na zahraničních trzích mezi sebou i s HW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HW je více standardizovaný při marketingu (hvězda, žánr,…), národní kinematografie jsou více hit </a:t>
            </a:r>
            <a:r>
              <a:rPr lang="cs-CZ" dirty="0" err="1"/>
              <a:t>or</a:t>
            </a:r>
            <a:r>
              <a:rPr lang="cs-CZ" dirty="0"/>
              <a:t> miss</a:t>
            </a:r>
            <a:br>
              <a:rPr lang="cs-CZ" dirty="0"/>
            </a:br>
            <a:r>
              <a:rPr lang="cs-CZ" dirty="0"/>
              <a:t>- jejich principiální způsoby marketingu a diferenciace produktu:</a:t>
            </a:r>
            <a:br>
              <a:rPr lang="cs-CZ" dirty="0"/>
            </a:br>
            <a:r>
              <a:rPr lang="cs-CZ" dirty="0"/>
              <a:t>1. národ produkce – národní nálepka slouží </a:t>
            </a:r>
            <a:r>
              <a:rPr lang="cs-CZ" dirty="0" err="1"/>
              <a:t>subžánrová</a:t>
            </a:r>
            <a:r>
              <a:rPr lang="cs-CZ" dirty="0"/>
              <a:t> funkce</a:t>
            </a:r>
            <a:br>
              <a:rPr lang="cs-CZ" dirty="0"/>
            </a:br>
            <a:r>
              <a:rPr lang="cs-CZ" dirty="0"/>
              <a:t>2. autorství</a:t>
            </a:r>
            <a:br>
              <a:rPr lang="cs-CZ" dirty="0"/>
            </a:br>
            <a:r>
              <a:rPr lang="cs-CZ" dirty="0"/>
              <a:t>3. méně cenzurovaná reprezentace sexuality</a:t>
            </a:r>
            <a:br>
              <a:rPr lang="cs-CZ" dirty="0"/>
            </a:br>
            <a:r>
              <a:rPr lang="cs-CZ" dirty="0"/>
              <a:t>-&gt; všechny jsou definované proti HW, slibují autenticitu a vzrušení, které HW postrádá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 cizích trzích (někdy i domácích) jsou národní filmy odkázány na specializované distribuční okruhy, odlišné od těch pro HW produkty: </a:t>
            </a:r>
            <a:r>
              <a:rPr lang="cs-CZ" dirty="0" err="1"/>
              <a:t>arthouse</a:t>
            </a:r>
            <a:r>
              <a:rPr lang="cs-CZ" dirty="0"/>
              <a:t> kina, festivaly,…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distributoři cizích filmů pravidelně vylučují kulturně specifické produkty</a:t>
            </a:r>
            <a:br>
              <a:rPr lang="cs-CZ" dirty="0"/>
            </a:br>
            <a:r>
              <a:rPr lang="cs-CZ" dirty="0"/>
              <a:t>(New German </a:t>
            </a:r>
            <a:r>
              <a:rPr lang="cs-CZ" dirty="0" err="1"/>
              <a:t>Cinema</a:t>
            </a:r>
            <a:r>
              <a:rPr lang="cs-CZ" dirty="0"/>
              <a:t> exportovaná bez </a:t>
            </a:r>
            <a:r>
              <a:rPr lang="cs-CZ" dirty="0" err="1"/>
              <a:t>Klugeho</a:t>
            </a:r>
            <a:r>
              <a:rPr lang="cs-CZ" dirty="0"/>
              <a:t> nebo </a:t>
            </a:r>
            <a:r>
              <a:rPr lang="cs-CZ" dirty="0" err="1"/>
              <a:t>Schrötera</a:t>
            </a:r>
            <a:r>
              <a:rPr lang="cs-CZ" dirty="0"/>
              <a:t>, australská kinematografie bez sociálně realistického filmu)</a:t>
            </a:r>
          </a:p>
        </p:txBody>
      </p:sp>
    </p:spTree>
    <p:extLst>
      <p:ext uri="{BB962C8B-B14F-4D97-AF65-F5344CB8AC3E}">
        <p14:creationId xmlns:p14="http://schemas.microsoft.com/office/powerpoint/2010/main" val="3430169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BE188-3EB9-492D-B63C-B0AEEA8F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možnosti/export národních kinematografií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0C4609-6EFA-406A-83AB-10AFAE2E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 na festivalech: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esencialistický</a:t>
            </a:r>
            <a:r>
              <a:rPr lang="cs-CZ" dirty="0"/>
              <a:t> humanismus („lidské podmínky“)</a:t>
            </a:r>
            <a:br>
              <a:rPr lang="cs-CZ" dirty="0"/>
            </a:br>
            <a:r>
              <a:rPr lang="cs-CZ" dirty="0"/>
              <a:t>- známkující kulturalismus („velmi francouzský“)</a:t>
            </a:r>
            <a:br>
              <a:rPr lang="cs-CZ" dirty="0"/>
            </a:br>
            <a:r>
              <a:rPr lang="cs-CZ" dirty="0"/>
              <a:t>- estetizování kulturně specifického („poetická zpráva o místním životě“)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důraz na originalitu a kreativitu usnadňuje reprezentaci politického filmu jako art </a:t>
            </a:r>
            <a:r>
              <a:rPr lang="cs-CZ" dirty="0" err="1"/>
              <a:t>cinema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bez křížově kulturní </a:t>
            </a:r>
            <a:r>
              <a:rPr lang="cs-CZ" dirty="0" err="1"/>
              <a:t>kontextualizace</a:t>
            </a:r>
            <a:r>
              <a:rPr lang="cs-CZ" dirty="0"/>
              <a:t> bude mít cizí distribuce národních kinematografií tendenci vymazávat kulturně specifické</a:t>
            </a:r>
          </a:p>
        </p:txBody>
      </p:sp>
    </p:spTree>
    <p:extLst>
      <p:ext uri="{BB962C8B-B14F-4D97-AF65-F5344CB8AC3E}">
        <p14:creationId xmlns:p14="http://schemas.microsoft.com/office/powerpoint/2010/main" val="2480821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ECD1D-7337-49B4-BD4E-61249834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 cizích národních kinematografií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84A65-BADB-4CA7-A33D-453BACC07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tři způsoby přijetí cizího filmu:</a:t>
            </a:r>
            <a:br>
              <a:rPr lang="cs-CZ" dirty="0"/>
            </a:br>
            <a:r>
              <a:rPr lang="cs-CZ" dirty="0"/>
              <a:t>1. slepé neporozumění – divák nechápe nebo nezná prvky „domorodé“ kultury</a:t>
            </a:r>
            <a:br>
              <a:rPr lang="cs-CZ" dirty="0"/>
            </a:br>
            <a:r>
              <a:rPr lang="cs-CZ" dirty="0"/>
              <a:t>2. </a:t>
            </a:r>
            <a:r>
              <a:rPr lang="cs-CZ" dirty="0" err="1"/>
              <a:t>misreading</a:t>
            </a:r>
            <a:r>
              <a:rPr lang="cs-CZ" dirty="0"/>
              <a:t>, obvykle v podobě projektovaného přivlastnění</a:t>
            </a:r>
            <a:br>
              <a:rPr lang="cs-CZ" dirty="0"/>
            </a:br>
            <a:r>
              <a:rPr lang="cs-CZ" dirty="0"/>
              <a:t>3. odezvy produkujících zemí k velebení cizího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konstrukce cizích národů budou významně ovlivněny kinematografickými reprezentacemi (vedle kuchyně, fotbalových týmů apod.)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národ může být fiktivní entitou zahrnující všechny rozdílné elementy (třídní, genderové, rasové aj. diference)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diskurzy mají tendenci homogenizačního efektu a reduktivní symbolizace vytlačují komplexnější artikulace národní identity</a:t>
            </a:r>
          </a:p>
        </p:txBody>
      </p:sp>
    </p:spTree>
    <p:extLst>
      <p:ext uri="{BB962C8B-B14F-4D97-AF65-F5344CB8AC3E}">
        <p14:creationId xmlns:p14="http://schemas.microsoft.com/office/powerpoint/2010/main" val="3270660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8718A-C57C-48FF-AA4E-55DCF91A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590B3-F0A5-4897-9432-4A0AEB4D8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 vytváření kanonů národní kinematografie se podílejí i festivaly a kritiky kromě kulturní diplomacie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kulturní hybridita národních států je nicméně stále častěji a ve větším měřítku rozpoznávaná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národní kinematografie implikují důležitost politické flexibility vyzývat fiktivní homogenizaci diskurzů a zároveň je – podle kontextu – podporovat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určitých momentech – pravidelně, když se nacionalismus přiblíží populistickým hnutím – může národní vývoj nabídnout příležitost k manifestaci proklamující kulturní autenticitu a zakořeněnost</a:t>
            </a:r>
            <a:br>
              <a:rPr lang="cs-CZ" dirty="0"/>
            </a:br>
            <a:r>
              <a:rPr lang="cs-CZ" dirty="0"/>
              <a:t>- často jde o momenty budování národa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kontextu nerovné výměny s HW může být přežití domácích žánrů měřítkem síly a dynamiky národních kinematografií (hongkongské bojové filmy,…)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stěžejní oblastí pro </a:t>
            </a:r>
            <a:r>
              <a:rPr lang="cs-CZ" dirty="0" err="1"/>
              <a:t>Croftse</a:t>
            </a:r>
            <a:r>
              <a:rPr lang="cs-CZ" dirty="0"/>
              <a:t> je vztah žánr/národ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žádá o opuštění perspektivy my/oni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označuje koprodukce jako národní směs a označuje předpovědi „</a:t>
            </a:r>
            <a:r>
              <a:rPr lang="cs-CZ" dirty="0" err="1"/>
              <a:t>europudinku</a:t>
            </a:r>
            <a:r>
              <a:rPr lang="cs-CZ" dirty="0"/>
              <a:t>“ jako přehnané, protože vedou i k úspěšným vysoce kulturně specifickým produktům</a:t>
            </a:r>
          </a:p>
        </p:txBody>
      </p:sp>
    </p:spTree>
    <p:extLst>
      <p:ext uri="{BB962C8B-B14F-4D97-AF65-F5344CB8AC3E}">
        <p14:creationId xmlns:p14="http://schemas.microsoft.com/office/powerpoint/2010/main" val="124275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5F378-0FE3-4122-BC2D-C1A48E68D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B7F57-C58B-4435-99C9-7B70939C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problematizace</a:t>
            </a:r>
            <a:r>
              <a:rPr lang="cs-CZ" dirty="0"/>
              <a:t> národního státu:</a:t>
            </a:r>
            <a:br>
              <a:rPr lang="cs-CZ" dirty="0"/>
            </a:br>
            <a:r>
              <a:rPr lang="cs-CZ" dirty="0"/>
              <a:t>- argumenty pro konstrukci „představované komunity“, která utváří národní stát, a jejích historických limitů – migrace a diaspory, které byly výsledek procesu dekolonizace po 2. světové válce</a:t>
            </a:r>
            <a:br>
              <a:rPr lang="cs-CZ" dirty="0"/>
            </a:br>
            <a:r>
              <a:rPr lang="cs-CZ" dirty="0"/>
              <a:t>- současnější úvahy národní kinematografie se snaží odolat homogenizačním fikcím nacionalismu a rozpoznat jejich historickou variabilitu a nepředvídatelnost/nahodilost (</a:t>
            </a:r>
            <a:r>
              <a:rPr lang="cs-CZ" dirty="0" err="1"/>
              <a:t>contingency</a:t>
            </a:r>
            <a:r>
              <a:rPr lang="cs-CZ" dirty="0"/>
              <a:t>) stejně jako kulturní hybriditu národních států</a:t>
            </a:r>
            <a:br>
              <a:rPr lang="cs-CZ" dirty="0"/>
            </a:br>
            <a:r>
              <a:rPr lang="cs-CZ" dirty="0"/>
              <a:t>Philip Rosen: „Rozpoznání koherentní národní kinematografie vždy vyžaduje citlivost vůči protichůdným, rozptylovacím silám, které se nacházejí pod koherencí.“</a:t>
            </a:r>
            <a:br>
              <a:rPr lang="cs-CZ" dirty="0"/>
            </a:br>
            <a:r>
              <a:rPr lang="cs-CZ" dirty="0"/>
              <a:t>- další změny v 1980-90s s nástupem globalizace, rozpadem sovětského bloku apod.</a:t>
            </a:r>
            <a:br>
              <a:rPr lang="cs-CZ" dirty="0"/>
            </a:br>
            <a:r>
              <a:rPr lang="cs-CZ" dirty="0"/>
              <a:t>- konceptualizace „post-národního“ sice má slabiny, přesto má ale implikace pro studium národních kinematografií – Jugoslávie jako emblém historické role státu při potlačování etnických, náboženských a kulturních rozdílů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 ohledem na rostoucí nedostatek shody mezi národy a státy </a:t>
            </a:r>
            <a:r>
              <a:rPr lang="cs-CZ" dirty="0" err="1"/>
              <a:t>Crofts</a:t>
            </a:r>
            <a:r>
              <a:rPr lang="cs-CZ" dirty="0"/>
              <a:t> navrhuje psát o státech a národně-státních kinematografiích (</a:t>
            </a:r>
            <a:r>
              <a:rPr lang="cs-CZ" dirty="0" err="1"/>
              <a:t>nation-state</a:t>
            </a:r>
            <a:r>
              <a:rPr lang="cs-CZ" dirty="0"/>
              <a:t> </a:t>
            </a:r>
            <a:r>
              <a:rPr lang="cs-CZ" dirty="0" err="1"/>
              <a:t>cinemas</a:t>
            </a:r>
            <a:r>
              <a:rPr lang="cs-CZ" dirty="0"/>
              <a:t>) než o národech v národních kinematografiích</a:t>
            </a:r>
          </a:p>
        </p:txBody>
      </p:sp>
    </p:spTree>
    <p:extLst>
      <p:ext uri="{BB962C8B-B14F-4D97-AF65-F5344CB8AC3E}">
        <p14:creationId xmlns:p14="http://schemas.microsoft.com/office/powerpoint/2010/main" val="1287492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A95D6-51FA-46EA-9083-AD16AE96D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2C124A-F9D6-4A4C-B27B-C355C364A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používat označení „národní kinematografie“ pro filmy vyrobené v daném státě není nejvhodnější způsob, jak tento termín používat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výzkum některých implikací, které termín má při používání, s posuny k argumentu, že parametry národní kinematografie by měly být nataženy do roviny konzumace (</a:t>
            </a:r>
            <a:r>
              <a:rPr lang="cs-CZ" dirty="0" err="1"/>
              <a:t>consumption</a:t>
            </a:r>
            <a:r>
              <a:rPr lang="cs-CZ" dirty="0"/>
              <a:t>) stejně jako produkce</a:t>
            </a:r>
            <a:br>
              <a:rPr lang="cs-CZ" dirty="0"/>
            </a:br>
            <a:r>
              <a:rPr lang="cs-CZ" dirty="0"/>
              <a:t>- soustředění na aktivitu národních publik a podmínek, za jakých chápou a používají filmy, jež sledují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koncept národní kinematografie přivlastněn různými způsoby z různých důvodů</a:t>
            </a:r>
            <a:br>
              <a:rPr lang="cs-CZ" dirty="0"/>
            </a:br>
            <a:r>
              <a:rPr lang="cs-CZ" dirty="0"/>
              <a:t>-&gt; neexistuje jeden univerzálně přijímaný diskurz národní kinematografie</a:t>
            </a:r>
            <a:br>
              <a:rPr lang="cs-CZ" dirty="0"/>
            </a:br>
            <a:r>
              <a:rPr lang="cs-CZ" dirty="0"/>
              <a:t>1. definování na základě ekonomických termínů</a:t>
            </a:r>
            <a:br>
              <a:rPr lang="cs-CZ" dirty="0"/>
            </a:br>
            <a:r>
              <a:rPr lang="cs-CZ" dirty="0"/>
              <a:t>- konceptuální shoda mezi „národní kinematografií“ a „domácím filmovým průmyslem“</a:t>
            </a:r>
            <a:br>
              <a:rPr lang="cs-CZ" dirty="0"/>
            </a:br>
            <a:r>
              <a:rPr lang="cs-CZ" dirty="0"/>
              <a:t>-&gt; Kdo filmy vyrábí a kde? Kdo vlastní a kontroluje průmyslovou infrastrukturu, produkční a distribuční firmy, kina,…?</a:t>
            </a:r>
          </a:p>
        </p:txBody>
      </p:sp>
    </p:spTree>
    <p:extLst>
      <p:ext uri="{BB962C8B-B14F-4D97-AF65-F5344CB8AC3E}">
        <p14:creationId xmlns:p14="http://schemas.microsoft.com/office/powerpoint/2010/main" val="346005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17916-F115-4A8E-80DE-E875FD6D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585450-8C7A-4E9F-90C3-889B10C9C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textově založený přístup</a:t>
            </a:r>
            <a:br>
              <a:rPr lang="cs-CZ" dirty="0"/>
            </a:br>
            <a:r>
              <a:rPr lang="cs-CZ" dirty="0"/>
              <a:t>-&gt; O čem filmy jsou? Sdílejí společný styl nebo světonázor? Jaký typ projekcí národního charakteru nabízí? Do jaké míry jsou národní kinematografie angažovány ve zkoumání národnosti u samotných filmů a vědomí diváka?</a:t>
            </a:r>
            <a:br>
              <a:rPr lang="cs-CZ" dirty="0"/>
            </a:br>
            <a:br>
              <a:rPr lang="cs-CZ" dirty="0"/>
            </a:br>
            <a:r>
              <a:rPr lang="cs-CZ" dirty="0"/>
              <a:t>3. uvádění/konzumace</a:t>
            </a:r>
            <a:br>
              <a:rPr lang="cs-CZ" dirty="0"/>
            </a:br>
            <a:r>
              <a:rPr lang="cs-CZ" dirty="0"/>
              <a:t>-&gt; Jaké filmy diváci sledují? Jaké je číslo cizích (hlavně US) filmů v distribuci (souvisí se strachem z kulturního imperialismu)?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4. kritika</a:t>
            </a:r>
            <a:br>
              <a:rPr lang="cs-CZ" dirty="0"/>
            </a:br>
            <a:r>
              <a:rPr lang="cs-CZ" dirty="0"/>
              <a:t>- má tendenci redukovat národní kinematografii do termínů kvalitního artového filmu, kulturně hodnotné kinematografie, která je součástí vysoké kultury a/nebo modernistického dědictví dané země -&gt; nezahrnuje populární věci</a:t>
            </a:r>
          </a:p>
        </p:txBody>
      </p:sp>
    </p:spTree>
    <p:extLst>
      <p:ext uri="{BB962C8B-B14F-4D97-AF65-F5344CB8AC3E}">
        <p14:creationId xmlns:p14="http://schemas.microsoft.com/office/powerpoint/2010/main" val="3645366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91D0A-1167-48D1-BA26-D778BBC6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99C62-ADAB-48F3-9D55-7A3483D8C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velmi často je koncept národní kinematografie používán preskriptivní a nikoliv deskriptivě</a:t>
            </a:r>
            <a:br>
              <a:rPr lang="cs-CZ" dirty="0"/>
            </a:br>
            <a:r>
              <a:rPr lang="cs-CZ" dirty="0"/>
              <a:t>-&gt;to, co by kinematografie měla být než skutečné zkušenosti populárních publik</a:t>
            </a:r>
            <a:br>
              <a:rPr lang="cs-CZ" dirty="0"/>
            </a:br>
            <a:r>
              <a:rPr lang="cs-CZ" dirty="0"/>
              <a:t>G. </a:t>
            </a:r>
            <a:r>
              <a:rPr lang="cs-CZ" dirty="0" err="1"/>
              <a:t>Nowell</a:t>
            </a:r>
            <a:r>
              <a:rPr lang="cs-CZ" dirty="0"/>
              <a:t>-Smith: stále probíhá boj o to uznat populární formy jako legitimní část národního kulturního života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důraz na otázky: Jaké jsou procesy nebo podmínky, pod nimiž filmové, </a:t>
            </a:r>
            <a:r>
              <a:rPr lang="cs-CZ" dirty="0" err="1"/>
              <a:t>textuální</a:t>
            </a:r>
            <a:r>
              <a:rPr lang="cs-CZ" dirty="0"/>
              <a:t> nebo průmyslové praktiky nazýváme národní kinematografií? Co je zahrnuto při </a:t>
            </a:r>
            <a:r>
              <a:rPr lang="cs-CZ" dirty="0" err="1"/>
              <a:t>postulaci</a:t>
            </a:r>
            <a:r>
              <a:rPr lang="cs-CZ" dirty="0"/>
              <a:t> myšlenky národnosti nebo národní identity?</a:t>
            </a:r>
            <a:br>
              <a:rPr lang="cs-CZ" dirty="0"/>
            </a:br>
            <a:r>
              <a:rPr lang="cs-CZ" dirty="0"/>
              <a:t>- identifikace národní kinematografie znamená specifikovat koherenci a jednotu -&gt; proklamovat jedinečnou identitu a stabilní sadu významů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takový proces je nevyhnutelně </a:t>
            </a:r>
            <a:r>
              <a:rPr lang="cs-CZ" dirty="0" err="1"/>
              <a:t>homogenizující</a:t>
            </a:r>
            <a:r>
              <a:rPr lang="cs-CZ" dirty="0"/>
              <a:t> a mytologizující</a:t>
            </a:r>
            <a:br>
              <a:rPr lang="cs-CZ" dirty="0"/>
            </a:br>
            <a:r>
              <a:rPr lang="cs-CZ" dirty="0"/>
              <a:t>- přiřazuj určitou sadu významů, zatímco jiné se snaží potlačit či dokonce před nimi chránit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zároveň byl tento koncept mobilizován jako strategie kulturního i ekonomického odporu</a:t>
            </a:r>
            <a:br>
              <a:rPr lang="cs-CZ" dirty="0"/>
            </a:br>
            <a:r>
              <a:rPr lang="cs-CZ" dirty="0"/>
              <a:t>- prosazování domácí autonomie ve vztahu k mezinárodně dominantnímu HW</a:t>
            </a:r>
          </a:p>
        </p:txBody>
      </p:sp>
    </p:spTree>
    <p:extLst>
      <p:ext uri="{BB962C8B-B14F-4D97-AF65-F5344CB8AC3E}">
        <p14:creationId xmlns:p14="http://schemas.microsoft.com/office/powerpoint/2010/main" val="2396250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7ADFD-807A-4C22-BDBE-E25134C5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7DAE8-E8A2-4FD1-8579-CF781FA0C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proces nacionalistického vytváření mýtů není jednoduše zákeřná nebo oslavná práce ideologické produkce, ale také způsob kladení jedné sady obrazů a hodnot proti jiné, která často hrozí pohlcením/podrobením té první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historie národních kinematografií můžou být chápány jenom jako historie krize a konfliktu, rezistence a vyjednávání</a:t>
            </a:r>
            <a:br>
              <a:rPr lang="cs-CZ" dirty="0"/>
            </a:br>
            <a:r>
              <a:rPr lang="cs-CZ" dirty="0"/>
              <a:t>- ale také historie byznysu usilujícího o bezpečný vstup na trh, umožnění maximalizace průmyslových zisků a podpírání kulturního postavení národa</a:t>
            </a:r>
            <a:br>
              <a:rPr lang="cs-CZ" dirty="0"/>
            </a:br>
            <a:r>
              <a:rPr lang="cs-CZ" dirty="0"/>
              <a:t>-&gt; politika národní kinematografie tak může být redukována do marketingové strategie </a:t>
            </a:r>
            <a:br>
              <a:rPr lang="cs-CZ" dirty="0"/>
            </a:br>
            <a:r>
              <a:rPr lang="cs-CZ" dirty="0"/>
              <a:t>– propagovat rozmanité a jako jedinečné a soudržné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Higson</a:t>
            </a:r>
            <a:r>
              <a:rPr lang="cs-CZ" dirty="0"/>
              <a:t> rozpoznává dvě ústřední metody ustanovení nebo identifikace národní kinematografie:</a:t>
            </a:r>
            <a:br>
              <a:rPr lang="cs-CZ" dirty="0"/>
            </a:br>
            <a:r>
              <a:rPr lang="cs-CZ" dirty="0"/>
              <a:t>1. porovnání a kontrast jedné kinematografie vůči jiné</a:t>
            </a:r>
            <a:br>
              <a:rPr lang="cs-CZ" dirty="0"/>
            </a:br>
            <a:r>
              <a:rPr lang="cs-CZ" dirty="0"/>
              <a:t>-&gt; ustanovení různých stupňů </a:t>
            </a:r>
            <a:r>
              <a:rPr lang="cs-CZ" i="1" dirty="0"/>
              <a:t>jinakosti</a:t>
            </a:r>
            <a:r>
              <a:rPr lang="cs-CZ" dirty="0"/>
              <a:t> – vytváření významů a identity skrze rozdíly</a:t>
            </a:r>
            <a:br>
              <a:rPr lang="cs-CZ" dirty="0"/>
            </a:br>
            <a:r>
              <a:rPr lang="cs-CZ" dirty="0"/>
              <a:t>2. zkoumat kinematografii ve vztahu k už existujícím ekonomikám a kulturám národního státu (</a:t>
            </a:r>
            <a:r>
              <a:rPr lang="cs-CZ" dirty="0" err="1"/>
              <a:t>nation-state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35548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4EF85-2906-4CFF-AEE8-8E2127F0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22437E-A376-4538-A32A-B81ADA5FE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první metoda je problematická v souvislostech vývoje k mezinárodnímu vlastnictví a cirkulaci audiovizuálních produktů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potřeba zkoumat předurčení HW v mezinárodním prostoru, protože HW nefunguje jednoduše jako jeden termín v rámci systému stejně významných rozdílů</a:t>
            </a:r>
            <a:br>
              <a:rPr lang="cs-CZ" dirty="0"/>
            </a:br>
            <a:r>
              <a:rPr lang="cs-CZ" dirty="0"/>
              <a:t>-&gt; není pouze mezinárodně nejmocnější kinematografií, ale v řadě zemí funguje HW jako integrální a přirozená součást národní kultury</a:t>
            </a:r>
            <a:br>
              <a:rPr lang="cs-CZ" dirty="0"/>
            </a:br>
            <a:r>
              <a:rPr lang="cs-CZ" dirty="0"/>
              <a:t>- HW tak nasycuje tzv. národní kinematografie na západě (opět </a:t>
            </a:r>
            <a:r>
              <a:rPr lang="cs-CZ" dirty="0" err="1"/>
              <a:t>Elsaesser</a:t>
            </a:r>
            <a:r>
              <a:rPr lang="cs-CZ" dirty="0"/>
              <a:t> o HW)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síla HW není pouze ekonomická – je úspěšný i doma, kde jsou rozmanitá imigrantská publika, působí tak jako demokratičtější než ostatní země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Higson</a:t>
            </a:r>
            <a:r>
              <a:rPr lang="cs-CZ" dirty="0"/>
              <a:t> vyvrací tvrzení </a:t>
            </a:r>
            <a:r>
              <a:rPr lang="cs-CZ" dirty="0" err="1"/>
              <a:t>Nowella</a:t>
            </a:r>
            <a:r>
              <a:rPr lang="cs-CZ" dirty="0"/>
              <a:t>-Smithe, že britská kinematografie nebyla v UK nikdy populární</a:t>
            </a:r>
            <a:br>
              <a:rPr lang="cs-CZ" dirty="0"/>
            </a:br>
            <a:r>
              <a:rPr lang="cs-CZ" dirty="0"/>
              <a:t>- ignoruje úspěch v tržbách a heterogenní strukturu „britského publika“</a:t>
            </a:r>
            <a:br>
              <a:rPr lang="cs-CZ" dirty="0"/>
            </a:br>
            <a:r>
              <a:rPr lang="cs-CZ" dirty="0"/>
              <a:t>-&gt; přesto je užitečný: vytlačuje myšlenku, že úspěchy HW na cizích trzích jsou díky manipulativnímu marketingu a agresivní ekonomické kontrole, a zároveň zpochybňuje konvenční útoky US kulturu, jelikož ta rozšiřuje kulturní nabídkou dostupnou pro diváky</a:t>
            </a:r>
          </a:p>
        </p:txBody>
      </p:sp>
    </p:spTree>
    <p:extLst>
      <p:ext uri="{BB962C8B-B14F-4D97-AF65-F5344CB8AC3E}">
        <p14:creationId xmlns:p14="http://schemas.microsoft.com/office/powerpoint/2010/main" val="366805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988E4-D999-4D71-B879-F4F019B57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BBCC5-209E-4C39-BBE6-2D00B6FF2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aby kinematografie byla národně populární, musí být mezinárodní</a:t>
            </a:r>
            <a:br>
              <a:rPr lang="cs-CZ" dirty="0"/>
            </a:br>
            <a:r>
              <a:rPr lang="cs-CZ" dirty="0"/>
              <a:t>-&gt; tzn. musí dosáhnout mezinárodního (HW) standardu, což v praxi znamená následování HW systémů financování, produkční kontroly, distribuce a marketingu</a:t>
            </a:r>
            <a:br>
              <a:rPr lang="cs-CZ" dirty="0"/>
            </a:br>
            <a:r>
              <a:rPr lang="cs-CZ" dirty="0"/>
              <a:t>- alternativním způsobem dosažení národního </a:t>
            </a:r>
            <a:r>
              <a:rPr lang="cs-CZ" i="1" dirty="0"/>
              <a:t>populárního</a:t>
            </a:r>
            <a:r>
              <a:rPr lang="cs-CZ" dirty="0"/>
              <a:t> úspěchu je mezinárodní měřítko, což je prakticky nemožné pro národní kinematografii; pokud nejde o kinematografii s dostatečně velký domácí trh (Indický filmový průmysl)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kinematografie je obtížné najít rovnováhu mezi tím být ekonomicky viditelný, ale kulturně motivovaný (být „národní“ v tom, co je v podstatě mezinárodní průmysl)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západní země řešily problém zůstat národně specifický a přesto mezinárodně viditelný výrobou uměleckých filmů – národně založený (a často státem dotovaných) filmů kvality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diskurzy „umění“, „kultury“, „kvality“ a „národní identity“/„národnosti“ byly historicky mobilizovány proti HW masové zábavě a používány k obhájení různých národně specifických systémů podpory a ochrany</a:t>
            </a:r>
          </a:p>
        </p:txBody>
      </p:sp>
    </p:spTree>
    <p:extLst>
      <p:ext uri="{BB962C8B-B14F-4D97-AF65-F5344CB8AC3E}">
        <p14:creationId xmlns:p14="http://schemas.microsoft.com/office/powerpoint/2010/main" val="3263965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181D4-D25A-42AD-98DD-9BAC7739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13D99-F634-438E-84D7-672DE8C6B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6696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umělecké kinematografie však jen zřídka dosáhnou úspěchu na domácím trhu, částečně kvůli jejich způsobu oslovování, částečně kvůli mezinárodní hegemonii HW na úrovni distribuce, uvádění a marketingu – např. pobočky HW společností v cizích zemích nebo finanční účast v domácích firmách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vliv HW je tak vždycky víc než jen otázka chudoby nebo </a:t>
            </a:r>
            <a:r>
              <a:rPr lang="cs-CZ" dirty="0" err="1"/>
              <a:t>elitnosti</a:t>
            </a:r>
            <a:r>
              <a:rPr lang="cs-CZ" dirty="0"/>
              <a:t> domácího filmařství</a:t>
            </a:r>
            <a:br>
              <a:rPr lang="cs-CZ" dirty="0"/>
            </a:br>
            <a:r>
              <a:rPr lang="cs-CZ" dirty="0"/>
              <a:t>-&gt; je zapotřebí zkoumat nejen produkci, ale také se zabývat otázkami distribuce a uvádění, publika a konzumace v rámci každého národního státu</a:t>
            </a:r>
            <a:br>
              <a:rPr lang="cs-CZ" dirty="0"/>
            </a:br>
            <a:r>
              <a:rPr lang="cs-CZ" dirty="0"/>
              <a:t>-&gt; je proto nedostatečné definovat národní kinematografii na základě kontrastů s jinou kinematografií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„dívat se dovnitř“ jako alternativa – v termínech vztahu k existující národní politické, ekonomické a kulturní identitě (pokud něco takového může být ustanoveno) a sadě domácích tradic</a:t>
            </a:r>
            <a:br>
              <a:rPr lang="cs-CZ" dirty="0"/>
            </a:br>
            <a:r>
              <a:rPr lang="cs-CZ" dirty="0"/>
              <a:t>- UK kinematografie by tak byla definovaná v pojmech </a:t>
            </a:r>
            <a:r>
              <a:rPr lang="cs-CZ" dirty="0" err="1"/>
              <a:t>britskosti</a:t>
            </a:r>
            <a:r>
              <a:rPr lang="cs-CZ" dirty="0"/>
              <a:t>, pomocí obrácení se k sobě, vlastní historii a kulturní formaci a definováním ideologií národní identity a národnosti než referováním k jiným národním kinematografiím</a:t>
            </a:r>
          </a:p>
        </p:txBody>
      </p:sp>
    </p:spTree>
    <p:extLst>
      <p:ext uri="{BB962C8B-B14F-4D97-AF65-F5344CB8AC3E}">
        <p14:creationId xmlns:p14="http://schemas.microsoft.com/office/powerpoint/2010/main" val="3291084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585AA-3E42-49B8-A92D-A52E4BC5E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928FF2-8C27-4FDB-991D-D5D20AA83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hlediska politické ekonomie je národní kinematografie partikulární průmyslovou strukturou a systémem státní legislativy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potřeba rozeznat, že ani domácí trhy nejsou homogenní a produkční společnosti se zaměřují na specifické oblasti, které HW vnímá jako marginální (nízkorozpočtové filmy, art </a:t>
            </a:r>
            <a:r>
              <a:rPr lang="cs-CZ" dirty="0" err="1"/>
              <a:t>cinema</a:t>
            </a:r>
            <a:r>
              <a:rPr lang="cs-CZ" dirty="0"/>
              <a:t>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důležitá role státu a způsobů jeho zásahů do praxe filmového průmyslu v určování parametrů a možností národní kinematografie minimálně od půlky 1910s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státy nicméně zasahují jen v momentě, když cítí strach z potenciální moci cizích kinematografií a když produkty – společně s ideologiemi a hodnotami – jsou široce rozšířeny v oběhu uvnitř národního státu a předpokládány, že mají škodlivý účinek na národně-státní ekonomiku</a:t>
            </a:r>
          </a:p>
        </p:txBody>
      </p:sp>
    </p:spTree>
    <p:extLst>
      <p:ext uri="{BB962C8B-B14F-4D97-AF65-F5344CB8AC3E}">
        <p14:creationId xmlns:p14="http://schemas.microsoft.com/office/powerpoint/2010/main" val="31385738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677A2-78D6-4961-9CB0-2CB50F9D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89216-9204-459D-B672-600CBDF52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podobně i výzkum partikulární národní kinematografie – oblasti, které musíme prozkoumat:</a:t>
            </a:r>
            <a:br>
              <a:rPr lang="cs-CZ" dirty="0"/>
            </a:br>
            <a:r>
              <a:rPr lang="cs-CZ" dirty="0"/>
              <a:t>1. obsah a témata konkrétního souboru filmů, která jsou reprezentována (zejména konstrukce „národního charakteru“), dominantní narativní diskurzy a dramatická témata + narativní tradice a jiné zdrojové materiály, z nichž kinematografie čerpá (národní dědictví – literární, divadelní,…)</a:t>
            </a:r>
            <a:br>
              <a:rPr lang="cs-CZ" dirty="0"/>
            </a:br>
            <a:r>
              <a:rPr lang="cs-CZ" dirty="0"/>
              <a:t>2. citlivost, struktura pocitu nebo světonázor vyjádřen v těchto filmech</a:t>
            </a:r>
            <a:br>
              <a:rPr lang="cs-CZ" dirty="0"/>
            </a:br>
            <a:r>
              <a:rPr lang="cs-CZ" dirty="0"/>
              <a:t>3. styl těchto filmů, formální systém reprezentace, způsob oslovování a konstrukce subjektivity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potřeba věnovat pozornost procesům, jimiž je kulturní hegemonie dosahována uvnitř národního státu, zkoumat vnitřní vztahy diverzifikace a unifikace + moc ustanovit jeden partikulární aspekt pluralistické kulturní formace jako dominantní společně s jeho standardizováním nebo naturalizováním</a:t>
            </a:r>
            <a:br>
              <a:rPr lang="cs-CZ" dirty="0"/>
            </a:br>
            <a:r>
              <a:rPr lang="cs-CZ" dirty="0"/>
              <a:t>- hledání koherentní a stabilní národní identity je možné jen za cenu potlačení vnitřních rozdílů, tenzí a protikladů (třída, gender, rasa,…)</a:t>
            </a:r>
          </a:p>
        </p:txBody>
      </p:sp>
    </p:spTree>
    <p:extLst>
      <p:ext uri="{BB962C8B-B14F-4D97-AF65-F5344CB8AC3E}">
        <p14:creationId xmlns:p14="http://schemas.microsoft.com/office/powerpoint/2010/main" val="38628656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D4C3E-9DB9-4971-8203-3916D12D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0EB2E-BF8E-4657-A6BC-59962DEA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9598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musíme věnovat pozornost historickým posunům v konstrukci národnosti a národní identity</a:t>
            </a:r>
            <a:br>
              <a:rPr lang="cs-CZ" dirty="0"/>
            </a:br>
            <a:r>
              <a:rPr lang="cs-CZ" dirty="0"/>
              <a:t>-&gt; národnost je vždy obraz vytvořený za určitých podmínek a nacionalismus jako takový lze vystopovat pouze do konce 18. století</a:t>
            </a:r>
            <a:br>
              <a:rPr lang="cs-CZ" dirty="0"/>
            </a:br>
            <a:r>
              <a:rPr lang="cs-CZ" dirty="0"/>
              <a:t>- historie je nezbytný základ národního narativu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při definování národní kinematografie je nařízen proces začleňování a vyčleňování</a:t>
            </a:r>
            <a:br>
              <a:rPr lang="cs-CZ" dirty="0"/>
            </a:br>
            <a:r>
              <a:rPr lang="cs-CZ" dirty="0"/>
              <a:t>-&gt; proces, kdy jedna věc je umístěna do centra, zatímco souběžně s tím jiná na okraj</a:t>
            </a:r>
            <a:br>
              <a:rPr lang="cs-CZ" dirty="0"/>
            </a:br>
            <a:r>
              <a:rPr lang="cs-CZ" dirty="0"/>
              <a:t>- zájmy jedné konkrétní skupiny jsou reprezentovány jako kolektivní nebo národní zájmy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tento proces utváří „představovanou komunitu národa“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imagined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proklamace národní kinematografie tak jsou částečně formou „vnitřního kulturního kolonialismu“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funkcí národní kinematografie stáhnout všechny rozmanitosti a kontradikce k sobě do koherentní jednoty – my však kontradikce musíme mít pořád v paměti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kinematografie nikdy jednoduše nereflektuje nebo nevyjadřuje už plně zformovanou a homogenní národní kulturu a identitu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privileguje omezený počet subjektových pozic, které jsou poté naturalizovány nebo reprodukovány jako jediné legitimní pozice národního subjektu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musíme na ni nahlížet jako na aktivně činící při konstrukci subjektivity stejně jako vyjádření předem dané identity</a:t>
            </a:r>
          </a:p>
        </p:txBody>
      </p:sp>
    </p:spTree>
    <p:extLst>
      <p:ext uri="{BB962C8B-B14F-4D97-AF65-F5344CB8AC3E}">
        <p14:creationId xmlns:p14="http://schemas.microsoft.com/office/powerpoint/2010/main" val="127571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3B8DC-D87B-47A5-AB9C-512039A46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F8CD29-3C31-4315-9B1F-7A7B334D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studie před 1980s viděly filmy z daného teritoria jako vyjádření domnělého národního ducha</a:t>
            </a:r>
            <a:br>
              <a:rPr lang="cs-CZ" dirty="0"/>
            </a:br>
            <a:r>
              <a:rPr lang="cs-CZ" dirty="0"/>
              <a:t>- zaměřovaly se na významná díla v historii daného území a esteticky skvělá díla velkých režisérů; jen zřídka analyzovaly průmyslové faktory umožňující výrobu těchto filmů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Higson</a:t>
            </a:r>
            <a:r>
              <a:rPr lang="cs-CZ" dirty="0"/>
              <a:t>: národně-státní kinematografie by neměly být definovány pouze na základě vyrobených filmů v rámci partikulárních národních států, ale i z hlediska distribuce a uvádění, publika a kritických i kulturních diskurzů</a:t>
            </a:r>
            <a:br>
              <a:rPr lang="cs-CZ" dirty="0"/>
            </a:br>
            <a:r>
              <a:rPr lang="cs-CZ" dirty="0"/>
              <a:t>- podle </a:t>
            </a:r>
            <a:r>
              <a:rPr lang="cs-CZ" dirty="0" err="1"/>
              <a:t>Croftse</a:t>
            </a:r>
            <a:r>
              <a:rPr lang="cs-CZ" dirty="0"/>
              <a:t> má tento přístup mezery v </a:t>
            </a:r>
            <a:r>
              <a:rPr lang="cs-CZ" dirty="0" err="1"/>
              <a:t>textuálních</a:t>
            </a:r>
            <a:r>
              <a:rPr lang="cs-CZ" dirty="0"/>
              <a:t> a žánrových otázkách, jelikož tvrdí, že texty </a:t>
            </a:r>
            <a:r>
              <a:rPr lang="cs-CZ" dirty="0" err="1"/>
              <a:t>mediují</a:t>
            </a:r>
            <a:r>
              <a:rPr lang="cs-CZ" dirty="0"/>
              <a:t> publikum a uvádění</a:t>
            </a:r>
          </a:p>
        </p:txBody>
      </p:sp>
    </p:spTree>
    <p:extLst>
      <p:ext uri="{BB962C8B-B14F-4D97-AF65-F5344CB8AC3E}">
        <p14:creationId xmlns:p14="http://schemas.microsoft.com/office/powerpoint/2010/main" val="803349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1D599-CB28-4E04-8A38-A193F5F2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Andrew </a:t>
            </a:r>
            <a:r>
              <a:rPr lang="cs-CZ" dirty="0" err="1"/>
              <a:t>Higson</a:t>
            </a:r>
            <a:r>
              <a:rPr lang="cs-CZ" dirty="0"/>
              <a:t> –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49D21-710B-4EDE-97FA-CDD9C3888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pozornost k otázkám: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počet filmů v distribuci (domácích i zahraničních) a jak jsou uchopeny na úrovni uvádění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rozsah sociologicky specifických publik pro rozdílné typy filmů a jak publika filmy POUŽÍVAJÍ za určitých podmínek uvádění</a:t>
            </a:r>
            <a:br>
              <a:rPr lang="cs-CZ" dirty="0"/>
            </a:br>
            <a:r>
              <a:rPr lang="cs-CZ" dirty="0"/>
              <a:t>- zkušenost s kinematografií v obecnějším smyslu, ne jen možnosti čtení a sledování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rozsah vztahu mezi diskurzy o filmu cirkulujícím v rámci kulturní a sociální formace a jejich relativní přístupnost pro rozdílná publika</a:t>
            </a:r>
            <a:br>
              <a:rPr lang="cs-CZ" dirty="0"/>
            </a:br>
            <a:r>
              <a:rPr lang="cs-CZ" dirty="0"/>
              <a:t>- tenze mezi diskurzy umění a zábavy ve vztahu k národu</a:t>
            </a:r>
          </a:p>
          <a:p>
            <a:pPr marL="0" indent="0">
              <a:buNone/>
            </a:pPr>
            <a:r>
              <a:rPr lang="cs-CZ" dirty="0"/>
              <a:t>-&gt; posun od produkce ke konzumaci filmů</a:t>
            </a:r>
            <a:br>
              <a:rPr lang="cs-CZ" dirty="0"/>
            </a:br>
            <a:r>
              <a:rPr lang="cs-CZ" dirty="0"/>
              <a:t>- od analýzy textů jako prostředků artikulace nacionalistického sentimentu a interpretace implikovaného národního diváka k analýze, jak publika skutečně konstruují svou kulturní identitu ve vztahu k různým produktům národního a mezinárodního filmu i podmínek, za jakých toho je dosažení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 čemu je národní kinematografie, když nemá národní publikum?</a:t>
            </a:r>
          </a:p>
        </p:txBody>
      </p:sp>
    </p:spTree>
    <p:extLst>
      <p:ext uri="{BB962C8B-B14F-4D97-AF65-F5344CB8AC3E}">
        <p14:creationId xmlns:p14="http://schemas.microsoft.com/office/powerpoint/2010/main" val="8366976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DF129-CD55-4DE7-8E92-882F6F96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F3488C-94A5-418C-BD6C-535CAB107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text se věnuje zejména vztahu nacionalismu a národní specifičnosti společně s vymezením rozdílů obou termínů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významný rozdíl mezi nacionalismem a zájmem o způsoby, kterak partikulární sociální formace fungují, aby dosáhly změny</a:t>
            </a:r>
            <a:br>
              <a:rPr lang="cs-CZ" dirty="0"/>
            </a:br>
            <a:r>
              <a:rPr lang="cs-CZ" dirty="0"/>
              <a:t>1. „nacionalismus“ je termín, který by měl být rezervován pro škálu institucionalizovaných praktik pokoušejících se definovat a vnutit partikulární, reduktivní, politicky funkční identitu</a:t>
            </a:r>
            <a:br>
              <a:rPr lang="cs-CZ" dirty="0"/>
            </a:br>
            <a:r>
              <a:rPr lang="cs-CZ" dirty="0"/>
              <a:t>- oponovat, kritizovat, podrývat nebo jinak vyzývat tento druh omezující „svěrací kazajky“, kterou se nám nacionalismus snaží vnutit u „subjektů“ národního státu nemůže být také nazvané nacionalismem, přestože funguje na úplně stejném prostoru existujícího a předjímaného národního státu</a:t>
            </a:r>
            <a:br>
              <a:rPr lang="cs-CZ" dirty="0"/>
            </a:br>
            <a:r>
              <a:rPr lang="cs-CZ" dirty="0"/>
              <a:t>- síly usilující o definování a vnucení pojmu identity mají oponentské postoje týkající se komplexit individuální subjektivity</a:t>
            </a:r>
          </a:p>
        </p:txBody>
      </p:sp>
    </p:spTree>
    <p:extLst>
      <p:ext uri="{BB962C8B-B14F-4D97-AF65-F5344CB8AC3E}">
        <p14:creationId xmlns:p14="http://schemas.microsoft.com/office/powerpoint/2010/main" val="36364874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8F196-8A78-47B5-9AD5-D6D4F368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4203F-6E09-480A-992C-053E418C6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70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2.  nacionalismus usiluje o to upoutat lidi k identitám</a:t>
            </a:r>
            <a:br>
              <a:rPr lang="cs-CZ" dirty="0"/>
            </a:br>
            <a:r>
              <a:rPr lang="cs-CZ" dirty="0"/>
              <a:t>- mobilizuje kulturně-politickou moc a institucionalizovanou sílu primárně pomocí rozvinutí široké škály modů oslovování (</a:t>
            </a:r>
            <a:r>
              <a:rPr lang="cs-CZ" dirty="0" err="1"/>
              <a:t>addresing</a:t>
            </a:r>
            <a:r>
              <a:rPr lang="cs-CZ" dirty="0"/>
              <a:t>), organizovaných nejen rétoricky, ale také </a:t>
            </a:r>
            <a:r>
              <a:rPr lang="cs-CZ" dirty="0" err="1"/>
              <a:t>ztřelesněných</a:t>
            </a:r>
            <a:r>
              <a:rPr lang="cs-CZ" dirty="0"/>
              <a:t> samotnou organizací a politickou institucí</a:t>
            </a:r>
            <a:br>
              <a:rPr lang="cs-CZ" dirty="0"/>
            </a:br>
            <a:r>
              <a:rPr lang="cs-CZ" dirty="0"/>
              <a:t>- způsob oslovování je živen, reprodukován a kontrolován -&gt; zajišťuje, že specifický klastr předpokladů je vepsán do našich sociálních těl od raného dětství a je od té doby opakován s ritualizovanou pravidelností</a:t>
            </a:r>
          </a:p>
          <a:p>
            <a:r>
              <a:rPr lang="cs-CZ" dirty="0"/>
              <a:t>3. existuje </a:t>
            </a:r>
            <a:r>
              <a:rPr lang="cs-CZ" dirty="0" err="1"/>
              <a:t>diametrická</a:t>
            </a:r>
            <a:r>
              <a:rPr lang="cs-CZ" dirty="0"/>
              <a:t> opozice mezi identitou a subjektivitou</a:t>
            </a:r>
            <a:br>
              <a:rPr lang="cs-CZ" dirty="0"/>
            </a:br>
            <a:r>
              <a:rPr lang="cs-CZ" dirty="0"/>
              <a:t>- identita, spojená s institucionalizovanými praktikami oslovování, jež se snaží vnutit, vytváří nikdy zcela padnoucí „svěrací kazajku“</a:t>
            </a:r>
            <a:br>
              <a:rPr lang="cs-CZ" dirty="0"/>
            </a:br>
            <a:r>
              <a:rPr lang="cs-CZ" dirty="0"/>
              <a:t>- subjektivita je nejednoznačný termín označující jednotlivce jako křižovatky nebo zahušťující body mnohonásobných sad institucionálně organizovaných diskurzivních praktik</a:t>
            </a:r>
            <a:br>
              <a:rPr lang="cs-CZ" dirty="0"/>
            </a:br>
            <a:r>
              <a:rPr lang="cs-CZ" dirty="0"/>
              <a:t>-&gt; subjektivita vymezuje „prostor“, v němž je nadbytek gramatických subjektů aktivovaných jazykem složených do sebe a každá přes sebe k tomu, aby formoval to, co můžeme nazvat jeho/jejím „subjektivním světem“</a:t>
            </a:r>
          </a:p>
        </p:txBody>
      </p:sp>
    </p:spTree>
    <p:extLst>
      <p:ext uri="{BB962C8B-B14F-4D97-AF65-F5344CB8AC3E}">
        <p14:creationId xmlns:p14="http://schemas.microsoft.com/office/powerpoint/2010/main" val="1685518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6D173-F069-4155-BA8F-EAC62B9B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76EC0-08DE-4033-BD0E-A1225804D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subjektivita vždycky překračuje identitu, protože formace identity se skládá z pokusů přišpendlit nás do specifického selektovaného sub-setu mnoha rozmanitých klastrů diskurzů, jimiž přecházíme v našem životě a které se k nám přilepují do různých úrovní</a:t>
            </a:r>
            <a:br>
              <a:rPr lang="cs-CZ" dirty="0"/>
            </a:br>
            <a:r>
              <a:rPr lang="cs-CZ" dirty="0"/>
              <a:t>- subjektivita se tak vztahuje k tomu, co můžeme chápat a cítit jako případ považující „naši“ sexualitu, naše porozumění sociálně-historických dynamik získaných prostřednictvím (sebe)vzdělávání, pracovních zkušeností apod.</a:t>
            </a:r>
            <a:br>
              <a:rPr lang="cs-CZ" dirty="0"/>
            </a:br>
            <a:r>
              <a:rPr lang="cs-CZ" dirty="0"/>
              <a:t>- některé aspekty naší subjektivity mohou být obsazeny nebo uneseny způsoby oslovení národní identitou, ale vždy tu je rozměr, v rámci našeho smyslu „subjektivní individuality“, který uniká a překračuje takovou kazajku identity</a:t>
            </a:r>
            <a:br>
              <a:rPr lang="cs-CZ" dirty="0"/>
            </a:br>
            <a:r>
              <a:rPr lang="cs-CZ" dirty="0"/>
              <a:t>-&gt; </a:t>
            </a:r>
            <a:r>
              <a:rPr lang="cs-CZ" dirty="0" err="1"/>
              <a:t>Willemen</a:t>
            </a:r>
            <a:r>
              <a:rPr lang="cs-CZ" dirty="0"/>
              <a:t> zkoumá rozvětvení těchto rozdílů pro cesty, ve kterých konceptualizujeme vztahy mezi industrializovanými kulturními praktikami – jako je kinematografie – a vždy </a:t>
            </a:r>
            <a:r>
              <a:rPr lang="cs-CZ" dirty="0" err="1"/>
              <a:t>předexistujícími</a:t>
            </a:r>
            <a:r>
              <a:rPr lang="cs-CZ" dirty="0"/>
              <a:t>, ale nikdy pevnými, institucionálně organizovanými sociálními formacemi, které obýváme</a:t>
            </a:r>
            <a:br>
              <a:rPr lang="cs-CZ" dirty="0"/>
            </a:br>
            <a:r>
              <a:rPr lang="cs-CZ" dirty="0"/>
              <a:t>- v každé socio-kulturní formaci musí být tyto rozdíly rozehrávány jiným způsobem</a:t>
            </a:r>
          </a:p>
        </p:txBody>
      </p:sp>
    </p:spTree>
    <p:extLst>
      <p:ext uri="{BB962C8B-B14F-4D97-AF65-F5344CB8AC3E}">
        <p14:creationId xmlns:p14="http://schemas.microsoft.com/office/powerpoint/2010/main" val="178092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F3BE2-D0F6-4685-9D38-D75FEA3E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084FB-E1E1-48C7-9F69-E77458A9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termíny „</a:t>
            </a:r>
            <a:r>
              <a:rPr lang="cs-CZ" dirty="0" err="1"/>
              <a:t>cross-cultural</a:t>
            </a:r>
            <a:r>
              <a:rPr lang="cs-CZ" dirty="0"/>
              <a:t>“ a „multikulturální“ na první problém, protože sugerují existenci oddělených/ohraničených zón dělených hranicemi, které je nutné překročit</a:t>
            </a:r>
            <a:br>
              <a:rPr lang="cs-CZ" dirty="0"/>
            </a:br>
            <a:r>
              <a:rPr lang="cs-CZ" dirty="0"/>
              <a:t>- multikulturní pak sugeruje, že kulturní zóny stále existují v rámci dané země jako malé, soběstačné/nezávislé ostrůvky, miniatury domnělé komunitní domněle původní národní kultury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negativním výsledkem multikulturní ideologie je „uvěznění“ určitých etnických komunit prostřednictvím financování umění a vládních praktik</a:t>
            </a:r>
            <a:br>
              <a:rPr lang="cs-CZ" dirty="0"/>
            </a:br>
            <a:r>
              <a:rPr lang="cs-CZ" dirty="0"/>
              <a:t>- tyto skupiny jsou odsouzeny opakovat rituály etnické autenticity, bez ohledu na to, jak to je pohodlné členům tzv. komunity</a:t>
            </a:r>
            <a:br>
              <a:rPr lang="cs-CZ" dirty="0"/>
            </a:br>
            <a:r>
              <a:rPr lang="cs-CZ" dirty="0"/>
              <a:t>- představovaná etnicita natahuje čáry kolem „jiných“ kulturních praktik -&gt; „</a:t>
            </a:r>
            <a:r>
              <a:rPr lang="cs-CZ" dirty="0" err="1"/>
              <a:t>ghettoising</a:t>
            </a:r>
            <a:r>
              <a:rPr lang="cs-CZ" dirty="0"/>
              <a:t>“</a:t>
            </a:r>
            <a:br>
              <a:rPr lang="cs-CZ" dirty="0"/>
            </a:br>
            <a:r>
              <a:rPr lang="cs-CZ" dirty="0"/>
              <a:t>--tak může hostitelská kultura znovuustavit svou vlastní představovanou jednotu iluze vlastní speciálností a autenticity</a:t>
            </a:r>
          </a:p>
        </p:txBody>
      </p:sp>
    </p:spTree>
    <p:extLst>
      <p:ext uri="{BB962C8B-B14F-4D97-AF65-F5344CB8AC3E}">
        <p14:creationId xmlns:p14="http://schemas.microsoft.com/office/powerpoint/2010/main" val="41770221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A5A20-B2AB-4F2D-AA87-2CA6D172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723A0F-DF3E-4A90-94A7-1954FAD43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neměli bychom odmítat ani nepřiměřeně relativizovat existenci hranic – ačkoliv jejich funkce a významy proměnlivé, jejich efektivita se nesnížila</a:t>
            </a:r>
            <a:endParaRPr lang="cs-CZ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konstrukce kulturního matrixu v </a:t>
            </a:r>
            <a:r>
              <a:rPr lang="cs-CZ" dirty="0" err="1"/>
              <a:t>geo</a:t>
            </a:r>
            <a:r>
              <a:rPr lang="cs-CZ" dirty="0"/>
              <a:t>-strukturálním smyslu nepodchycuje časovou kontinuitu, která je připisovaná národním kulturním formacím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měli bychom si začít být vědomi komplikovaností mezi periodizací historie a kreslením nebo překračováním hranic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záleží na perspektivě – 2. světová válka byla důležitá při překreslování hranic, ale pro periodizace kapitalismu není zase až tak důležitá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proces </a:t>
            </a:r>
            <a:r>
              <a:rPr lang="cs-CZ" dirty="0" err="1"/>
              <a:t>synchronicity</a:t>
            </a:r>
            <a:r>
              <a:rPr lang="cs-CZ" dirty="0"/>
              <a:t> geografických a časových období ve většině národních dějin je vždy za nějakou cenu -&gt; ztráta perspektivy na síly konstruující proměnlivost/nestálost „národního“ v éře mezinárodní závislosti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otázka kulturní specifičnosti může být kladen na jiné společenské komunitní úrovně, které samy o sobě mohou být transnacionální (gender, třída,…)</a:t>
            </a:r>
          </a:p>
        </p:txBody>
      </p:sp>
    </p:spTree>
    <p:extLst>
      <p:ext uri="{BB962C8B-B14F-4D97-AF65-F5344CB8AC3E}">
        <p14:creationId xmlns:p14="http://schemas.microsoft.com/office/powerpoint/2010/main" val="1870017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85561-6FE3-48E9-8EB6-9A8007E5C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34CFF-0CD5-44A8-9DF4-C760BBC6C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specifičnost je termín odvozený ze slovníku modernity a aplikovaný v oblasti politické ekonomie</a:t>
            </a:r>
            <a:br>
              <a:rPr lang="cs-CZ" dirty="0"/>
            </a:br>
            <a:r>
              <a:rPr lang="cs-CZ" dirty="0"/>
              <a:t>- stává se tak teritoriálně-institucionální záležitostí a koliduje s hranicemi národního státu, což znamená, že určuje kulturní praktiky a průmysly na poli řízeném soudními příkazy partikulárního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efektivita, s níž státní jednotky determinují konkrétní praktiky a režimy, není uchopena</a:t>
            </a:r>
            <a:br>
              <a:rPr lang="cs-CZ" dirty="0"/>
            </a:br>
            <a:r>
              <a:rPr lang="cs-CZ" dirty="0"/>
              <a:t>-&gt; 1. umožňuje zmatek mezi diskurzy nacionalismu a národní specifičnosti (například černošské filmy v UK)</a:t>
            </a:r>
            <a:br>
              <a:rPr lang="cs-CZ" dirty="0"/>
            </a:br>
            <a:r>
              <a:rPr lang="cs-CZ" dirty="0"/>
              <a:t>2. druhým případem zmatku je vztah mezi vypořádáváním se s národní identitou a specifičností kulturní formace - například Austrálie a „</a:t>
            </a:r>
            <a:r>
              <a:rPr lang="cs-CZ" dirty="0" err="1"/>
              <a:t>austrálnost</a:t>
            </a:r>
            <a:r>
              <a:rPr lang="cs-CZ" dirty="0"/>
              <a:t>“: specifičnost australské kulturní formace se proměnila v poslední dekádě a generuje teď jiné motivy a diskurzy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kulturní specifičnost je odlišná od výzkumů a debat o identitě</a:t>
            </a:r>
            <a:br>
              <a:rPr lang="cs-CZ" dirty="0"/>
            </a:br>
            <a:r>
              <a:rPr lang="cs-CZ" dirty="0"/>
              <a:t>- specifičnost kulturní formace může být vyznačena přítomností, ale i absencí předpojatosti národní identitou</a:t>
            </a:r>
          </a:p>
        </p:txBody>
      </p:sp>
    </p:spTree>
    <p:extLst>
      <p:ext uri="{BB962C8B-B14F-4D97-AF65-F5344CB8AC3E}">
        <p14:creationId xmlns:p14="http://schemas.microsoft.com/office/powerpoint/2010/main" val="9448157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8A987-F1DA-4E94-AA22-A221A1509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10E67-E5CA-41C4-A913-472BAB8A0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diskurzy nacionalismu a těch oslovujících/zahrnujících národní specifitu nejsou identické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konstrukce národní specifičnosti ve skutečnosti zahrnuje a řídí artikulaci národní identity i nacionalistických diskurzů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nacionalistické diskurzy se neustále snaží roztáhnout, aby pokryl prostřednictvím represivní homogenizace komplexní, ale národně specifickou formaci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diskurz universálního humanismu je ve skutečnosti imperiální a kolonizační strategií ve službách US nacionální/</a:t>
            </a:r>
            <a:r>
              <a:rPr lang="cs-CZ" dirty="0" err="1"/>
              <a:t>istické</a:t>
            </a:r>
            <a:r>
              <a:rPr lang="cs-CZ" dirty="0"/>
              <a:t> politiky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pokud akceptujeme, že hranice mají důležitý vliv na národní socio-kulturní formace, tak musíme brát do úvahy způsoby, jakými se vypořádáváme s kulturními praktikami „odjinud“ (příklad čtení japonského filmu v UK)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takové praktiky jsou problémem ze tří důvodů -&gt;</a:t>
            </a:r>
          </a:p>
        </p:txBody>
      </p:sp>
    </p:spTree>
    <p:extLst>
      <p:ext uri="{BB962C8B-B14F-4D97-AF65-F5344CB8AC3E}">
        <p14:creationId xmlns:p14="http://schemas.microsoft.com/office/powerpoint/2010/main" val="5163216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FDA88-C07B-4617-B2F9-1E79DCF1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C5DB5-E5F7-4425-9F9E-D6AE4D0F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akademické instituce začínají oslovovat filmové kultury nezápadních zemí</a:t>
            </a:r>
            <a:br>
              <a:rPr lang="cs-CZ" dirty="0"/>
            </a:br>
            <a:r>
              <a:rPr lang="cs-CZ" dirty="0"/>
              <a:t>- akademici z euroamerického prostoru zabodávají své vlajky do prostoru čínských, japonských nebo indických film. studií</a:t>
            </a:r>
            <a:br>
              <a:rPr lang="cs-CZ" dirty="0"/>
            </a:br>
            <a:r>
              <a:rPr lang="cs-CZ" dirty="0"/>
              <a:t>- v tomto procesu otázky vypořádávající se s produkcí specifických socio-kulturních formací jsou marginalizovány nebo ignorovány</a:t>
            </a:r>
            <a:br>
              <a:rPr lang="cs-CZ" dirty="0"/>
            </a:br>
            <a:r>
              <a:rPr lang="cs-CZ" dirty="0"/>
              <a:t>2. důvod filmově teoretické nesprávnosti je předpokládaná univerzálnost filmového jazyka</a:t>
            </a:r>
            <a:br>
              <a:rPr lang="cs-CZ" dirty="0"/>
            </a:br>
            <a:r>
              <a:rPr lang="cs-CZ" dirty="0"/>
              <a:t>- tahle iluze ignoruje specifická poznání, která mohou být v textu, jako jsou nedostatečné reference ke kulturním tradicím</a:t>
            </a:r>
            <a:br>
              <a:rPr lang="cs-CZ" dirty="0"/>
            </a:br>
            <a:r>
              <a:rPr lang="cs-CZ" dirty="0"/>
              <a:t>3. důvod je vnucený – stejně jako zvolený – internacionalismus samostatných filmových průmyslů</a:t>
            </a:r>
            <a:br>
              <a:rPr lang="cs-CZ" dirty="0"/>
            </a:br>
            <a:r>
              <a:rPr lang="cs-CZ" dirty="0"/>
              <a:t>- kvůli velké roli kapitálu musí průmysl oslovovat mezinárodní trhy nebo opravdu velký domácí</a:t>
            </a:r>
            <a:br>
              <a:rPr lang="cs-CZ" dirty="0"/>
            </a:br>
            <a:r>
              <a:rPr lang="cs-CZ" dirty="0"/>
              <a:t>- ekonomika diktuje, že průmyslově viditelná kinematografie má být multinárodní nebo že každý občan by měl přispět k jejímu životu (daně apod.)</a:t>
            </a:r>
          </a:p>
        </p:txBody>
      </p:sp>
    </p:spTree>
    <p:extLst>
      <p:ext uri="{BB962C8B-B14F-4D97-AF65-F5344CB8AC3E}">
        <p14:creationId xmlns:p14="http://schemas.microsoft.com/office/powerpoint/2010/main" val="21222288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E0D69-AAEC-4D62-88D2-A7C4B097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E6F74-E993-4415-A7DA-91FD55BAD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tyto aspekty vyvolávají 2 důležité problémy:</a:t>
            </a:r>
            <a:br>
              <a:rPr lang="cs-CZ" dirty="0"/>
            </a:br>
            <a:r>
              <a:rPr lang="cs-CZ" dirty="0"/>
              <a:t>- pokud je otázka národní specifičnosti postavena ve správném kontextu, problém musí být adresován na úrovni národních a vládních institucí – jenom ony jsou v pozici ohýbat legislativu a přesměrovat daňové příjmy</a:t>
            </a:r>
            <a:br>
              <a:rPr lang="cs-CZ" dirty="0"/>
            </a:br>
            <a:r>
              <a:rPr lang="cs-CZ" dirty="0"/>
              <a:t>- to má nevyhnutelné důsledky na vztahy společenské moci, které řídí druh kinematografie, jež je umožněna</a:t>
            </a:r>
            <a:br>
              <a:rPr lang="cs-CZ" dirty="0"/>
            </a:br>
            <a:r>
              <a:rPr lang="cs-CZ" dirty="0"/>
              <a:t>-&gt; kinematografie usilující o zapojení do otázek národní specifity z kritické ne- nebo </a:t>
            </a:r>
            <a:r>
              <a:rPr lang="cs-CZ" dirty="0" err="1"/>
              <a:t>protihegemonistické</a:t>
            </a:r>
            <a:r>
              <a:rPr lang="cs-CZ" dirty="0"/>
              <a:t> pozice je podle definice minoritní a „chudá“ kinematografie, závislá na existenci multinárodního nebo nacionalizovaného průmyslového sektoru</a:t>
            </a:r>
            <a:br>
              <a:rPr lang="cs-CZ" dirty="0"/>
            </a:br>
            <a:r>
              <a:rPr lang="cs-CZ" dirty="0"/>
              <a:t>- taková kinematografie pak musí pracovat v „mezírkách“ průmyslu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průmyslově vyrobené filmy sice musí zaregistrovat tlaky „národní“ konfigurace, ale to není to samé jako kinematografie, která se snaží adresovat problémy, jež konstituují a hýbají s „národní“ konfigurací</a:t>
            </a:r>
          </a:p>
        </p:txBody>
      </p:sp>
    </p:spTree>
    <p:extLst>
      <p:ext uri="{BB962C8B-B14F-4D97-AF65-F5344CB8AC3E}">
        <p14:creationId xmlns:p14="http://schemas.microsoft.com/office/powerpoint/2010/main" val="108164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40239-C79A-40DF-BA6F-1D69E3F8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710F7-3833-44AC-A805-E77D9DFA9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Bordwell</a:t>
            </a:r>
            <a:r>
              <a:rPr lang="cs-CZ" dirty="0"/>
              <a:t>, Thompsonová a </a:t>
            </a:r>
            <a:r>
              <a:rPr lang="cs-CZ" dirty="0" err="1"/>
              <a:t>Staigerová</a:t>
            </a:r>
            <a:r>
              <a:rPr lang="cs-CZ" dirty="0"/>
              <a:t> – </a:t>
            </a:r>
            <a:r>
              <a:rPr lang="cs-CZ" dirty="0" err="1"/>
              <a:t>Classical</a:t>
            </a:r>
            <a:r>
              <a:rPr lang="cs-CZ" dirty="0"/>
              <a:t> Hollywood </a:t>
            </a:r>
            <a:r>
              <a:rPr lang="cs-CZ" dirty="0" err="1"/>
              <a:t>Cinema</a:t>
            </a:r>
            <a:br>
              <a:rPr lang="cs-CZ" dirty="0"/>
            </a:br>
            <a:r>
              <a:rPr lang="cs-CZ" dirty="0"/>
              <a:t>- odmítají vztah textu a kontextu a argumentují, jak ekonomické, technologické a ideologické faktory ovlivnily HW produkci</a:t>
            </a:r>
            <a:br>
              <a:rPr lang="cs-CZ" dirty="0"/>
            </a:br>
            <a:r>
              <a:rPr lang="cs-CZ" dirty="0"/>
              <a:t>- HW modus produkci se skládá ze sady široce uplatněných stylistických norem podporovaných a podporujících integrální modus filmové výroby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Colin </a:t>
            </a:r>
            <a:r>
              <a:rPr lang="cs-CZ" dirty="0" err="1"/>
              <a:t>Crisp</a:t>
            </a:r>
            <a:br>
              <a:rPr lang="cs-CZ" dirty="0"/>
            </a:br>
            <a:r>
              <a:rPr lang="cs-CZ" dirty="0"/>
              <a:t>- výzkum produkce francouzské kinematografie mezi lety 1930–1960</a:t>
            </a:r>
            <a:br>
              <a:rPr lang="cs-CZ" dirty="0"/>
            </a:br>
            <a:r>
              <a:rPr lang="cs-CZ" dirty="0"/>
              <a:t>- dělí produkci do několika komponentů: politická ekonomie a průmyslová struktura, výrobny a technologie, personál a jejich trénink, diskurzivní snahy zformovat publika, autorská kontrola ve vztahu k modu produkce, pracovní praktiky a stylistická proměna</a:t>
            </a:r>
          </a:p>
        </p:txBody>
      </p:sp>
    </p:spTree>
    <p:extLst>
      <p:ext uri="{BB962C8B-B14F-4D97-AF65-F5344CB8AC3E}">
        <p14:creationId xmlns:p14="http://schemas.microsoft.com/office/powerpoint/2010/main" val="691307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689A2-9772-4902-83B4-37348785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1C061-35FD-444C-AFE7-9288DC97C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kinematografie vyjadřující se k národní specifičnosti bude anti- nebo alespoň non-nacionální, protože čím víc by byla </a:t>
            </a:r>
            <a:r>
              <a:rPr lang="cs-CZ" dirty="0" err="1"/>
              <a:t>spoluúčastnící</a:t>
            </a:r>
            <a:r>
              <a:rPr lang="cs-CZ" dirty="0"/>
              <a:t> se homogenizačního projektu, tím méně by byla schopná se angažovat kriticky ke komplexním, vícerozměrným a </a:t>
            </a:r>
            <a:r>
              <a:rPr lang="cs-CZ" dirty="0" err="1"/>
              <a:t>vícesměrným</a:t>
            </a:r>
            <a:r>
              <a:rPr lang="cs-CZ" dirty="0"/>
              <a:t> tenzím, které charakterizují a tvarují kulturní konfigurace sociálních formací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výjimkou je nacionalistický propagandistický film financovaný vládními institucemi (což je stále častěji delegováno na televizi)</a:t>
            </a:r>
            <a:br>
              <a:rPr lang="cs-CZ" dirty="0"/>
            </a:br>
            <a:r>
              <a:rPr lang="cs-CZ" dirty="0"/>
              <a:t>- taková propaganda dokáže dobře oslovit určité skupiny v rámci národní formace, ale dělá to za účelem </a:t>
            </a:r>
            <a:r>
              <a:rPr lang="cs-CZ" dirty="0" err="1"/>
              <a:t>delegitimizovat</a:t>
            </a:r>
            <a:r>
              <a:rPr lang="cs-CZ" dirty="0"/>
              <a:t> je a podněcovat útoky – rozprostírající se od institucionálních k davovému násilí – proti rozvratným „vetřeleckým“ nebo kontaminujícím aktérům</a:t>
            </a:r>
            <a:br>
              <a:rPr lang="cs-CZ" dirty="0"/>
            </a:br>
            <a:r>
              <a:rPr lang="cs-CZ" dirty="0"/>
              <a:t>- doufá ve zvýšení represivní moci specifických socio-ekonomických bloků v rámci národní institucionální sítě kontrolující páky vlády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marginální kinematografie je závislá na dominantní, exportně a </a:t>
            </a:r>
            <a:r>
              <a:rPr lang="cs-CZ" dirty="0" err="1"/>
              <a:t>multinárodně</a:t>
            </a:r>
            <a:r>
              <a:rPr lang="cs-CZ" dirty="0"/>
              <a:t> orientované kinematografii, kterou se snaží kritizovat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problém národní kinematografie je tak hlavně problémem oslovování spíše než záležitostí filmařova občanství nebo dokonce země, odkud jsou peníze na výrobu</a:t>
            </a:r>
          </a:p>
        </p:txBody>
      </p:sp>
    </p:spTree>
    <p:extLst>
      <p:ext uri="{BB962C8B-B14F-4D97-AF65-F5344CB8AC3E}">
        <p14:creationId xmlns:p14="http://schemas.microsoft.com/office/powerpoint/2010/main" val="24123233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EDA76-2C7D-4F35-A573-AFCF6AB5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Willemen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68D06-3241-43E2-82AC-0B6BBFC5A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analytik by měl při studiu zaujmout dvojitou vnějškovost (</a:t>
            </a:r>
            <a:r>
              <a:rPr lang="cs-CZ" dirty="0" err="1"/>
              <a:t>outsideness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jednak k formaci, kterou studuje, ale i k formaci, z níž pochází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fundamentální otázka: Jakým směrem partikulární balík diskurzů usiluje o pohnutí s čtenářem nebo divákem?</a:t>
            </a:r>
            <a:br>
              <a:rPr lang="cs-CZ" dirty="0"/>
            </a:br>
            <a:r>
              <a:rPr lang="cs-CZ" dirty="0"/>
              <a:t>- odpovědi jsou přitom </a:t>
            </a:r>
            <a:r>
              <a:rPr lang="cs-CZ" dirty="0" err="1"/>
              <a:t>prozatimní</a:t>
            </a:r>
            <a:r>
              <a:rPr lang="cs-CZ" dirty="0"/>
              <a:t> a kontextově závislé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010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5889A-DA12-4E29-AE65-559A35BC3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Kinematografie malého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33C99-C450-493B-8F0B-52032887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koncept </a:t>
            </a:r>
            <a:r>
              <a:rPr lang="cs-CZ" dirty="0" err="1"/>
              <a:t>Mette</a:t>
            </a:r>
            <a:r>
              <a:rPr lang="cs-CZ" dirty="0"/>
              <a:t> </a:t>
            </a:r>
            <a:r>
              <a:rPr lang="cs-CZ" dirty="0" err="1"/>
              <a:t>Hjortové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analýza škály kinematografií malých národů navrhne řadu konceptuálních modelů pro porozumění přetrvávání termínu národa v různých transnacionálních konstelacích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 je malý jenom ve vztahu k většímu</a:t>
            </a:r>
            <a:br>
              <a:rPr lang="cs-CZ" dirty="0"/>
            </a:br>
            <a:r>
              <a:rPr lang="cs-CZ" dirty="0"/>
              <a:t>- Belgie může být malá ve vztahu k Francii, ale Francie zase ve vztahu k USA</a:t>
            </a:r>
            <a:br>
              <a:rPr lang="cs-CZ" dirty="0"/>
            </a:br>
            <a:r>
              <a:rPr lang="cs-CZ" dirty="0"/>
              <a:t>- malý stát by tak mohl být považován za zkratku pro stát ve svém vztahu k větším státům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koncept slibuje ozřejmit alespoň některé způsoby, kterými </a:t>
            </a:r>
            <a:r>
              <a:rPr lang="cs-CZ" dirty="0" err="1"/>
              <a:t>subnárodní</a:t>
            </a:r>
            <a:r>
              <a:rPr lang="cs-CZ" dirty="0"/>
              <a:t>, národní, mezinárodní, </a:t>
            </a:r>
            <a:r>
              <a:rPr lang="cs-CZ" dirty="0" err="1"/>
              <a:t>transnárodní</a:t>
            </a:r>
            <a:r>
              <a:rPr lang="cs-CZ" dirty="0"/>
              <a:t>, regionální a globální síly zapadají do sebe a soupeří ve sféře kinematografie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malé státy nejsou zmenšené verze větších států, ale mají svoji vlastní ekologie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kinematografe malých národů mají tendenci být konfrontovány s jistými typy problémů a mají prostor k určitým typům řešení, závisejících na příslušné formě příslušné malé národnosti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termín používaný spíš intuitivně než jako jasně definovaný analytický nástroj</a:t>
            </a:r>
          </a:p>
        </p:txBody>
      </p:sp>
    </p:spTree>
    <p:extLst>
      <p:ext uri="{BB962C8B-B14F-4D97-AF65-F5344CB8AC3E}">
        <p14:creationId xmlns:p14="http://schemas.microsoft.com/office/powerpoint/2010/main" val="1239012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B2929-24A4-4B5F-A781-097C0E45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Kinematografie malého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6AC54-90CF-4F95-A247-BA352FB04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-&gt; </a:t>
            </a:r>
            <a:r>
              <a:rPr lang="cs-CZ" dirty="0" err="1"/>
              <a:t>Bordwell</a:t>
            </a:r>
            <a:r>
              <a:rPr lang="cs-CZ" dirty="0"/>
              <a:t> + Thompsonová: „</a:t>
            </a:r>
            <a:r>
              <a:rPr lang="cs-CZ" dirty="0" err="1"/>
              <a:t>Smaller</a:t>
            </a:r>
            <a:r>
              <a:rPr lang="cs-CZ" dirty="0"/>
              <a:t> </a:t>
            </a:r>
            <a:r>
              <a:rPr lang="cs-CZ" dirty="0" err="1"/>
              <a:t>Producing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“ – filmy produkované v menších produkujících národech</a:t>
            </a:r>
            <a:br>
              <a:rPr lang="cs-CZ" dirty="0"/>
            </a:br>
            <a:r>
              <a:rPr lang="cs-CZ" dirty="0"/>
              <a:t>- hodně filmů natočeno na lokacích</a:t>
            </a:r>
            <a:br>
              <a:rPr lang="cs-CZ" dirty="0"/>
            </a:br>
            <a:r>
              <a:rPr lang="cs-CZ" dirty="0"/>
              <a:t>- filmaři se snaží jejich nízkorozpočtové filmy diferencovat od importu využíváním národní literatury a historie jako zdrojů svých příběhů</a:t>
            </a:r>
            <a:br>
              <a:rPr lang="cs-CZ" dirty="0"/>
            </a:br>
            <a:r>
              <a:rPr lang="cs-CZ" dirty="0"/>
              <a:t>- využívání národních témat a pitoreskní lokální krajiny přetrvalo do dneška</a:t>
            </a:r>
            <a:br>
              <a:rPr lang="cs-CZ" dirty="0"/>
            </a:br>
            <a:r>
              <a:rPr lang="cs-CZ" dirty="0"/>
              <a:t>- jako příklad uvádějí Mexiko, Indii, Kolumbii, Nový Zéland, Austrálii apod.</a:t>
            </a:r>
            <a:br>
              <a:rPr lang="cs-CZ" dirty="0"/>
            </a:br>
            <a:r>
              <a:rPr lang="cs-CZ" dirty="0"/>
              <a:t>-&gt; priorita na úrovně produkce, která rozmazává rozlišení mezi myšlenkou malé země produkující filmy, a myšlenkou země, která produkuje malý počet filmů – i když se tyto dvě kategorie mohou překrývat, tak se nemusí shodovat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svět je světem malých států – přes půlku suverénních států má populaci pod 5 milionů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důsledek dekolonizace a rozpadu Sovětského Svazu</a:t>
            </a:r>
          </a:p>
        </p:txBody>
      </p:sp>
    </p:spTree>
    <p:extLst>
      <p:ext uri="{BB962C8B-B14F-4D97-AF65-F5344CB8AC3E}">
        <p14:creationId xmlns:p14="http://schemas.microsoft.com/office/powerpoint/2010/main" val="19820862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2BC1E-98D5-4E02-A0C9-B92E199B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Kinematografie malého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98251-6777-4B9D-A68C-28C2E83F0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velikost populace určuje velikost vnitřního trhu před tím, než faktor zahraničního obchodu začne operovat</a:t>
            </a:r>
            <a:br>
              <a:rPr lang="cs-CZ" dirty="0"/>
            </a:br>
            <a:r>
              <a:rPr lang="cs-CZ" dirty="0"/>
              <a:t>- důležitost pro film jako vysoce nákladný průmysl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geografická velikost jako indikátor malé národnosti, hrubý národní domácí produkt jako indikátor velikosti domácího trhu (a vojenského potenciálu relevantního při studiu politické moci)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důležité otázky, které mají co dočinění s dominancí, bojem o autonomii, sférami vlivu a rovnováhy moci jsou stěžejní pro pochopení obecnějších společenských a politických rámců pro filmařství v malých národech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historie moci relevantní ke statutu malého národa v případě široké škály specifických míst je komplikovaná a neumožňuje jednoduchá zobecnění nebo rychlá </a:t>
            </a:r>
            <a:r>
              <a:rPr lang="cs-CZ" dirty="0" err="1"/>
              <a:t>porovnávní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782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3A571-59A3-42BC-AD3B-85FBCB6C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Kinematografie malého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A4E4C-CEB2-4392-9FD4-ED32431D6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„malý národ“ není definitivním kategorizačním prostředkem reflektujícím základní a neměnitelné vlastnosti, ani implicitním prohlášením údajně velkých národů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není úlohou angažovat se v procesu nedůstojného nálepkování, ale identifikovat nerovnosti a nespravedlnosti volající po změně</a:t>
            </a:r>
            <a:br>
              <a:rPr lang="cs-CZ" dirty="0"/>
            </a:br>
            <a:r>
              <a:rPr lang="cs-CZ" dirty="0"/>
              <a:t>- malá národnost referuje k situaci vyžadující změnu</a:t>
            </a:r>
            <a:br>
              <a:rPr lang="cs-CZ" dirty="0"/>
            </a:br>
            <a:r>
              <a:rPr lang="cs-CZ" dirty="0"/>
              <a:t>- možnost identifikace síly ve zdánlivé slabosti a řešení, která mohou být přenositelná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pozornost nejen k výzvám malé národnosti, ale i k příležitostem</a:t>
            </a:r>
            <a:br>
              <a:rPr lang="cs-CZ" dirty="0"/>
            </a:br>
            <a:r>
              <a:rPr lang="cs-CZ" dirty="0"/>
              <a:t>- občan malého státu má větší možnost ovlivnit rozhodovací procesy než občan velkého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úkolem je identifikovat ty faktory, které jsou nelíčeně vysilující a dohnány diskutabilními dynamikami moci; vypíchnout strategie, které umožňují přístup, viditelnost a participaci; a transformovat skrze analýzu tyto strategie do kulturních zdrojů, které mohou být přivlastněny do – a adaptovány k – jiných podmínek</a:t>
            </a:r>
          </a:p>
        </p:txBody>
      </p:sp>
    </p:spTree>
    <p:extLst>
      <p:ext uri="{BB962C8B-B14F-4D97-AF65-F5344CB8AC3E}">
        <p14:creationId xmlns:p14="http://schemas.microsoft.com/office/powerpoint/2010/main" val="149680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566C7-62C4-4931-92DD-C5677FE66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06529-76F1-4468-AA57-ECBC5C0F1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Distribuce+uvádění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Higson</a:t>
            </a:r>
            <a:r>
              <a:rPr lang="cs-CZ" dirty="0"/>
              <a:t>: analýza národně-státních kinematografií by měla zahrnovat filmy, které v jejím rámci cirkulují</a:t>
            </a:r>
            <a:br>
              <a:rPr lang="cs-CZ" dirty="0"/>
            </a:br>
            <a:r>
              <a:rPr lang="cs-CZ" dirty="0"/>
              <a:t>- analýzu importu dělá Paul </a:t>
            </a:r>
            <a:r>
              <a:rPr lang="cs-CZ" dirty="0" err="1"/>
              <a:t>Swann</a:t>
            </a:r>
            <a:r>
              <a:rPr lang="cs-CZ" dirty="0"/>
              <a:t> o HW v poválečné UK, ale pozornost směrem k importu se stává běžnější v </a:t>
            </a:r>
            <a:r>
              <a:rPr lang="cs-CZ" dirty="0" err="1"/>
              <a:t>nation-state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jako je </a:t>
            </a:r>
            <a:r>
              <a:rPr lang="cs-CZ" dirty="0" err="1"/>
              <a:t>Elsaesserova</a:t>
            </a:r>
            <a:r>
              <a:rPr lang="cs-CZ" dirty="0"/>
              <a:t> kniha </a:t>
            </a:r>
            <a:r>
              <a:rPr lang="cs-CZ" i="1" dirty="0"/>
              <a:t>New German </a:t>
            </a:r>
            <a:r>
              <a:rPr lang="cs-CZ" i="1" dirty="0" err="1"/>
              <a:t>Cinema</a:t>
            </a:r>
            <a:endParaRPr lang="cs-CZ" i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řada zemí ani nemá vlastní produkci, pokud neseženou financování ze zahraničí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některé státy principiálně sledují filmy v jazyce, který sdílí s dalšími státy (Tunisko, Uruguay)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některé státy nemají žádnou produkci ani kina, ale mají kvetoucí videodistribuci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4052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93A56-BC57-4C78-80B0-03D78DB8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DAD885-FC19-42F1-B5E6-DC26651C7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málo prozkoumaná kategorie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Hill</a:t>
            </a:r>
            <a:r>
              <a:rPr lang="cs-CZ" dirty="0"/>
              <a:t>: kritizuje </a:t>
            </a:r>
            <a:r>
              <a:rPr lang="cs-CZ" dirty="0" err="1"/>
              <a:t>Higsonovu</a:t>
            </a:r>
            <a:r>
              <a:rPr lang="cs-CZ" dirty="0"/>
              <a:t> ochotu dovolit popularitě Hollywoodu v UK rozmazat argumenty pro </a:t>
            </a:r>
            <a:r>
              <a:rPr lang="cs-CZ" u="sng" dirty="0"/>
              <a:t>produkci</a:t>
            </a:r>
            <a:r>
              <a:rPr lang="cs-CZ" dirty="0"/>
              <a:t>, která je specificky britská oproti HW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studie zkoumaly publika hlavně v ohledech statistiky návštěvnosti v kinech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publika byla částečně důležitá ve studiích problémů lokálních kinematografií, které </a:t>
            </a:r>
            <a:r>
              <a:rPr lang="cs-CZ" dirty="0" err="1"/>
              <a:t>zážívaly</a:t>
            </a:r>
            <a:r>
              <a:rPr lang="cs-CZ" dirty="0"/>
              <a:t>, když se střetly s transnacionální dominancí HW, nebo v těch udržujících domácí uměleckou kinematografii (</a:t>
            </a:r>
            <a:r>
              <a:rPr lang="cs-CZ" dirty="0" err="1"/>
              <a:t>Elseasserova</a:t>
            </a:r>
            <a:r>
              <a:rPr lang="cs-CZ" dirty="0"/>
              <a:t> analýza publika zoufale hledaného státem podporovanými filmaři New German </a:t>
            </a:r>
            <a:r>
              <a:rPr lang="cs-CZ" dirty="0" err="1"/>
              <a:t>Cinema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253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E969F-6F45-422B-A77C-66C861BC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Stephen </a:t>
            </a:r>
            <a:r>
              <a:rPr lang="cs-CZ" dirty="0" err="1"/>
              <a:t>Crofts</a:t>
            </a:r>
            <a:r>
              <a:rPr lang="cs-CZ" dirty="0"/>
              <a:t> –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B17A64-2F46-4B79-AB88-AD045D150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Diskurzy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 1980s studie národně-státních kinematografií chápala méně jako objekty cvičení nebo estetického soudu, ale spíše jako příklady (národně) kulturních diskurzů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Hill</a:t>
            </a:r>
            <a:r>
              <a:rPr lang="cs-CZ" dirty="0"/>
              <a:t>: analyzuje britskou kinematografii a její ideologické artikulace a represe třídy, genderu, mládí, konzumerismu a příbuzných kategorií mezi 1956-63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Kinderová</a:t>
            </a:r>
            <a:r>
              <a:rPr lang="cs-CZ" dirty="0"/>
              <a:t>: symptomatické čtení španělské kinematografie</a:t>
            </a:r>
          </a:p>
          <a:p>
            <a:pPr marL="0" indent="0">
              <a:buNone/>
            </a:pPr>
            <a:r>
              <a:rPr lang="cs-CZ" dirty="0"/>
              <a:t>Textualita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spíše než vidět národně-státní kinematografie jako velká díla, někteří autoři více a více rozpoznávají systémy </a:t>
            </a:r>
            <a:r>
              <a:rPr lang="cs-CZ" dirty="0" err="1"/>
              <a:t>textuálních</a:t>
            </a:r>
            <a:r>
              <a:rPr lang="cs-CZ" dirty="0"/>
              <a:t> konvencí, hlavně žánrových, jako charakteristických pro „národní“ kinematografii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Dermody+Jacka</a:t>
            </a:r>
            <a:r>
              <a:rPr lang="cs-CZ" dirty="0"/>
              <a:t>: </a:t>
            </a:r>
            <a:r>
              <a:rPr lang="cs-CZ" dirty="0" err="1"/>
              <a:t>kvazižánrová</a:t>
            </a:r>
            <a:r>
              <a:rPr lang="cs-CZ" dirty="0"/>
              <a:t> taxonomie k identifikaci „pole estetické síly“ australské kinematografie mezi 1970-86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žánry jsou spíše než průmyslové termíny chápány jako kodifikace socio-kulturních tendencí</a:t>
            </a:r>
          </a:p>
        </p:txBody>
      </p:sp>
    </p:spTree>
    <p:extLst>
      <p:ext uri="{BB962C8B-B14F-4D97-AF65-F5344CB8AC3E}">
        <p14:creationId xmlns:p14="http://schemas.microsoft.com/office/powerpoint/2010/main" val="305642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A60E5-FE80-43BC-9783-63B43004B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Stephen Crofts – Concepts of National Cinema, 1998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A1927-25FE-4D87-9817-0FE931848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Národně-kulturní specifičnost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měla by být rozlišena od nacionalismu a definice národní identity (</a:t>
            </a:r>
            <a:r>
              <a:rPr lang="cs-CZ" dirty="0" err="1"/>
              <a:t>Willemen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národně specifická kinematografie tak není připoutána k </a:t>
            </a:r>
            <a:r>
              <a:rPr lang="cs-CZ" dirty="0" err="1"/>
              <a:t>homogenizujícím</a:t>
            </a:r>
            <a:r>
              <a:rPr lang="cs-CZ" dirty="0"/>
              <a:t> mýtům nacionalismu a národní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černošské britské filmy zobrazují citlivost ke společenským rozdílům (etnika, třídy, gender a sexuální orientace) v rámci identifikovatelně a specificky britského kontextu, což je nápadně odlišné od nacionalisticky „úspěšného marketingu a balení národního literárního dědictví, válečných let, venkova, vyšší třídy a elitního vzdělání“ (</a:t>
            </a:r>
            <a:r>
              <a:rPr lang="cs-CZ" dirty="0" err="1"/>
              <a:t>Elsaesser</a:t>
            </a:r>
            <a:r>
              <a:rPr lang="cs-CZ" dirty="0"/>
              <a:t> charakterizující britskou kinematografii)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mezinárodní koprodukce můžou být chápány k vymazání kulturní specifity – např. Poslední tango v Paříži nemá žádnou smysluplnou národnost (G. </a:t>
            </a:r>
            <a:r>
              <a:rPr lang="cs-CZ" dirty="0" err="1"/>
              <a:t>Nowell</a:t>
            </a:r>
            <a:r>
              <a:rPr lang="cs-CZ" dirty="0"/>
              <a:t>-Smith)</a:t>
            </a:r>
          </a:p>
        </p:txBody>
      </p:sp>
    </p:spTree>
    <p:extLst>
      <p:ext uri="{BB962C8B-B14F-4D97-AF65-F5344CB8AC3E}">
        <p14:creationId xmlns:p14="http://schemas.microsoft.com/office/powerpoint/2010/main" val="9262292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2491</TotalTime>
  <Words>7116</Words>
  <Application>Microsoft Office PowerPoint</Application>
  <PresentationFormat>Širokoúhlá obrazovka</PresentationFormat>
  <Paragraphs>259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Retrospektiva</vt:lpstr>
      <vt:lpstr>Národní velkofilmy v evropské němé kinematografii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 – Concepts of National Cinema, 1998</vt:lpstr>
      <vt:lpstr>Stephen Crofts: Reconceptualizing of National Cinema/s, 1993</vt:lpstr>
      <vt:lpstr>Varianty národních kinematografií</vt:lpstr>
      <vt:lpstr>Varianty národních kinematografií</vt:lpstr>
      <vt:lpstr>European-Model Art Cinemas</vt:lpstr>
      <vt:lpstr>European-Model Art Cinemas</vt:lpstr>
      <vt:lpstr>Third Cinema</vt:lpstr>
      <vt:lpstr>Third Cinema</vt:lpstr>
      <vt:lpstr>Third World and European Commercial Cinemas</vt:lpstr>
      <vt:lpstr>Ignoring Hollywood</vt:lpstr>
      <vt:lpstr>Imitating Hollywood</vt:lpstr>
      <vt:lpstr>Totalitarian Cinemas</vt:lpstr>
      <vt:lpstr>Regional/Ethnic Cinemas</vt:lpstr>
      <vt:lpstr>Marketingové možnosti/export národních kinematografií</vt:lpstr>
      <vt:lpstr>Marketingové možnosti/export národních kinematografií</vt:lpstr>
      <vt:lpstr>Čtení cizích národních kinematografií</vt:lpstr>
      <vt:lpstr>Prezentace aplikace PowerPoint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Andrew Higson – Concept of National Cinema, 1989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Paul Willemen – The National Revisited</vt:lpstr>
      <vt:lpstr>Kinematografie malého národa</vt:lpstr>
      <vt:lpstr>Kinematografie malého národa</vt:lpstr>
      <vt:lpstr>Kinematografie malého národa</vt:lpstr>
      <vt:lpstr>Kinematografie malého národa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velkofilmy v evropské němé kinematografii</dc:title>
  <dc:creator>Martin Kos</dc:creator>
  <cp:lastModifiedBy>Martin Kos</cp:lastModifiedBy>
  <cp:revision>78</cp:revision>
  <dcterms:created xsi:type="dcterms:W3CDTF">2020-03-03T08:24:12Z</dcterms:created>
  <dcterms:modified xsi:type="dcterms:W3CDTF">2020-03-16T07:33:41Z</dcterms:modified>
</cp:coreProperties>
</file>