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4" r:id="rId4"/>
    <p:sldId id="265" r:id="rId5"/>
    <p:sldId id="273" r:id="rId6"/>
    <p:sldId id="266" r:id="rId7"/>
    <p:sldId id="267" r:id="rId8"/>
    <p:sldId id="271" r:id="rId9"/>
    <p:sldId id="268" r:id="rId10"/>
    <p:sldId id="269" r:id="rId11"/>
    <p:sldId id="272" r:id="rId12"/>
    <p:sldId id="270" r:id="rId13"/>
    <p:sldId id="258" r:id="rId14"/>
    <p:sldId id="257" r:id="rId15"/>
    <p:sldId id="260" r:id="rId16"/>
    <p:sldId id="262" r:id="rId17"/>
    <p:sldId id="274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D9906-4780-4C8D-87F2-805A6A5B9E84}" type="datetimeFigureOut">
              <a:rPr lang="cs-CZ" smtClean="0"/>
              <a:t>22. 4. 2020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C824-0CA5-4ADA-9672-8D365978C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74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366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256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400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217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711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931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573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561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9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68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47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25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41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042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480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25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84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64626-FAFB-443E-B579-2D485CA63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Národní velkofilmy v evropské němé kinematografii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6449AC-00D6-4E06-B41B-8C3376270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Utrpení panny Orleánské</a:t>
            </a:r>
          </a:p>
        </p:txBody>
      </p:sp>
    </p:spTree>
    <p:extLst>
      <p:ext uri="{BB962C8B-B14F-4D97-AF65-F5344CB8AC3E}">
        <p14:creationId xmlns:p14="http://schemas.microsoft.com/office/powerpoint/2010/main" val="203003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7E48E-4C4A-4BE1-AAF4-AA8D79A6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Sjednocující narativní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ADA2B4-0AB9-43E5-8082-BF2F0F6F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6100526" cy="437970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Johančina narativní pozice vybalancovává fragmentovanou rozmanitost filmu</a:t>
            </a:r>
            <a:br>
              <a:rPr lang="cs-CZ" dirty="0"/>
            </a:br>
            <a:r>
              <a:rPr lang="cs-CZ" dirty="0"/>
              <a:t>- Johanka jako formální nástroj proti nejednotě času a prostoru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jak kniha v úvodu filmu naznačuje, </a:t>
            </a:r>
            <a:r>
              <a:rPr lang="cs-CZ" dirty="0" err="1"/>
              <a:t>Dreyer</a:t>
            </a:r>
            <a:r>
              <a:rPr lang="cs-CZ" dirty="0"/>
              <a:t> pracuje s jejím životem jako </a:t>
            </a:r>
            <a:r>
              <a:rPr lang="cs-CZ" dirty="0" err="1"/>
              <a:t>předtextem</a:t>
            </a:r>
            <a:r>
              <a:rPr lang="cs-CZ" dirty="0"/>
              <a:t> a s tím, co jako diváci o ní víme</a:t>
            </a:r>
            <a:br>
              <a:rPr lang="cs-CZ" dirty="0"/>
            </a:br>
            <a:r>
              <a:rPr lang="cs-CZ" dirty="0"/>
              <a:t>- zároveň nás kniha ujišťuje v tom, že je příběh dokončený a že navzdory všem stylistickým diskontinuitám bude koherentní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rozdílností filmu je pnutí mezi Johankou jako sjednocující silou a protiklady času a prostoru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 pracuje s mikro-narativy, které garantují směr vyprávění a lokalizují kauzální soudržnost</a:t>
            </a:r>
            <a:br>
              <a:rPr lang="cs-CZ" dirty="0"/>
            </a:br>
            <a:r>
              <a:rPr lang="cs-CZ" dirty="0"/>
              <a:t>- Johanka tak není nehybný bod – konstantně se vyvíjí prostřednictvím minimálních variací</a:t>
            </a:r>
            <a:br>
              <a:rPr lang="cs-CZ" dirty="0"/>
            </a:br>
            <a:r>
              <a:rPr lang="cs-CZ" dirty="0"/>
              <a:t>-&gt; mikroskopický kauzální řetězec</a:t>
            </a:r>
          </a:p>
        </p:txBody>
      </p:sp>
      <p:pic>
        <p:nvPicPr>
          <p:cNvPr id="6" name="Obrázek 5" descr="Obsah obrázku interiér, vsedě, stůl, kousek&#10;&#10;Popis byl vytvořen automaticky">
            <a:extLst>
              <a:ext uri="{FF2B5EF4-FFF2-40B4-BE49-F238E27FC236}">
                <a16:creationId xmlns:a16="http://schemas.microsoft.com/office/drawing/2014/main" id="{B917FA8F-91BB-4774-8D78-8970C1E31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489" y="2167545"/>
            <a:ext cx="4604386" cy="342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0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39129-3FEB-49F5-B104-D53E7352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Sjednocující narativní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B33B2-36D3-4D57-A03B-D703525D3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sjednocujícím prvkem jsou i rozhovory</a:t>
            </a:r>
            <a:br>
              <a:rPr lang="cs-CZ" dirty="0"/>
            </a:br>
            <a:r>
              <a:rPr lang="cs-CZ" dirty="0"/>
              <a:t>- snaží se přesáhnout vizuální nerovnosti filmu silou obecné čitelnosti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každá ze sedmi scén (vymezených změnou lokace) je strukturovaná na základě pečlivého vzorce:</a:t>
            </a:r>
            <a:br>
              <a:rPr lang="cs-CZ" dirty="0"/>
            </a:br>
            <a:r>
              <a:rPr lang="cs-CZ" dirty="0"/>
              <a:t>1. shromáždění účastníků</a:t>
            </a:r>
            <a:br>
              <a:rPr lang="cs-CZ" dirty="0"/>
            </a:br>
            <a:r>
              <a:rPr lang="cs-CZ" dirty="0"/>
              <a:t>2. autority navazují dialog s Johankou</a:t>
            </a:r>
            <a:br>
              <a:rPr lang="cs-CZ" dirty="0"/>
            </a:br>
            <a:r>
              <a:rPr lang="cs-CZ" dirty="0"/>
              <a:t>3. Johanka nebo spojenec se postaví autoritám</a:t>
            </a:r>
            <a:br>
              <a:rPr lang="cs-CZ" dirty="0"/>
            </a:br>
            <a:r>
              <a:rPr lang="cs-CZ" dirty="0"/>
              <a:t>4. autority útočí na ni nebo spojence</a:t>
            </a:r>
            <a:br>
              <a:rPr lang="cs-CZ" dirty="0"/>
            </a:br>
            <a:r>
              <a:rPr lang="cs-CZ" dirty="0"/>
              <a:t>5. účastníci se rozptylují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nejenom slova, ale i fyzické vlastnosti vstupují do dialogu</a:t>
            </a:r>
            <a:br>
              <a:rPr lang="cs-CZ" dirty="0"/>
            </a:br>
            <a:r>
              <a:rPr lang="cs-CZ" dirty="0"/>
              <a:t>- film staví na úzké sadě fyzických polarit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opakující se motivy posilují druhý text, na kterém film závisí -&gt; příběh Kristova utrpení a smrti (kříž a trnová koruna)</a:t>
            </a:r>
          </a:p>
        </p:txBody>
      </p:sp>
    </p:spTree>
    <p:extLst>
      <p:ext uri="{BB962C8B-B14F-4D97-AF65-F5344CB8AC3E}">
        <p14:creationId xmlns:p14="http://schemas.microsoft.com/office/powerpoint/2010/main" val="352302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7F7A9-BCC3-4BE1-A688-73019A36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Přijetí a problematika kopií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6B5A0A-D84C-495E-94C1-6361A59E2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4754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konzervativní kritici a politici byli uražení, že film točil cizinec a protestant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přijetí </a:t>
            </a:r>
            <a:r>
              <a:rPr lang="cs-CZ" i="1" dirty="0"/>
              <a:t>Utrpení panny Orleánské</a:t>
            </a:r>
            <a:r>
              <a:rPr lang="cs-CZ" dirty="0"/>
              <a:t>: film je pozoruhodný hlavně kvůli tomu, co nezobrazuje</a:t>
            </a:r>
            <a:br>
              <a:rPr lang="cs-CZ" dirty="0"/>
            </a:br>
            <a:r>
              <a:rPr lang="cs-CZ" dirty="0"/>
              <a:t>- kritici jmenovali události, co chybí, a absenci citací známých obrazů</a:t>
            </a:r>
            <a:br>
              <a:rPr lang="cs-CZ" dirty="0"/>
            </a:br>
            <a:r>
              <a:rPr lang="cs-CZ" dirty="0"/>
              <a:t>-&gt; důraz na narativní materiál, který byl marginalizován nebo úplně vynecháván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Dánsku kopie pravděpodobně bez zásahu, ve Francii cenzura z katolické církve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cenzura chtěla některé „příliš pravdivé“ scény vystřihnout – např. pouštění žilou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producent a distributoři vyhověli francouzským cenzorům zasahovat do střihu filmu bez Dreyerova svolení – celkově o 8 minut kratší než dánská kopie</a:t>
            </a:r>
            <a:br>
              <a:rPr lang="cs-CZ" dirty="0"/>
            </a:br>
            <a:r>
              <a:rPr lang="cs-CZ" dirty="0"/>
              <a:t>- podle </a:t>
            </a:r>
            <a:r>
              <a:rPr lang="cs-CZ" dirty="0" err="1"/>
              <a:t>Larsona</a:t>
            </a:r>
            <a:r>
              <a:rPr lang="cs-CZ" dirty="0"/>
              <a:t> kvůli změnám film ve Francii propadl</a:t>
            </a:r>
            <a:br>
              <a:rPr lang="cs-CZ" dirty="0"/>
            </a:br>
            <a:r>
              <a:rPr lang="cs-CZ" dirty="0"/>
              <a:t>- nezkrácená verze až po 8 měsících – nesestříhaná verze změnila názor na film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problémy i v Británii, kde byl film zakázaný kvůli nápadnému anti-britskému postoji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ztráta negativu na konci r. 1928 -&gt; </a:t>
            </a:r>
            <a:r>
              <a:rPr lang="cs-CZ" dirty="0" err="1"/>
              <a:t>Dreyer</a:t>
            </a:r>
            <a:r>
              <a:rPr lang="cs-CZ" dirty="0"/>
              <a:t> sám rekonstruoval kopii</a:t>
            </a:r>
            <a:br>
              <a:rPr lang="cs-CZ" dirty="0"/>
            </a:br>
            <a:r>
              <a:rPr lang="cs-CZ" dirty="0"/>
              <a:t>- spolu se střihačkou M. </a:t>
            </a:r>
            <a:r>
              <a:rPr lang="cs-CZ" dirty="0" err="1"/>
              <a:t>Beaugieovou</a:t>
            </a:r>
            <a:r>
              <a:rPr lang="cs-CZ" dirty="0"/>
              <a:t> (pracující i na </a:t>
            </a:r>
            <a:r>
              <a:rPr lang="cs-CZ" dirty="0" err="1"/>
              <a:t>Ganceho</a:t>
            </a:r>
            <a:r>
              <a:rPr lang="cs-CZ" dirty="0"/>
              <a:t> </a:t>
            </a:r>
            <a:r>
              <a:rPr lang="cs-CZ" i="1" dirty="0"/>
              <a:t>Napoleonovi</a:t>
            </a:r>
            <a:r>
              <a:rPr lang="cs-CZ" dirty="0"/>
              <a:t>) dal dohromady novou verzi složenou z denních prací, nepoužitých záběrů a alternativních jetí</a:t>
            </a:r>
            <a:br>
              <a:rPr lang="cs-CZ" dirty="0"/>
            </a:br>
            <a:r>
              <a:rPr lang="cs-CZ" dirty="0"/>
              <a:t>- kopie byla zničena při požáru v r. 1929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kromě jiných vznikla poté v USA zvuková (zkrácená) verze – David </a:t>
            </a:r>
            <a:r>
              <a:rPr lang="cs-CZ" dirty="0" err="1"/>
              <a:t>Ross</a:t>
            </a:r>
            <a:r>
              <a:rPr lang="cs-CZ" dirty="0"/>
              <a:t> z rádia namluvil </a:t>
            </a:r>
            <a:r>
              <a:rPr lang="cs-CZ" dirty="0" err="1"/>
              <a:t>voice-over</a:t>
            </a:r>
            <a:r>
              <a:rPr lang="cs-CZ" dirty="0"/>
              <a:t> nahrazující mezititulky</a:t>
            </a:r>
            <a:br>
              <a:rPr lang="cs-CZ" dirty="0"/>
            </a:br>
            <a:r>
              <a:rPr lang="cs-CZ" dirty="0"/>
              <a:t>- tato verze pravděpodobně osekaná o brutalitu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80. letech se v Norsku našla necenzurovaná kopie pro dánský trh z doby premiéry</a:t>
            </a:r>
          </a:p>
        </p:txBody>
      </p:sp>
    </p:spTree>
    <p:extLst>
      <p:ext uri="{BB962C8B-B14F-4D97-AF65-F5344CB8AC3E}">
        <p14:creationId xmlns:p14="http://schemas.microsoft.com/office/powerpoint/2010/main" val="366798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1AD95-D288-46C1-B0F4-85091B0F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Utrpení panny Orleánské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0646EA-94A4-4EFC-B50F-C30A20EF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77950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HW koncepce narativní kinematografie nebyla v žádném případě principiální referencí v mediálním pokrytí filmu ve francouzské tisku</a:t>
            </a:r>
            <a:br>
              <a:rPr lang="cs-CZ" dirty="0"/>
            </a:br>
            <a:r>
              <a:rPr lang="cs-CZ" dirty="0"/>
              <a:t>- téma stylu typicky porovnávaly </a:t>
            </a:r>
            <a:r>
              <a:rPr lang="cs-CZ" i="1" dirty="0"/>
              <a:t>Utrpení panny Orleánské</a:t>
            </a:r>
            <a:r>
              <a:rPr lang="cs-CZ" dirty="0"/>
              <a:t> ne k HW, ale k ikonografii Johanky spojené s </a:t>
            </a:r>
            <a:r>
              <a:rPr lang="cs-CZ" dirty="0" err="1"/>
              <a:t>Ingresem</a:t>
            </a:r>
            <a:r>
              <a:rPr lang="cs-CZ" dirty="0"/>
              <a:t> a dalšími malířskými díly 19. století</a:t>
            </a:r>
            <a:br>
              <a:rPr lang="cs-CZ" dirty="0"/>
            </a:br>
            <a:r>
              <a:rPr lang="cs-CZ" dirty="0"/>
              <a:t>- ikonografie byla široce reprodukovaná v 80. letech 19. století a přímo ovlivnila </a:t>
            </a:r>
            <a:r>
              <a:rPr lang="cs-CZ" dirty="0" err="1"/>
              <a:t>mizanscénu</a:t>
            </a:r>
            <a:r>
              <a:rPr lang="cs-CZ" dirty="0"/>
              <a:t> řady filmů o Johance ve Francii</a:t>
            </a:r>
            <a:br>
              <a:rPr lang="cs-CZ" dirty="0"/>
            </a:br>
            <a:r>
              <a:rPr lang="cs-CZ" dirty="0"/>
              <a:t>-&gt; </a:t>
            </a:r>
            <a:r>
              <a:rPr lang="cs-CZ" i="1" dirty="0"/>
              <a:t>Utrpení panny Orleánské </a:t>
            </a:r>
            <a:r>
              <a:rPr lang="cs-CZ" dirty="0"/>
              <a:t>jako výzva méně k HW zábavě jako spíš k akademickému filmovému stylu, který se sám odchyloval od norem HW (základem byla </a:t>
            </a:r>
            <a:r>
              <a:rPr lang="cs-CZ" dirty="0" err="1"/>
              <a:t>tableau</a:t>
            </a:r>
            <a:r>
              <a:rPr lang="cs-CZ" dirty="0"/>
              <a:t> kompozice)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539351-DC86-4B6B-909B-1EE6BE47F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85" y="1845734"/>
            <a:ext cx="3289335" cy="44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0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99F45-0D21-46C4-B2ED-D25AD086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filmové </a:t>
            </a:r>
            <a:r>
              <a:rPr lang="cs-CZ" dirty="0" err="1"/>
              <a:t>velkoprojekty</a:t>
            </a:r>
            <a:r>
              <a:rPr lang="cs-CZ" dirty="0"/>
              <a:t> o Johance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28E4B-3833-4821-8338-F40F10047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728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kritici v letech 1928-29 na rozdíl od pozdějších pohledů vztahovali neobvyklý styl filmu k „národní“ estetice odvozené z akademického umění 19. století</a:t>
            </a:r>
            <a:br>
              <a:rPr lang="cs-CZ" dirty="0"/>
            </a:br>
            <a:r>
              <a:rPr lang="cs-CZ" dirty="0"/>
              <a:t>- přestupek filmu v opuštění malířské estetiky, která ač považovaná za „klasickou“ nebyla v žádném případě ekvivalentní s klasicismem připisovaným po 2. sv. válce Hollywoodu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obecnější problém tendence filmové historiografie redukovat hlavně národní styly 20. let na nejočividnější </a:t>
            </a:r>
            <a:r>
              <a:rPr lang="cs-CZ" dirty="0" err="1"/>
              <a:t>protihollywoodské</a:t>
            </a:r>
            <a:r>
              <a:rPr lang="cs-CZ" dirty="0"/>
              <a:t> praktiky avantgardy</a:t>
            </a:r>
            <a:br>
              <a:rPr lang="cs-CZ" dirty="0"/>
            </a:br>
            <a:r>
              <a:rPr lang="cs-CZ" dirty="0"/>
              <a:t>- ve Francii na konci 20. let škála stylistických alternativ, které unikaly </a:t>
            </a:r>
            <a:r>
              <a:rPr lang="cs-CZ" dirty="0" err="1"/>
              <a:t>binarismu</a:t>
            </a:r>
            <a:r>
              <a:rPr lang="cs-CZ" dirty="0"/>
              <a:t> Hollywood/avantgarda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 vývojem </a:t>
            </a:r>
            <a:r>
              <a:rPr lang="cs-CZ" i="1" dirty="0"/>
              <a:t>Utrpení panny Orleánské</a:t>
            </a:r>
            <a:r>
              <a:rPr lang="cs-CZ" dirty="0"/>
              <a:t> kolidovala oznámení o produkci dalšího filmu o Johance – velký populární a národní film </a:t>
            </a:r>
            <a:r>
              <a:rPr lang="cs-CZ" i="1" dirty="0"/>
              <a:t>La </a:t>
            </a:r>
            <a:r>
              <a:rPr lang="cs-CZ" i="1" dirty="0" err="1"/>
              <a:t>merveilleuse</a:t>
            </a:r>
            <a:r>
              <a:rPr lang="cs-CZ" i="1" dirty="0"/>
              <a:t> </a:t>
            </a:r>
            <a:r>
              <a:rPr lang="cs-CZ" i="1" dirty="0" err="1"/>
              <a:t>vie</a:t>
            </a:r>
            <a:r>
              <a:rPr lang="cs-CZ" i="1" dirty="0"/>
              <a:t> de Jeanne </a:t>
            </a:r>
            <a:r>
              <a:rPr lang="cs-CZ" i="1" dirty="0" err="1"/>
              <a:t>d‘Arc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</a:t>
            </a:r>
            <a:r>
              <a:rPr lang="cs-CZ" dirty="0"/>
              <a:t> konkurenční projekt společnosti Bernarda Natana se měl stát výstavní skříní francouzského filmu na začátku roku 1929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stylistické rozdíly mezi filmy můžeme brát jako ilustraci míry, do níž pojetí národních rozdílů udávalo rozsah stylistických možností, které byly filmařům dostupné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18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EB9A9-6422-4A5D-9A98-9B154C55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filmové </a:t>
            </a:r>
            <a:r>
              <a:rPr lang="cs-CZ" dirty="0" err="1"/>
              <a:t>velkoprojekty</a:t>
            </a:r>
            <a:r>
              <a:rPr lang="cs-CZ" dirty="0"/>
              <a:t> o Johance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35BA6D-F62E-43A7-B09F-184BB2CD0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17696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Dreyer</a:t>
            </a:r>
            <a:r>
              <a:rPr lang="cs-CZ" dirty="0"/>
              <a:t> jako mezinárodní vs Jean-José </a:t>
            </a:r>
            <a:r>
              <a:rPr lang="cs-CZ" dirty="0" err="1"/>
              <a:t>Frappa</a:t>
            </a:r>
            <a:r>
              <a:rPr lang="cs-CZ" dirty="0"/>
              <a:t>, scenárista konkurenčního </a:t>
            </a:r>
            <a:r>
              <a:rPr lang="cs-CZ" i="1" dirty="0"/>
              <a:t>La </a:t>
            </a:r>
            <a:r>
              <a:rPr lang="cs-CZ" i="1" dirty="0" err="1"/>
              <a:t>merveilleuse</a:t>
            </a:r>
            <a:r>
              <a:rPr lang="cs-CZ" i="1" dirty="0"/>
              <a:t> </a:t>
            </a:r>
            <a:r>
              <a:rPr lang="cs-CZ" i="1" dirty="0" err="1"/>
              <a:t>vie</a:t>
            </a:r>
            <a:r>
              <a:rPr lang="cs-CZ" i="1" dirty="0"/>
              <a:t> de Jeanne </a:t>
            </a:r>
            <a:r>
              <a:rPr lang="cs-CZ" i="1" dirty="0" err="1"/>
              <a:t>d‘Arc</a:t>
            </a:r>
            <a:r>
              <a:rPr lang="cs-CZ" dirty="0"/>
              <a:t>, který definoval svůj projekt prosazováním exkluzivní kulturní identity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Frappa</a:t>
            </a:r>
            <a:r>
              <a:rPr lang="cs-CZ" dirty="0"/>
              <a:t>: najmout Dána, který chtěl americkou herečku Lillian </a:t>
            </a:r>
            <a:r>
              <a:rPr lang="cs-CZ" dirty="0" err="1"/>
              <a:t>Gish</a:t>
            </a:r>
            <a:r>
              <a:rPr lang="cs-CZ" dirty="0"/>
              <a:t>, je skandál</a:t>
            </a:r>
            <a:br>
              <a:rPr lang="cs-CZ" dirty="0"/>
            </a:br>
            <a:r>
              <a:rPr lang="cs-CZ" dirty="0"/>
              <a:t>- požadoval „francouzské“ financování a domácí tvůrčí pracovníky – liboval si v nacionalistické rétorice, které se stala zřetelnou na konci dvacátých 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Frappa</a:t>
            </a:r>
            <a:r>
              <a:rPr lang="cs-CZ" dirty="0"/>
              <a:t> podobně jako </a:t>
            </a:r>
            <a:r>
              <a:rPr lang="cs-CZ" dirty="0" err="1"/>
              <a:t>Dreyer</a:t>
            </a:r>
            <a:r>
              <a:rPr lang="cs-CZ" dirty="0"/>
              <a:t> odmítl pouze ekonomickou legitimitu Hollywoodu</a:t>
            </a:r>
            <a:br>
              <a:rPr lang="cs-CZ" dirty="0"/>
            </a:br>
            <a:r>
              <a:rPr lang="cs-CZ" dirty="0"/>
              <a:t>- na rozdíl od něj ale deklaroval závazek k národní identitě, takže se odvolával spíš k politickému než striktně estetickému standardu legitimity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Dreyer</a:t>
            </a:r>
            <a:r>
              <a:rPr lang="cs-CZ" dirty="0"/>
              <a:t> měl kvality, které ho odlišovaly od rodných francouzských filmařů; vyvolání národní identity v kritice namířené proti Dreyerovi naznačuje, že rivalita mezi projekty vyjádřila kulturní a sociální rozdělení uvnitř filmařské komunity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duben 1929: po premiéře tisk uznal </a:t>
            </a:r>
            <a:r>
              <a:rPr lang="cs-CZ" i="1" dirty="0"/>
              <a:t>La </a:t>
            </a:r>
            <a:r>
              <a:rPr lang="cs-CZ" i="1" dirty="0" err="1"/>
              <a:t>merveilleuse</a:t>
            </a:r>
            <a:r>
              <a:rPr lang="cs-CZ" i="1" dirty="0"/>
              <a:t> vide de Jeanne </a:t>
            </a:r>
            <a:r>
              <a:rPr lang="cs-CZ" i="1" dirty="0" err="1"/>
              <a:t>d‘Arc</a:t>
            </a:r>
            <a:r>
              <a:rPr lang="cs-CZ" i="1" dirty="0"/>
              <a:t> </a:t>
            </a:r>
            <a:r>
              <a:rPr lang="cs-CZ" dirty="0"/>
              <a:t>jako důkaz schopností a kapacity francouzského filmového průmyslu odolat konkurenci z HW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oficiální schválení tohoto projektu zajišťovalo, že film získal profil přesahující oblast filmové kultury</a:t>
            </a:r>
            <a:br>
              <a:rPr lang="cs-CZ" dirty="0"/>
            </a:br>
            <a:r>
              <a:rPr lang="cs-CZ" dirty="0"/>
              <a:t>- film měl posvěcení komise, v jejímž čele byl prezident a zahrnoval přední politiky, celebrity, duchovní a členy diplomacie</a:t>
            </a:r>
            <a:br>
              <a:rPr lang="cs-CZ" dirty="0"/>
            </a:br>
            <a:r>
              <a:rPr lang="cs-CZ" dirty="0"/>
              <a:t>- vláda filmu poskytla materiální podporu, přímo přeložené do symbolické hodnoty</a:t>
            </a:r>
            <a:br>
              <a:rPr lang="cs-CZ" dirty="0"/>
            </a:br>
            <a:r>
              <a:rPr lang="cs-CZ" dirty="0"/>
              <a:t>-&gt; 4 pluky francouzské armády jako komparz k bojovým scénám</a:t>
            </a:r>
            <a:br>
              <a:rPr lang="cs-CZ" dirty="0"/>
            </a:br>
            <a:r>
              <a:rPr lang="cs-CZ" dirty="0"/>
              <a:t>- režisér Marco de </a:t>
            </a:r>
            <a:r>
              <a:rPr lang="cs-CZ" dirty="0" err="1"/>
              <a:t>Gastyne</a:t>
            </a:r>
            <a:r>
              <a:rPr lang="cs-CZ" dirty="0"/>
              <a:t> dostal i povolení natáčet na historických lokacích</a:t>
            </a:r>
            <a:br>
              <a:rPr lang="cs-CZ" dirty="0"/>
            </a:br>
            <a:r>
              <a:rPr lang="cs-CZ" dirty="0"/>
              <a:t>- premiéra se překrývala na konci dubna s velkolepými oslavami pětistého výročí Johančina osvobození Orléansu </a:t>
            </a:r>
            <a:br>
              <a:rPr lang="cs-CZ" dirty="0"/>
            </a:br>
            <a:r>
              <a:rPr lang="cs-CZ" dirty="0"/>
              <a:t>-&gt; gala projekce v Národní opeře, které se účastnil i nový prezident republiky</a:t>
            </a:r>
          </a:p>
        </p:txBody>
      </p:sp>
    </p:spTree>
    <p:extLst>
      <p:ext uri="{BB962C8B-B14F-4D97-AF65-F5344CB8AC3E}">
        <p14:creationId xmlns:p14="http://schemas.microsoft.com/office/powerpoint/2010/main" val="60790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3BFDC-B134-439C-BDB1-4415752E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Pojetí La </a:t>
            </a:r>
            <a:r>
              <a:rPr lang="cs-CZ" dirty="0" err="1"/>
              <a:t>merveilleuse</a:t>
            </a:r>
            <a:r>
              <a:rPr lang="cs-CZ" dirty="0"/>
              <a:t> </a:t>
            </a:r>
            <a:r>
              <a:rPr lang="cs-CZ" dirty="0" err="1"/>
              <a:t>vie</a:t>
            </a:r>
            <a:r>
              <a:rPr lang="cs-CZ" dirty="0"/>
              <a:t> de Jeanne </a:t>
            </a:r>
            <a:r>
              <a:rPr lang="cs-CZ" dirty="0" err="1"/>
              <a:t>d‘Arc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878BAB-DE8C-44DE-BBC1-CEAC9A25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475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set designér </a:t>
            </a:r>
            <a:r>
              <a:rPr lang="cs-CZ" i="1" dirty="0"/>
              <a:t>La </a:t>
            </a:r>
            <a:r>
              <a:rPr lang="cs-CZ" i="1" dirty="0" err="1"/>
              <a:t>merveilleuse</a:t>
            </a:r>
            <a:r>
              <a:rPr lang="cs-CZ" i="1" dirty="0"/>
              <a:t> </a:t>
            </a:r>
            <a:r>
              <a:rPr lang="cs-CZ" i="1" dirty="0" err="1"/>
              <a:t>vie</a:t>
            </a:r>
            <a:r>
              <a:rPr lang="cs-CZ" i="1" dirty="0"/>
              <a:t> de Jeanne </a:t>
            </a:r>
            <a:r>
              <a:rPr lang="cs-CZ" i="1" dirty="0" err="1"/>
              <a:t>d‘Arc</a:t>
            </a:r>
            <a:r>
              <a:rPr lang="cs-CZ" i="1" dirty="0"/>
              <a:t> </a:t>
            </a:r>
            <a:r>
              <a:rPr lang="cs-CZ" dirty="0"/>
              <a:t>– historický film nabízí reprezentaci dějin, s níž už je divák obeznámen</a:t>
            </a:r>
            <a:br>
              <a:rPr lang="cs-CZ" dirty="0"/>
            </a:br>
            <a:r>
              <a:rPr lang="cs-CZ" dirty="0"/>
              <a:t>- film tak reprezentuje minulost reprezentačními konvencemi, které samy patří do minulosti</a:t>
            </a:r>
            <a:br>
              <a:rPr lang="cs-CZ" dirty="0"/>
            </a:br>
            <a:r>
              <a:rPr lang="cs-CZ" i="1" dirty="0"/>
              <a:t>La </a:t>
            </a:r>
            <a:r>
              <a:rPr lang="cs-CZ" i="1" dirty="0" err="1"/>
              <a:t>merveilleuse</a:t>
            </a:r>
            <a:r>
              <a:rPr lang="cs-CZ" i="1" dirty="0"/>
              <a:t> </a:t>
            </a:r>
            <a:r>
              <a:rPr lang="cs-CZ" i="1" dirty="0" err="1"/>
              <a:t>vie</a:t>
            </a:r>
            <a:r>
              <a:rPr lang="cs-CZ" i="1" dirty="0"/>
              <a:t> de Jeanne </a:t>
            </a:r>
            <a:r>
              <a:rPr lang="cs-CZ" i="1" dirty="0" err="1"/>
              <a:t>d‘Arc</a:t>
            </a:r>
            <a:r>
              <a:rPr lang="cs-CZ" i="1" dirty="0"/>
              <a:t> </a:t>
            </a:r>
            <a:r>
              <a:rPr lang="cs-CZ" dirty="0"/>
              <a:t>cituje řadu uměleckých děl:</a:t>
            </a:r>
            <a:br>
              <a:rPr lang="cs-CZ" dirty="0"/>
            </a:br>
            <a:r>
              <a:rPr lang="cs-CZ" dirty="0"/>
              <a:t>- obrazy a sochy reprodukovány na známkách, pohledech, kalendářích apod.</a:t>
            </a:r>
            <a:br>
              <a:rPr lang="cs-CZ" dirty="0"/>
            </a:br>
            <a:r>
              <a:rPr lang="cs-CZ" dirty="0"/>
              <a:t>- de </a:t>
            </a:r>
            <a:r>
              <a:rPr lang="cs-CZ" dirty="0" err="1"/>
              <a:t>Gastyneho</a:t>
            </a:r>
            <a:r>
              <a:rPr lang="cs-CZ" dirty="0"/>
              <a:t> takt a míra akademické kvality, kterou jako původem malíř projevoval oproti extravagantním a blouznivým dílům ruských a německých filmařů napojených na SGF</a:t>
            </a:r>
            <a:br>
              <a:rPr lang="cs-CZ" dirty="0"/>
            </a:br>
            <a:r>
              <a:rPr lang="cs-CZ" dirty="0"/>
              <a:t>- přitahování pozornosti k lokacím, které film zřetelně odlišovaly od studiově připoutaného </a:t>
            </a:r>
            <a:r>
              <a:rPr lang="cs-CZ" i="1" dirty="0"/>
              <a:t>Utrpení panny Orleánské </a:t>
            </a:r>
            <a:r>
              <a:rPr lang="cs-CZ" dirty="0"/>
              <a:t>-&gt; filmová autenticita jako reprezentace národa + nastavení očekávání v případě stylu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akademické normy se vnucovaly kvůli poválečnému „klasickému obrození“</a:t>
            </a:r>
            <a:br>
              <a:rPr lang="cs-CZ" dirty="0"/>
            </a:br>
            <a:r>
              <a:rPr lang="cs-CZ" dirty="0"/>
              <a:t>- z jejich standardů se nedalo uniknout při reprezentaci Johanky kvůli historii konfliktu týkajícího se jejího zobrazení</a:t>
            </a:r>
            <a:br>
              <a:rPr lang="cs-CZ" dirty="0"/>
            </a:br>
            <a:r>
              <a:rPr lang="cs-CZ" dirty="0"/>
              <a:t>- ikonografie Johanky jako objekt politického boje</a:t>
            </a:r>
          </a:p>
        </p:txBody>
      </p:sp>
    </p:spTree>
    <p:extLst>
      <p:ext uri="{BB962C8B-B14F-4D97-AF65-F5344CB8AC3E}">
        <p14:creationId xmlns:p14="http://schemas.microsoft.com/office/powerpoint/2010/main" val="423667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04BEB-34B4-418C-8FA9-26D68EFD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Pojetí La </a:t>
            </a:r>
            <a:r>
              <a:rPr lang="cs-CZ" dirty="0" err="1"/>
              <a:t>merveilleuse</a:t>
            </a:r>
            <a:r>
              <a:rPr lang="cs-CZ" dirty="0"/>
              <a:t> </a:t>
            </a:r>
            <a:r>
              <a:rPr lang="cs-CZ" dirty="0" err="1"/>
              <a:t>vie</a:t>
            </a:r>
            <a:r>
              <a:rPr lang="cs-CZ" dirty="0"/>
              <a:t> de Jeanne </a:t>
            </a:r>
            <a:r>
              <a:rPr lang="cs-CZ" dirty="0" err="1"/>
              <a:t>d‘Arc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B2F95E-3AA0-433C-908E-70388C9E6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 film nejenže vyprávěl známé příhody, ale činil tak v souladu se zavedenou ikonografií</a:t>
            </a:r>
            <a:br>
              <a:rPr lang="cs-CZ" dirty="0"/>
            </a:br>
            <a:r>
              <a:rPr lang="cs-CZ" dirty="0"/>
              <a:t>- didaktické vlastnosti jsou manifestovány mezititulky</a:t>
            </a:r>
            <a:br>
              <a:rPr lang="cs-CZ" dirty="0"/>
            </a:br>
            <a:r>
              <a:rPr lang="cs-CZ" dirty="0"/>
              <a:t>- obrazy jako ilustrace ustanoveného narativu</a:t>
            </a:r>
            <a:br>
              <a:rPr lang="cs-CZ" dirty="0"/>
            </a:br>
            <a:r>
              <a:rPr lang="cs-CZ" dirty="0"/>
              <a:t>- jisté scény jako statické </a:t>
            </a:r>
            <a:r>
              <a:rPr lang="cs-CZ" dirty="0" err="1"/>
              <a:t>tableau</a:t>
            </a:r>
            <a:r>
              <a:rPr lang="cs-CZ" dirty="0"/>
              <a:t> kompozice, které napodobují známé obrazy nebo sochy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tableau</a:t>
            </a:r>
            <a:r>
              <a:rPr lang="cs-CZ" dirty="0"/>
              <a:t> ale otevřelo formální možnosti jedinečné relevance historického žánru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Frappa</a:t>
            </a:r>
            <a:r>
              <a:rPr lang="cs-CZ" dirty="0"/>
              <a:t>: soudní proces jako jiný, kompletně odlišný příběh</a:t>
            </a:r>
            <a:br>
              <a:rPr lang="cs-CZ" dirty="0"/>
            </a:br>
            <a:r>
              <a:rPr lang="cs-CZ" dirty="0"/>
              <a:t>- původně plánoval ukončit film korunovací Karla VII. a vyhnout se procesu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de </a:t>
            </a:r>
            <a:r>
              <a:rPr lang="cs-CZ" dirty="0" err="1"/>
              <a:t>Gastyne</a:t>
            </a:r>
            <a:r>
              <a:rPr lang="cs-CZ" dirty="0"/>
              <a:t> přesto do určité míry kopíroval </a:t>
            </a:r>
            <a:r>
              <a:rPr lang="cs-CZ" dirty="0" err="1"/>
              <a:t>Dreyera</a:t>
            </a:r>
            <a:r>
              <a:rPr lang="cs-CZ" dirty="0"/>
              <a:t> na konci svého filmu, který končí procesem oproti původnímu plánu, včetně stylu</a:t>
            </a:r>
            <a:br>
              <a:rPr lang="cs-CZ" dirty="0"/>
            </a:br>
            <a:r>
              <a:rPr lang="cs-CZ" dirty="0"/>
              <a:t>- nicméně i tak dodržuje HW postupy – ustavující záběry, pravidlo osy atd.</a:t>
            </a:r>
          </a:p>
        </p:txBody>
      </p:sp>
    </p:spTree>
    <p:extLst>
      <p:ext uri="{BB962C8B-B14F-4D97-AF65-F5344CB8AC3E}">
        <p14:creationId xmlns:p14="http://schemas.microsoft.com/office/powerpoint/2010/main" val="3665295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EFBEA-0168-48CF-BB2C-102DC9EA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Rozdílné proudy ve francouzské kinematografii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BB9A43-6424-42C0-A6E9-81327BE1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mezinárodní modernismus </a:t>
            </a:r>
            <a:r>
              <a:rPr lang="cs-CZ" i="1" dirty="0"/>
              <a:t>Utrpení panny orleánské </a:t>
            </a:r>
            <a:r>
              <a:rPr lang="cs-CZ" dirty="0"/>
              <a:t>a </a:t>
            </a:r>
            <a:r>
              <a:rPr lang="cs-CZ" dirty="0" err="1"/>
              <a:t>arriére</a:t>
            </a:r>
            <a:r>
              <a:rPr lang="cs-CZ" dirty="0"/>
              <a:t>-garde národní styl </a:t>
            </a:r>
            <a:r>
              <a:rPr lang="cs-CZ" i="1" dirty="0"/>
              <a:t>La </a:t>
            </a:r>
            <a:r>
              <a:rPr lang="cs-CZ" i="1" dirty="0" err="1"/>
              <a:t>merveilleuse</a:t>
            </a:r>
            <a:r>
              <a:rPr lang="cs-CZ" i="1" dirty="0"/>
              <a:t> </a:t>
            </a:r>
            <a:r>
              <a:rPr lang="cs-CZ" i="1" dirty="0" err="1"/>
              <a:t>vie</a:t>
            </a:r>
            <a:r>
              <a:rPr lang="cs-CZ" i="1" dirty="0"/>
              <a:t> de Jeanne </a:t>
            </a:r>
            <a:r>
              <a:rPr lang="cs-CZ" i="1" dirty="0" err="1"/>
              <a:t>d‘Arc</a:t>
            </a:r>
            <a:r>
              <a:rPr lang="cs-CZ" i="1" dirty="0"/>
              <a:t> </a:t>
            </a:r>
            <a:r>
              <a:rPr lang="cs-CZ" dirty="0"/>
              <a:t>jako zástupci opozičních stylu spojených s dvěma hlavními skupinami ve francouzském filmovém průmyslu během 20. 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La </a:t>
            </a:r>
            <a:r>
              <a:rPr lang="cs-CZ" i="1" dirty="0" err="1"/>
              <a:t>merveilleuse</a:t>
            </a:r>
            <a:r>
              <a:rPr lang="cs-CZ" i="1" dirty="0"/>
              <a:t> </a:t>
            </a:r>
            <a:r>
              <a:rPr lang="cs-CZ" i="1" dirty="0" err="1"/>
              <a:t>vie</a:t>
            </a:r>
            <a:r>
              <a:rPr lang="cs-CZ" i="1" dirty="0"/>
              <a:t> de Jeanne </a:t>
            </a:r>
            <a:r>
              <a:rPr lang="cs-CZ" i="1" dirty="0" err="1"/>
              <a:t>d‘Arc</a:t>
            </a:r>
            <a:r>
              <a:rPr lang="cs-CZ" dirty="0"/>
              <a:t>: filmaři kolem </a:t>
            </a:r>
            <a:r>
              <a:rPr lang="cs-CZ" dirty="0" err="1"/>
              <a:t>Pathé</a:t>
            </a:r>
            <a:r>
              <a:rPr lang="cs-CZ" dirty="0"/>
              <a:t> a francouzského </a:t>
            </a:r>
            <a:r>
              <a:rPr lang="cs-CZ" dirty="0" err="1"/>
              <a:t>Paramountu</a:t>
            </a:r>
            <a:r>
              <a:rPr lang="cs-CZ" dirty="0"/>
              <a:t> (skupina 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Utrpení panny Orleánské</a:t>
            </a:r>
            <a:r>
              <a:rPr lang="cs-CZ" dirty="0"/>
              <a:t>: komunita zahrnující ruské emigranty spojené s Albatros </a:t>
            </a:r>
            <a:r>
              <a:rPr lang="cs-CZ" dirty="0" err="1"/>
              <a:t>Films</a:t>
            </a:r>
            <a:r>
              <a:rPr lang="cs-CZ" dirty="0"/>
              <a:t> a francouzsko-německou SGF (skupina 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A: fokus na známé události a hrdiny z francouzské historie</a:t>
            </a:r>
            <a:br>
              <a:rPr lang="cs-CZ" dirty="0"/>
            </a:br>
            <a:r>
              <a:rPr lang="cs-CZ" dirty="0"/>
              <a:t>- původní scénáře a historické lokace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B: adaptace Dumase, </a:t>
            </a:r>
            <a:r>
              <a:rPr lang="cs-CZ" dirty="0" err="1"/>
              <a:t>Maupassanta</a:t>
            </a:r>
            <a:r>
              <a:rPr lang="cs-CZ" dirty="0"/>
              <a:t> atd. a specializace na kostýmní romance odehrávající se v carském Rusku a jiných slovanských zemích</a:t>
            </a:r>
            <a:br>
              <a:rPr lang="cs-CZ" dirty="0"/>
            </a:br>
            <a:r>
              <a:rPr lang="cs-CZ" dirty="0"/>
              <a:t>- místo barokních studiových rekonstrukcí naturalistické lokace a čerpání z tradic ruského baletu a dalších divadelních souborů pro výpravu</a:t>
            </a:r>
            <a:br>
              <a:rPr lang="cs-CZ" dirty="0"/>
            </a:br>
            <a:r>
              <a:rPr lang="cs-CZ" dirty="0"/>
              <a:t>- kombinace opravdové architektury s nejmodernějšími tisky pro vytvoření efektu spektáklu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umělečtí filmaři (</a:t>
            </a:r>
            <a:r>
              <a:rPr lang="cs-CZ" dirty="0" err="1"/>
              <a:t>cinéma</a:t>
            </a:r>
            <a:r>
              <a:rPr lang="cs-CZ" dirty="0"/>
              <a:t> </a:t>
            </a:r>
            <a:r>
              <a:rPr lang="cs-CZ" dirty="0" err="1"/>
              <a:t>pur</a:t>
            </a:r>
            <a:r>
              <a:rPr lang="cs-CZ" dirty="0"/>
              <a:t> </a:t>
            </a:r>
            <a:r>
              <a:rPr lang="cs-CZ" dirty="0" err="1"/>
              <a:t>Fernarda</a:t>
            </a:r>
            <a:r>
              <a:rPr lang="cs-CZ" dirty="0"/>
              <a:t> </a:t>
            </a:r>
            <a:r>
              <a:rPr lang="cs-CZ" dirty="0" err="1"/>
              <a:t>Légera</a:t>
            </a:r>
            <a:r>
              <a:rPr lang="cs-CZ" dirty="0"/>
              <a:t> a Henriho </a:t>
            </a:r>
            <a:r>
              <a:rPr lang="cs-CZ" dirty="0" err="1"/>
              <a:t>Chometta</a:t>
            </a:r>
            <a:r>
              <a:rPr lang="cs-CZ" dirty="0"/>
              <a:t>, pokus G. </a:t>
            </a:r>
            <a:r>
              <a:rPr lang="cs-CZ" dirty="0" err="1"/>
              <a:t>Dulac</a:t>
            </a:r>
            <a:r>
              <a:rPr lang="cs-CZ" dirty="0"/>
              <a:t> a dalších přizpůsobit kinematografii hudbě,…) vytvořili autonomní pole produkce, které umožnilo Dreyerovi odmítnout konvence filmového spektáklu</a:t>
            </a:r>
            <a:br>
              <a:rPr lang="cs-CZ" dirty="0"/>
            </a:br>
            <a:r>
              <a:rPr lang="cs-CZ" dirty="0"/>
              <a:t>-&gt; zavržení komerční kinematografie i státem schválené estetiky historického žánru</a:t>
            </a:r>
          </a:p>
        </p:txBody>
      </p:sp>
    </p:spTree>
    <p:extLst>
      <p:ext uri="{BB962C8B-B14F-4D97-AF65-F5344CB8AC3E}">
        <p14:creationId xmlns:p14="http://schemas.microsoft.com/office/powerpoint/2010/main" val="109382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6434B-C220-45AE-AF60-C6466EE3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Produkční okolnosti filmu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DD9A0D-3D86-4E7D-BF6F-1CA87DE0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875520" cy="4467384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počátečním projektem bylo vytvořit dodatek ke </a:t>
            </a:r>
            <a:r>
              <a:rPr lang="cs-CZ" dirty="0" err="1"/>
              <a:t>Ganceho</a:t>
            </a:r>
            <a:r>
              <a:rPr lang="cs-CZ" dirty="0"/>
              <a:t> </a:t>
            </a:r>
            <a:r>
              <a:rPr lang="cs-CZ" i="1" dirty="0"/>
              <a:t>Napoleonovi</a:t>
            </a:r>
            <a:r>
              <a:rPr lang="cs-CZ" dirty="0"/>
              <a:t>, jehož produkci SGF přebrala po kolapsu </a:t>
            </a:r>
            <a:r>
              <a:rPr lang="cs-CZ" dirty="0" err="1"/>
              <a:t>Westi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úspěch </a:t>
            </a:r>
            <a:r>
              <a:rPr lang="cs-CZ" i="1" dirty="0"/>
              <a:t>Pána domu aneb Tyranova pádu</a:t>
            </a:r>
            <a:r>
              <a:rPr lang="cs-CZ" dirty="0"/>
              <a:t> v Paříži mu zajistil smlouvu s SGF na </a:t>
            </a:r>
            <a:r>
              <a:rPr lang="cs-CZ" i="1" dirty="0"/>
              <a:t>Utrpení panny Orleánské </a:t>
            </a:r>
            <a:r>
              <a:rPr lang="cs-CZ" dirty="0"/>
              <a:t>– dostal k dispozici velký rozpočet 7 milionů franků (cca 300 tisíc dolarů) a volnou ruku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na základě předchozího úspěchu nabídla SGF Dreyerovi tři možnosti v projektu filmových příběhů významných historických žen: Kateřina Medicejská, Marie Antoinetta a Johanka z Arku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SGF koupila práva na biografický román Josepha </a:t>
            </a:r>
            <a:r>
              <a:rPr lang="cs-CZ" dirty="0" err="1"/>
              <a:t>Delteila</a:t>
            </a:r>
            <a:r>
              <a:rPr lang="cs-CZ" dirty="0"/>
              <a:t> z r. 1925</a:t>
            </a:r>
            <a:br>
              <a:rPr lang="cs-CZ" dirty="0"/>
            </a:br>
            <a:r>
              <a:rPr lang="cs-CZ" dirty="0"/>
              <a:t>- román získal jednu z nejprestižnějších literárních cen ve Francii, byl to bestseller a přeložen do mnoha jazyků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Dreyer</a:t>
            </a:r>
            <a:r>
              <a:rPr lang="cs-CZ" dirty="0"/>
              <a:t> nicméně porušil dohodu, když odmítnul scénář spisovatele Josepha </a:t>
            </a:r>
            <a:r>
              <a:rPr lang="cs-CZ" dirty="0" err="1"/>
              <a:t>Delteila</a:t>
            </a:r>
            <a:r>
              <a:rPr lang="cs-CZ" dirty="0"/>
              <a:t> kvůli </a:t>
            </a:r>
            <a:r>
              <a:rPr lang="cs-CZ" dirty="0" err="1"/>
              <a:t>Delteilově</a:t>
            </a:r>
            <a:r>
              <a:rPr lang="cs-CZ" dirty="0"/>
              <a:t> romantické koncepci postavy</a:t>
            </a:r>
            <a:br>
              <a:rPr lang="cs-CZ" dirty="0"/>
            </a:br>
            <a:r>
              <a:rPr lang="cs-CZ" dirty="0"/>
              <a:t>- namísto následování plánu vyrobit heroický spektákl převzal </a:t>
            </a:r>
            <a:r>
              <a:rPr lang="cs-CZ" dirty="0" err="1"/>
              <a:t>Dreyer</a:t>
            </a:r>
            <a:r>
              <a:rPr lang="cs-CZ" dirty="0"/>
              <a:t> vysoce neobvyklý přístup k filmování</a:t>
            </a:r>
            <a:br>
              <a:rPr lang="cs-CZ" dirty="0"/>
            </a:br>
            <a:r>
              <a:rPr lang="cs-CZ" dirty="0"/>
              <a:t>- změna směru vedla až k výhružkám opuštění projektu ze strany SGF</a:t>
            </a:r>
            <a:br>
              <a:rPr lang="cs-CZ" dirty="0"/>
            </a:br>
            <a:r>
              <a:rPr lang="cs-CZ" dirty="0"/>
              <a:t>-&gt; březen 1927: hrabě </a:t>
            </a:r>
            <a:r>
              <a:rPr lang="cs-CZ" dirty="0" err="1"/>
              <a:t>d‘Ayen</a:t>
            </a:r>
            <a:r>
              <a:rPr lang="cs-CZ" dirty="0"/>
              <a:t>, správce SGF podporující </a:t>
            </a:r>
            <a:r>
              <a:rPr lang="cs-CZ" dirty="0" err="1"/>
              <a:t>Dreyera</a:t>
            </a:r>
            <a:r>
              <a:rPr lang="cs-CZ" dirty="0"/>
              <a:t>, založil novou společnost </a:t>
            </a:r>
            <a:r>
              <a:rPr lang="cs-CZ" dirty="0" err="1"/>
              <a:t>Ominium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, jejímž účelem bylo umožnit pokračování výroby Utrpení panny Orleánské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ačkoliv </a:t>
            </a:r>
            <a:r>
              <a:rPr lang="cs-CZ" dirty="0" err="1"/>
              <a:t>Dreyer</a:t>
            </a:r>
            <a:r>
              <a:rPr lang="cs-CZ" dirty="0"/>
              <a:t> využil jen část románu, tak některé důležité scény se dostaly do filmu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Dreyer</a:t>
            </a:r>
            <a:r>
              <a:rPr lang="cs-CZ" dirty="0"/>
              <a:t> pracoval s </a:t>
            </a:r>
            <a:r>
              <a:rPr lang="cs-CZ" dirty="0" err="1"/>
              <a:t>Delteilem</a:t>
            </a:r>
            <a:r>
              <a:rPr lang="cs-CZ" dirty="0"/>
              <a:t> měsíc na scénáři a </a:t>
            </a:r>
            <a:r>
              <a:rPr lang="cs-CZ" dirty="0" err="1"/>
              <a:t>Delteil</a:t>
            </a:r>
            <a:r>
              <a:rPr lang="cs-CZ" dirty="0"/>
              <a:t> přišel s některými nápady nad rámec románu</a:t>
            </a:r>
            <a:br>
              <a:rPr lang="cs-CZ" dirty="0"/>
            </a:br>
            <a:r>
              <a:rPr lang="cs-CZ" dirty="0"/>
              <a:t>- jeho role byla celkově významnější, než za jakou má připisovaný kredit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Dreyer</a:t>
            </a:r>
            <a:r>
              <a:rPr lang="cs-CZ" dirty="0"/>
              <a:t> ale pracoval i s dalšími zdroji</a:t>
            </a:r>
            <a:br>
              <a:rPr lang="cs-CZ" dirty="0"/>
            </a:br>
            <a:r>
              <a:rPr lang="cs-CZ" dirty="0"/>
              <a:t>- zjistil, že k filmu potřeboval prvotřídního odborníka na Johanku -&gt; Pierre </a:t>
            </a:r>
            <a:r>
              <a:rPr lang="cs-CZ" dirty="0" err="1"/>
              <a:t>Champion</a:t>
            </a:r>
            <a:r>
              <a:rPr lang="cs-CZ" dirty="0"/>
              <a:t>, který měl největší vliv na Dreyerův scénář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 každému jeho filmu předcházela důkladná přípravná práce/výzkum tématu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63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C58A0-B6EB-4AAC-A4D8-BDDA7F31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Dreyerův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696EC-0E8C-4649-ADDB-21A5BF629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4754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1926: </a:t>
            </a:r>
            <a:r>
              <a:rPr lang="cs-CZ" dirty="0" err="1"/>
              <a:t>Dreyer</a:t>
            </a:r>
            <a:r>
              <a:rPr lang="cs-CZ" dirty="0"/>
              <a:t> připravoval </a:t>
            </a:r>
            <a:r>
              <a:rPr lang="cs-CZ" i="1" dirty="0"/>
              <a:t>Utrpení panny Orleánské </a:t>
            </a:r>
            <a:r>
              <a:rPr lang="cs-CZ" dirty="0"/>
              <a:t>jako zvukový film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Dreyer</a:t>
            </a:r>
            <a:r>
              <a:rPr lang="cs-CZ" dirty="0"/>
              <a:t> měl od svého prvního filmu </a:t>
            </a:r>
            <a:r>
              <a:rPr lang="cs-CZ" i="1" dirty="0"/>
              <a:t>Prezident</a:t>
            </a:r>
            <a:r>
              <a:rPr lang="cs-CZ" dirty="0"/>
              <a:t> výraznou kontrolu nad </a:t>
            </a:r>
            <a:r>
              <a:rPr lang="cs-CZ" dirty="0" err="1"/>
              <a:t>mizanscénou</a:t>
            </a:r>
            <a:br>
              <a:rPr lang="cs-CZ" dirty="0"/>
            </a:br>
            <a:r>
              <a:rPr lang="cs-CZ" dirty="0"/>
              <a:t>- pro některé role angažoval neherce</a:t>
            </a:r>
            <a:br>
              <a:rPr lang="cs-CZ" dirty="0"/>
            </a:br>
            <a:r>
              <a:rPr lang="cs-CZ" dirty="0"/>
              <a:t>- polský kameraman Rudolf Maté měl německého asistenta, výpravu měl na starosti německý architekt Hermann </a:t>
            </a:r>
            <a:r>
              <a:rPr lang="cs-CZ" dirty="0" err="1"/>
              <a:t>Warm</a:t>
            </a:r>
            <a:r>
              <a:rPr lang="cs-CZ" dirty="0"/>
              <a:t>, který se proslavil expresionistickou scénou pro </a:t>
            </a:r>
            <a:r>
              <a:rPr lang="cs-CZ" i="1" dirty="0"/>
              <a:t>Kabinet doktora </a:t>
            </a:r>
            <a:r>
              <a:rPr lang="cs-CZ" i="1" dirty="0" err="1"/>
              <a:t>Caligariho</a:t>
            </a:r>
            <a:br>
              <a:rPr lang="cs-CZ" dirty="0"/>
            </a:br>
            <a:r>
              <a:rPr lang="cs-CZ" dirty="0"/>
              <a:t>- kostýmy „para-realistické“ – odvozené z období, ale stylizované, aby získaly „bezčasovou prostost“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výstavba nákladných dekorací, z nichž ale ve filmu vidíme pouze minimum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pracoval s ambiciózní výpravou scény (ruská vesnice, fungující byt,…)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několikaměsíční produkce, během níž spolu tvůrci žili na jednom místě pro zesílení účinků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 natáčen v chronologickém pořadí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Dreyerova koncepce umění neustále narážela na metody masové produkce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jako režisér pracoval na film-by-film bázi – pracoval v daném čase vždy na jednom projektu pro jednu společnost na základě jakýchkoliv podmínek, které byly přijatelné, což byla vzácná taktika ve 20. letech</a:t>
            </a:r>
            <a:br>
              <a:rPr lang="cs-CZ" dirty="0"/>
            </a:br>
            <a:r>
              <a:rPr lang="cs-CZ" dirty="0"/>
              <a:t>-&gt; z </a:t>
            </a:r>
            <a:r>
              <a:rPr lang="cs-CZ" dirty="0" err="1"/>
              <a:t>Dreyera</a:t>
            </a:r>
            <a:r>
              <a:rPr lang="cs-CZ" dirty="0"/>
              <a:t> „mezinárodní cestovatel“ – mezi 1920-26 natočil 7 filmů v 5 zemích a žádné 2 filmy pro jednu firmu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 pro velké firmy (</a:t>
            </a:r>
            <a:r>
              <a:rPr lang="cs-CZ" dirty="0" err="1"/>
              <a:t>Svensk</a:t>
            </a:r>
            <a:r>
              <a:rPr lang="cs-CZ" dirty="0"/>
              <a:t> </a:t>
            </a:r>
            <a:r>
              <a:rPr lang="cs-CZ" dirty="0" err="1"/>
              <a:t>Filminustri</a:t>
            </a:r>
            <a:r>
              <a:rPr lang="cs-CZ" dirty="0"/>
              <a:t>, </a:t>
            </a:r>
            <a:r>
              <a:rPr lang="cs-CZ" dirty="0" err="1"/>
              <a:t>Decla</a:t>
            </a:r>
            <a:r>
              <a:rPr lang="cs-CZ" dirty="0"/>
              <a:t>-Bioskop) pracoval, jen když dostal značnou kontrolu nad projektem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finanční neúspěch </a:t>
            </a:r>
            <a:r>
              <a:rPr lang="cs-CZ" i="1" dirty="0"/>
              <a:t>Utrpení panny Orleánské </a:t>
            </a:r>
            <a:r>
              <a:rPr lang="cs-CZ" dirty="0"/>
              <a:t>utnul Dreyerovu krátkou mezinárodní svobodu</a:t>
            </a:r>
            <a:br>
              <a:rPr lang="cs-CZ" dirty="0"/>
            </a:br>
            <a:r>
              <a:rPr lang="cs-CZ" dirty="0"/>
              <a:t>- firma i kvůli ztrátám z </a:t>
            </a:r>
            <a:r>
              <a:rPr lang="cs-CZ" dirty="0" err="1"/>
              <a:t>Ganceho</a:t>
            </a:r>
            <a:r>
              <a:rPr lang="cs-CZ" dirty="0"/>
              <a:t> </a:t>
            </a:r>
            <a:r>
              <a:rPr lang="cs-CZ" i="1" dirty="0"/>
              <a:t>Napoleona</a:t>
            </a:r>
            <a:r>
              <a:rPr lang="cs-CZ" dirty="0"/>
              <a:t> musela zrušit smlouvu pro další Dreyerův film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662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751AB-B8E0-44D4-9C8A-0D4BA220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Dreyerův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71CD8-41EA-40F9-8558-56526B128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891678" cy="44548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 </a:t>
            </a:r>
            <a:r>
              <a:rPr lang="cs-CZ" dirty="0" err="1"/>
              <a:t>Dreyera</a:t>
            </a:r>
            <a:r>
              <a:rPr lang="cs-CZ" dirty="0"/>
              <a:t> důležitá tvář herce a role detailu, který režisérovi umožňuje zesílit výraz ve tváři a „zaznamenat vnitřní drama“</a:t>
            </a:r>
            <a:br>
              <a:rPr lang="cs-CZ" dirty="0"/>
            </a:br>
            <a:r>
              <a:rPr lang="cs-CZ" dirty="0"/>
              <a:t>- podobně role </a:t>
            </a:r>
            <a:r>
              <a:rPr lang="cs-CZ" dirty="0" err="1"/>
              <a:t>mizanscény</a:t>
            </a:r>
            <a:r>
              <a:rPr lang="cs-CZ" dirty="0"/>
              <a:t> (dekorace apod.) může podporovat a zesílit odhalení osobnosti a může umístit herce do správné nálady</a:t>
            </a:r>
            <a:br>
              <a:rPr lang="cs-CZ" dirty="0"/>
            </a:br>
            <a:r>
              <a:rPr lang="cs-CZ" dirty="0"/>
              <a:t>- jednoduchá výprava může směřovat naši pozornost k tomu, co je základ skoro každého záběru </a:t>
            </a:r>
            <a:br>
              <a:rPr lang="cs-CZ" dirty="0"/>
            </a:br>
            <a:r>
              <a:rPr lang="cs-CZ" dirty="0"/>
              <a:t>-&gt; hraní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režisér podle </a:t>
            </a:r>
            <a:r>
              <a:rPr lang="cs-CZ" dirty="0" err="1"/>
              <a:t>Dreyera</a:t>
            </a:r>
            <a:r>
              <a:rPr lang="cs-CZ" dirty="0"/>
              <a:t> musel zjednodušovat</a:t>
            </a:r>
            <a:br>
              <a:rPr lang="cs-CZ" dirty="0"/>
            </a:br>
            <a:r>
              <a:rPr lang="cs-CZ" dirty="0"/>
              <a:t>- proces koncentrace, obnažení, intenzifikace</a:t>
            </a:r>
            <a:br>
              <a:rPr lang="cs-CZ" dirty="0"/>
            </a:br>
            <a:r>
              <a:rPr lang="cs-CZ" dirty="0"/>
              <a:t>- jeho filmy radikálně stlačují čas a prostor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Utrpení panny Orleánské </a:t>
            </a:r>
            <a:r>
              <a:rPr lang="cs-CZ" dirty="0"/>
              <a:t>ovlivněné obrazy </a:t>
            </a:r>
            <a:r>
              <a:rPr lang="cs-CZ" dirty="0" err="1"/>
              <a:t>Pietera</a:t>
            </a:r>
            <a:r>
              <a:rPr lang="cs-CZ" dirty="0"/>
              <a:t> </a:t>
            </a:r>
            <a:r>
              <a:rPr lang="cs-CZ" dirty="0" err="1"/>
              <a:t>Brueghela</a:t>
            </a:r>
            <a:r>
              <a:rPr lang="cs-CZ" dirty="0"/>
              <a:t> a středověkými miniaturami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3CB0DC-3998-4243-9CD8-9510D40E4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58" y="2039887"/>
            <a:ext cx="4839384" cy="406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8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6D65B-C3D0-4F79-8869-5AD705BB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Dreyerův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7042F-2DC7-4F83-A735-1B7677D8A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465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skoro celý film vystavěl </a:t>
            </a:r>
            <a:r>
              <a:rPr lang="cs-CZ" dirty="0" err="1"/>
              <a:t>Dreyer</a:t>
            </a:r>
            <a:r>
              <a:rPr lang="cs-CZ" dirty="0"/>
              <a:t> ze záběrů tváří bez jakékoliv upomínky scénografického prostoru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Dreyerovo naléhání na tváře rozpraskává narativní prostor klasické kinematografie</a:t>
            </a:r>
            <a:br>
              <a:rPr lang="cs-CZ" dirty="0"/>
            </a:br>
            <a:r>
              <a:rPr lang="cs-CZ" dirty="0"/>
              <a:t>- deformuje prostorové vztahy</a:t>
            </a:r>
            <a:br>
              <a:rPr lang="cs-CZ" dirty="0"/>
            </a:br>
            <a:r>
              <a:rPr lang="cs-CZ" dirty="0"/>
              <a:t>- stylistické postupy upřednostňují tváře, ale ničí soudržný narativní prostor</a:t>
            </a:r>
            <a:br>
              <a:rPr lang="cs-CZ" dirty="0"/>
            </a:br>
            <a:r>
              <a:rPr lang="cs-CZ" dirty="0"/>
              <a:t>- prakticky všechny principy střihu a pohybu kamery jsou napadeny -&gt; výsledkem protichůdný excentrický prostor</a:t>
            </a:r>
            <a:br>
              <a:rPr lang="cs-CZ" dirty="0"/>
            </a:br>
            <a:r>
              <a:rPr lang="cs-CZ" dirty="0"/>
              <a:t>- aby dosáhl „filmování duše, jak ji odhaluje tvář“, tak roztříštil jednotný prostor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odmítnutí dominantního stylu ústí v nový, rozkladný systém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jeden z nejbizarnějších a percepčně nejobtížnější filmů všech dob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Dreyerův přístup v rozporu se stylistickými principy historického filmu zděděných z akademického malířství</a:t>
            </a:r>
            <a:br>
              <a:rPr lang="cs-CZ" dirty="0"/>
            </a:br>
            <a:r>
              <a:rPr lang="cs-CZ" dirty="0"/>
              <a:t>- etnografický důraz na brutální fakticitu události zaznamenané na kameru</a:t>
            </a:r>
            <a:br>
              <a:rPr lang="cs-CZ" dirty="0"/>
            </a:br>
            <a:r>
              <a:rPr lang="cs-CZ" dirty="0"/>
              <a:t>- dojem bezprostřednosti rovněž dík novému panchromatickému materiálu</a:t>
            </a:r>
            <a:br>
              <a:rPr lang="cs-CZ" dirty="0"/>
            </a:br>
            <a:r>
              <a:rPr lang="cs-CZ" dirty="0"/>
              <a:t>-&gt; umožňoval „fotografické“ obrazy</a:t>
            </a:r>
            <a:br>
              <a:rPr lang="cs-CZ" dirty="0"/>
            </a:br>
            <a:r>
              <a:rPr lang="cs-CZ" dirty="0"/>
              <a:t>-&gt; tváře bez make-upu překvapující v kontextu historických filmů, v nichž byli herci konvenčně výrazně nalíčení a nosili paruky</a:t>
            </a:r>
            <a:br>
              <a:rPr lang="cs-CZ" dirty="0"/>
            </a:br>
            <a:r>
              <a:rPr lang="cs-CZ" dirty="0"/>
              <a:t>-&gt; zároveň signifikantní absence </a:t>
            </a:r>
            <a:r>
              <a:rPr lang="cs-CZ" dirty="0" err="1"/>
              <a:t>viráže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 film důležitá „alternativní výtvarná tradice“, která byla v protikladu k akademickému malířství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88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F93D5-B5DB-4199-AB24-CB55C378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prostorem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57BDB-BE45-4DBE-A78F-A3FCC5A9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3022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 podle </a:t>
            </a:r>
            <a:r>
              <a:rPr lang="cs-CZ" dirty="0" err="1"/>
              <a:t>Bordwella</a:t>
            </a:r>
            <a:r>
              <a:rPr lang="cs-CZ" dirty="0"/>
              <a:t> je film výzvou hollywoodské koncepce narativní kinematografie</a:t>
            </a:r>
            <a:br>
              <a:rPr lang="cs-CZ" dirty="0"/>
            </a:br>
            <a:r>
              <a:rPr lang="cs-CZ" dirty="0"/>
              <a:t>- zaplavením trhů svými filmy HW ustanovil koncepci běžného narativního filmu, jehož vliv na styl byl transnacionální</a:t>
            </a:r>
            <a:br>
              <a:rPr lang="cs-CZ" dirty="0"/>
            </a:br>
            <a:r>
              <a:rPr lang="cs-CZ" dirty="0"/>
              <a:t>- ve velkých zemích HW sloužil jako nevyhnutelný standard neambiciózních filmařů, kteří ho imitovali (např. francouzské westerny)</a:t>
            </a:r>
            <a:br>
              <a:rPr lang="cs-CZ" dirty="0"/>
            </a:br>
            <a:r>
              <a:rPr lang="cs-CZ" dirty="0"/>
              <a:t>- </a:t>
            </a:r>
            <a:r>
              <a:rPr lang="cs-CZ" i="1" dirty="0"/>
              <a:t>Utrpení panny Orleánské </a:t>
            </a:r>
            <a:r>
              <a:rPr lang="cs-CZ" dirty="0"/>
              <a:t>byla navržené, aby předvedlo evropskou kulturu definovanou v opozici k americké masové zábavě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Dreyer</a:t>
            </a:r>
            <a:r>
              <a:rPr lang="cs-CZ" dirty="0"/>
              <a:t> proklamoval svou antipatii k producentskému studiovému modelu, který po rozvinutí v HW imitovaly evropské země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Utrpení panny Orleánské </a:t>
            </a:r>
            <a:r>
              <a:rPr lang="cs-CZ" dirty="0"/>
              <a:t>v porovnání s předchozími Dreyerovými filmy odmítá dominantní vztahy mezi narativní logikou a kinematografickým prostorem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čitelnost filmu závisí na naší schopnosti propojovat jeden detail s druhým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rozlamuje prostor, rozpouští vzájemné souvislosti mezi různými prostředky, zdůrazňuje prostor jako svůj vlastní systém schopný utvářet nové a dezorientující vzorce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nemáme jasná vodítka hloubky prostoru – film odmítá definovat více plánů pomocí vlastností pozadí, svícení nebo lineární perspektivy</a:t>
            </a:r>
          </a:p>
        </p:txBody>
      </p:sp>
    </p:spTree>
    <p:extLst>
      <p:ext uri="{BB962C8B-B14F-4D97-AF65-F5344CB8AC3E}">
        <p14:creationId xmlns:p14="http://schemas.microsoft.com/office/powerpoint/2010/main" val="220874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1E098-FD6D-4CA1-84FF-A41ECCD0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Stylistické diskontinuity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DEECEE-1377-4A11-ACAB-4E1DF5C2C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36717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úhly rámování odstřihávají postavy od země </a:t>
            </a:r>
            <a:br>
              <a:rPr lang="cs-CZ" dirty="0"/>
            </a:br>
            <a:r>
              <a:rPr lang="cs-CZ" dirty="0"/>
              <a:t>-&gt; dojem vznášení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kompozice jsou vychýlené z rovnováhy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Dreyer</a:t>
            </a:r>
            <a:r>
              <a:rPr lang="cs-CZ" dirty="0"/>
              <a:t> pracuje s kompozičními vzorci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jeden z důvodů, proč si pamatujeme film jako složený výhradně z detailů je ten, že i v případě celků jsou tváře často izolované nevyváženým rámováním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záběrech se dostávají do popředí grafické vzorce</a:t>
            </a:r>
            <a:br>
              <a:rPr lang="cs-CZ" dirty="0"/>
            </a:br>
            <a:r>
              <a:rPr lang="cs-CZ" dirty="0"/>
              <a:t>- oblouk (specifickým případem vršek hlavy), linie do V, kříž, kolo</a:t>
            </a:r>
            <a:br>
              <a:rPr lang="cs-CZ" dirty="0"/>
            </a:br>
            <a:r>
              <a:rPr lang="cs-CZ" dirty="0"/>
              <a:t>-&gt; </a:t>
            </a:r>
            <a:r>
              <a:rPr lang="cs-CZ" dirty="0" err="1"/>
              <a:t>mizanscéna</a:t>
            </a:r>
            <a:r>
              <a:rPr lang="cs-CZ" dirty="0"/>
              <a:t> se odmítá podřizovat narativní akci a klade do popředí abstraktní rozvržení (např. dojem koláže) </a:t>
            </a:r>
          </a:p>
        </p:txBody>
      </p:sp>
      <p:pic>
        <p:nvPicPr>
          <p:cNvPr id="5" name="Obrázek 4" descr="Obsah obrázku fotka, staré, různé, hledání&#10;&#10;Popis byl vytvořen automaticky">
            <a:extLst>
              <a:ext uri="{FF2B5EF4-FFF2-40B4-BE49-F238E27FC236}">
                <a16:creationId xmlns:a16="http://schemas.microsoft.com/office/drawing/2014/main" id="{12309718-240E-4932-95CC-B338DC8D2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845733"/>
            <a:ext cx="5569267" cy="43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04970-5BB7-453B-8D30-FA8F95DA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Stylistické diskontinuity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6D2BB2-0290-4E38-87A5-E0850D31C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72566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nejednoznačnost prostoru není vyvrácena, ale spíš posílena pohybem kamery</a:t>
            </a:r>
            <a:br>
              <a:rPr lang="cs-CZ" dirty="0"/>
            </a:br>
            <a:r>
              <a:rPr lang="cs-CZ" dirty="0"/>
              <a:t>- například není poznat, jestli se hýbe kamera nebo postava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kamera se často hýbe s postavou, a udržuje tak prostorovou nejednoznačnost konstantní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koordinace pohybu kamery a subjektu nás může dezorientovat v prostoru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pohyb kamery je často bezdůvodný v souvislostech potřeb vyprávění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pohyblivé záběry jsou narušovány statickými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pohyb kamery navíc mate než konkretizuje prostorové vztahy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záběry jsou navíc kladené do vzájemného protikladu</a:t>
            </a:r>
            <a:br>
              <a:rPr lang="cs-CZ" dirty="0"/>
            </a:br>
            <a:r>
              <a:rPr lang="cs-CZ" dirty="0"/>
              <a:t>- střih dosahuje překážek, diskontinuálního prostoru, problematického čtení</a:t>
            </a:r>
            <a:br>
              <a:rPr lang="cs-CZ" dirty="0"/>
            </a:br>
            <a:r>
              <a:rPr lang="cs-CZ" dirty="0"/>
              <a:t>- jen minimum střihů spojuje jednu postavu nebo objekt mezi dvěma záběry a ještě méně jich motivovaných návazností pohybu – bílé pozadí často jediným spojujícím prvkem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střih často odmítá nejzákladnější principy kontinuity</a:t>
            </a:r>
            <a:br>
              <a:rPr lang="cs-CZ" dirty="0"/>
            </a:br>
            <a:r>
              <a:rPr lang="cs-CZ" dirty="0"/>
              <a:t>- master shot přichází například na konci scény, ustavující záběr neustavuje nic</a:t>
            </a:r>
            <a:br>
              <a:rPr lang="cs-CZ" dirty="0"/>
            </a:br>
            <a:r>
              <a:rPr lang="cs-CZ" dirty="0"/>
              <a:t>- celky skrývají akci v rámu</a:t>
            </a:r>
            <a:br>
              <a:rPr lang="cs-CZ" dirty="0"/>
            </a:br>
            <a:r>
              <a:rPr lang="cs-CZ" dirty="0"/>
              <a:t>- často nám je odepřen ustavující záběr, který by nám dovolil vztáhnout prostor Johanky s prostorem dalších postav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návaznost pohledu často porušuje pravidlo osy a činí pro nás náročné rekonstruovat prostorové vztahy</a:t>
            </a:r>
          </a:p>
        </p:txBody>
      </p:sp>
    </p:spTree>
    <p:extLst>
      <p:ext uri="{BB962C8B-B14F-4D97-AF65-F5344CB8AC3E}">
        <p14:creationId xmlns:p14="http://schemas.microsoft.com/office/powerpoint/2010/main" val="99271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51A72-C1C2-4B0D-9985-B08523EB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Stylistické diskontinuity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E9EC6-DA89-4646-B698-A0EB4728D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styl pracuje proti ustanovení vnitřně koherentního narativního prostoru</a:t>
            </a:r>
            <a:br>
              <a:rPr lang="cs-CZ" dirty="0"/>
            </a:br>
            <a:r>
              <a:rPr lang="cs-CZ" dirty="0"/>
              <a:t>- stylistická dynamika pramení z diskontinuit filmu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 se nicméně snaží tyto nerovnosti udržet pomocí sjednocujících operací</a:t>
            </a:r>
            <a:br>
              <a:rPr lang="cs-CZ" dirty="0"/>
            </a:br>
            <a:r>
              <a:rPr lang="cs-CZ" dirty="0"/>
              <a:t>- jednu navrhuje sám film tím, že všechny nerovnosti můžeme číst jako reprezentaci Johančina hlediska: expresionistická subjektivita (</a:t>
            </a:r>
            <a:r>
              <a:rPr lang="cs-CZ" dirty="0" err="1"/>
              <a:t>mizanscéna</a:t>
            </a:r>
            <a:r>
              <a:rPr lang="cs-CZ" dirty="0"/>
              <a:t>) a impresionistická subjektivita (střih a kamera)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 u POV porušuje konvenční narážky</a:t>
            </a:r>
            <a:br>
              <a:rPr lang="cs-CZ" dirty="0"/>
            </a:br>
            <a:r>
              <a:rPr lang="cs-CZ" dirty="0"/>
              <a:t>- pracuje s několikanásobným (proplétajícím se) hlediskem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 také ruší stabilní vztahy mezi pohledy</a:t>
            </a:r>
            <a:br>
              <a:rPr lang="cs-CZ" dirty="0"/>
            </a:br>
            <a:r>
              <a:rPr lang="cs-CZ" dirty="0"/>
              <a:t>- úhel rámu nesedí s úhlem pohledu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porušení POV vzorců nám ukazuje, že nejde o pokus vytvořit prožitek postavy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temporální vztahy nás také dezorientují</a:t>
            </a:r>
            <a:br>
              <a:rPr lang="cs-CZ" dirty="0"/>
            </a:br>
            <a:r>
              <a:rPr lang="cs-CZ" dirty="0"/>
              <a:t>- nevíme, jak dlouho trvá fabule – nemůžeme určit přesné limity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narušení prostoru koresponduje s nejednoznačností času</a:t>
            </a:r>
          </a:p>
        </p:txBody>
      </p:sp>
    </p:spTree>
    <p:extLst>
      <p:ext uri="{BB962C8B-B14F-4D97-AF65-F5344CB8AC3E}">
        <p14:creationId xmlns:p14="http://schemas.microsoft.com/office/powerpoint/2010/main" val="27642457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988</TotalTime>
  <Words>2937</Words>
  <Application>Microsoft Office PowerPoint</Application>
  <PresentationFormat>Širokoúhlá obrazovka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Retrospektiva</vt:lpstr>
      <vt:lpstr>Národní velkofilmy v evropské němé kinematografii</vt:lpstr>
      <vt:lpstr>Produkční okolnosti filmu</vt:lpstr>
      <vt:lpstr>Dreyerův přístup</vt:lpstr>
      <vt:lpstr>Dreyerův přístup</vt:lpstr>
      <vt:lpstr>Dreyerův přístup</vt:lpstr>
      <vt:lpstr>Práce s prostorem</vt:lpstr>
      <vt:lpstr>Stylistické diskontinuity</vt:lpstr>
      <vt:lpstr>Stylistické diskontinuity</vt:lpstr>
      <vt:lpstr>Stylistické diskontinuity</vt:lpstr>
      <vt:lpstr>Sjednocující narativní principy</vt:lpstr>
      <vt:lpstr>Sjednocující narativní principy</vt:lpstr>
      <vt:lpstr>Přijetí a problematika kopií</vt:lpstr>
      <vt:lpstr>Pozice Utrpení panny Orleánské</vt:lpstr>
      <vt:lpstr>Dva filmové velkoprojekty o Johance</vt:lpstr>
      <vt:lpstr>Dva filmové velkoprojekty o Johance</vt:lpstr>
      <vt:lpstr>Pojetí La merveilleuse vie de Jeanne d‘Arc</vt:lpstr>
      <vt:lpstr>Pojetí La merveilleuse vie de Jeanne d‘Arc</vt:lpstr>
      <vt:lpstr>Rozdílné proudy ve francouzské kinematografii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velkofilmy v evropské němé kinematografii</dc:title>
  <dc:creator>Martin Kos</dc:creator>
  <cp:lastModifiedBy>Martin Kos</cp:lastModifiedBy>
  <cp:revision>55</cp:revision>
  <dcterms:created xsi:type="dcterms:W3CDTF">2020-02-18T15:41:22Z</dcterms:created>
  <dcterms:modified xsi:type="dcterms:W3CDTF">2020-04-22T08:17:40Z</dcterms:modified>
</cp:coreProperties>
</file>