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2/18/2020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2/18/2020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2/18/2020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2/18/2020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2/18/2020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2/18/2020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E64626-FAFB-443E-B579-2D485CA63A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Národní velkofilmy v evropské němé kinematografii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86449AC-00D6-4E06-B41B-8C3376270A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/>
              <a:t>martin</a:t>
            </a:r>
            <a:r>
              <a:rPr lang="cs-CZ" dirty="0"/>
              <a:t> kos / jaro 2020</a:t>
            </a:r>
          </a:p>
        </p:txBody>
      </p:sp>
    </p:spTree>
    <p:extLst>
      <p:ext uri="{BB962C8B-B14F-4D97-AF65-F5344CB8AC3E}">
        <p14:creationId xmlns:p14="http://schemas.microsoft.com/office/powerpoint/2010/main" val="2030033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3D82E6-3E31-4F7D-8F9D-E060DBA1A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Program kurzu - </a:t>
            </a:r>
            <a:r>
              <a:rPr lang="cs-CZ" dirty="0" err="1"/>
              <a:t>videotime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E76DD2-D9C9-423A-8290-68B4B65F0C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15. dubna</a:t>
            </a:r>
            <a:br>
              <a:rPr lang="cs-CZ" dirty="0"/>
            </a:br>
            <a:r>
              <a:rPr lang="cs-CZ" i="1" dirty="0"/>
              <a:t>Nibelungové: Pomsta </a:t>
            </a:r>
            <a:r>
              <a:rPr lang="cs-CZ" i="1" dirty="0" err="1"/>
              <a:t>Krimhildina</a:t>
            </a:r>
            <a:r>
              <a:rPr lang="cs-CZ" i="1" dirty="0"/>
              <a:t> </a:t>
            </a:r>
            <a:r>
              <a:rPr lang="cs-CZ" dirty="0"/>
              <a:t>(1924, Fritz Lang; 131 min.)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8092B08E-1F07-432B-8C8B-E52C9D8F7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598" y="2540869"/>
            <a:ext cx="4840804" cy="3672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416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386025-86DB-4980-B102-53DC3D46D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Program kurzu - </a:t>
            </a:r>
            <a:r>
              <a:rPr lang="cs-CZ" dirty="0" err="1"/>
              <a:t>videotime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0ABD9F-6C1F-45AB-BD2C-2A5843D2AC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22. dubna</a:t>
            </a:r>
            <a:br>
              <a:rPr lang="cs-CZ" dirty="0"/>
            </a:br>
            <a:r>
              <a:rPr lang="cs-CZ" i="1" dirty="0"/>
              <a:t>Laila</a:t>
            </a:r>
            <a:r>
              <a:rPr lang="cs-CZ" dirty="0"/>
              <a:t> (1929, George </a:t>
            </a:r>
            <a:r>
              <a:rPr lang="cs-CZ" dirty="0" err="1"/>
              <a:t>Schnéevoigt</a:t>
            </a:r>
            <a:r>
              <a:rPr lang="cs-CZ" dirty="0"/>
              <a:t>; 146 min.)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F6A26EE3-50BE-4E15-B5FF-89A5887CE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723" y="2530258"/>
            <a:ext cx="4918554" cy="3688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528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D5825C-D63D-49D3-A6FE-2B8C319A2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Program kurzu - </a:t>
            </a:r>
            <a:r>
              <a:rPr lang="cs-CZ" dirty="0" err="1"/>
              <a:t>videotime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BA58B8-502F-4D5A-B4DB-1A905B2496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29. dubna</a:t>
            </a:r>
            <a:br>
              <a:rPr lang="cs-CZ" dirty="0"/>
            </a:br>
            <a:r>
              <a:rPr lang="cs-CZ" i="1" dirty="0"/>
              <a:t>Král králů </a:t>
            </a:r>
            <a:r>
              <a:rPr lang="cs-CZ" dirty="0"/>
              <a:t>(1927, Cecil B. </a:t>
            </a:r>
            <a:r>
              <a:rPr lang="cs-CZ" dirty="0" err="1"/>
              <a:t>DeMille</a:t>
            </a:r>
            <a:r>
              <a:rPr lang="cs-CZ" dirty="0"/>
              <a:t>; 112 min.)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51730A2A-8F62-4841-A2E8-5A426DFD5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040" y="2534136"/>
            <a:ext cx="4679919" cy="369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523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57E028-0A9F-4F2E-94EC-17D79FF39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Program kurzu - </a:t>
            </a:r>
            <a:r>
              <a:rPr lang="cs-CZ" dirty="0" err="1"/>
              <a:t>videotime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4207E4-BA43-440D-BAE5-BB3D5E13AA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13. května</a:t>
            </a:r>
            <a:br>
              <a:rPr lang="cs-CZ" dirty="0"/>
            </a:br>
            <a:r>
              <a:rPr lang="cs-CZ" dirty="0"/>
              <a:t>Svatý Václav (1930, Jan Stanislav Kolár; 104 min.)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452FFB85-3B0F-477C-86AD-2F0E98C29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323" y="2505206"/>
            <a:ext cx="5045353" cy="371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874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E9D5FD-26E4-47CE-B030-7863AFE8D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Ukončení kurzu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D615E6-D120-4AAA-951F-96A29C920F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lphaLcParenR"/>
            </a:pPr>
            <a:r>
              <a:rPr lang="cs-CZ" sz="3600" dirty="0"/>
              <a:t>písemný test – látka z přednášek; literatura; filmy z </a:t>
            </a:r>
            <a:r>
              <a:rPr lang="cs-CZ" sz="3600" dirty="0" err="1"/>
              <a:t>videotimu</a:t>
            </a:r>
            <a:r>
              <a:rPr lang="cs-CZ" sz="3600" dirty="0"/>
              <a:t>, jimž jsou v kurzu věnované samostatné lekce</a:t>
            </a:r>
          </a:p>
          <a:p>
            <a:pPr marL="457200" indent="-457200">
              <a:buAutoNum type="alphaLcParenR"/>
            </a:pPr>
            <a:r>
              <a:rPr lang="cs-CZ" sz="3600" dirty="0"/>
              <a:t>esej o rozsahu 10 normostran (18000 znaků včetně mezer)</a:t>
            </a:r>
          </a:p>
        </p:txBody>
      </p:sp>
    </p:spTree>
    <p:extLst>
      <p:ext uri="{BB962C8B-B14F-4D97-AF65-F5344CB8AC3E}">
        <p14:creationId xmlns:p14="http://schemas.microsoft.com/office/powerpoint/2010/main" val="3108020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ACE33F-7D93-4526-AE38-6D9F77251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382CC5-28E3-4925-91CA-6B5B717C23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err="1"/>
              <a:t>Bordwell</a:t>
            </a:r>
            <a:r>
              <a:rPr lang="cs-CZ" dirty="0"/>
              <a:t>, David: </a:t>
            </a:r>
            <a:r>
              <a:rPr lang="cs-CZ" i="1" dirty="0" err="1"/>
              <a:t>Filmguide</a:t>
            </a:r>
            <a:r>
              <a:rPr lang="cs-CZ" i="1" dirty="0"/>
              <a:t> to La </a:t>
            </a:r>
            <a:r>
              <a:rPr lang="cs-CZ" i="1" dirty="0" err="1"/>
              <a:t>Passion</a:t>
            </a:r>
            <a:r>
              <a:rPr lang="cs-CZ" i="1" dirty="0"/>
              <a:t> de Jeanne </a:t>
            </a:r>
            <a:r>
              <a:rPr lang="cs-CZ" i="1" dirty="0" err="1"/>
              <a:t>d'Arc</a:t>
            </a:r>
            <a:r>
              <a:rPr lang="cs-CZ" dirty="0"/>
              <a:t>. </a:t>
            </a:r>
            <a:r>
              <a:rPr lang="cs-CZ" dirty="0" err="1"/>
              <a:t>Bloomington</a:t>
            </a:r>
            <a:r>
              <a:rPr lang="cs-CZ" dirty="0"/>
              <a:t> &amp; London: Indiana University </a:t>
            </a:r>
            <a:r>
              <a:rPr lang="cs-CZ" dirty="0" err="1"/>
              <a:t>Press</a:t>
            </a:r>
            <a:r>
              <a:rPr lang="cs-CZ" dirty="0"/>
              <a:t>, 1973.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err="1"/>
              <a:t>Bordwell</a:t>
            </a:r>
            <a:r>
              <a:rPr lang="cs-CZ" dirty="0"/>
              <a:t>, David: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Films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Carl-Theodor </a:t>
            </a:r>
            <a:r>
              <a:rPr lang="cs-CZ" i="1" dirty="0" err="1"/>
              <a:t>Dreyer</a:t>
            </a:r>
            <a:r>
              <a:rPr lang="cs-CZ" dirty="0"/>
              <a:t>. </a:t>
            </a:r>
            <a:r>
              <a:rPr lang="cs-CZ" dirty="0" err="1"/>
              <a:t>Berkeley</a:t>
            </a:r>
            <a:r>
              <a:rPr lang="cs-CZ" dirty="0"/>
              <a:t>, Los Angeles &amp; London: University </a:t>
            </a:r>
            <a:r>
              <a:rPr lang="cs-CZ" dirty="0" err="1"/>
              <a:t>of</a:t>
            </a:r>
            <a:r>
              <a:rPr lang="cs-CZ" dirty="0"/>
              <a:t> Carolina </a:t>
            </a:r>
            <a:r>
              <a:rPr lang="cs-CZ" dirty="0" err="1"/>
              <a:t>Press</a:t>
            </a:r>
            <a:r>
              <a:rPr lang="cs-CZ" dirty="0"/>
              <a:t>, 1981.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err="1"/>
              <a:t>Brownlow</a:t>
            </a:r>
            <a:r>
              <a:rPr lang="cs-CZ" dirty="0"/>
              <a:t>, Kevin: </a:t>
            </a:r>
            <a:r>
              <a:rPr lang="cs-CZ" i="1" dirty="0"/>
              <a:t>Napoleon: Abel </a:t>
            </a:r>
            <a:r>
              <a:rPr lang="cs-CZ" i="1" dirty="0" err="1"/>
              <a:t>Gance's</a:t>
            </a:r>
            <a:r>
              <a:rPr lang="cs-CZ" i="1" dirty="0"/>
              <a:t> </a:t>
            </a:r>
            <a:r>
              <a:rPr lang="cs-CZ" i="1" dirty="0" err="1"/>
              <a:t>Classic</a:t>
            </a:r>
            <a:r>
              <a:rPr lang="cs-CZ" i="1" dirty="0"/>
              <a:t> Film</a:t>
            </a:r>
            <a:r>
              <a:rPr lang="cs-CZ" dirty="0"/>
              <a:t>. London: </a:t>
            </a:r>
            <a:r>
              <a:rPr lang="cs-CZ" dirty="0" err="1"/>
              <a:t>Photoplay</a:t>
            </a:r>
            <a:r>
              <a:rPr lang="cs-CZ" dirty="0"/>
              <a:t> </a:t>
            </a:r>
            <a:r>
              <a:rPr lang="cs-CZ" dirty="0" err="1"/>
              <a:t>Production</a:t>
            </a:r>
            <a:r>
              <a:rPr lang="cs-CZ" dirty="0"/>
              <a:t>, 2004.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err="1"/>
              <a:t>Cuff</a:t>
            </a:r>
            <a:r>
              <a:rPr lang="cs-CZ" dirty="0"/>
              <a:t>, Paul: </a:t>
            </a:r>
            <a:r>
              <a:rPr lang="cs-CZ" i="1" dirty="0"/>
              <a:t>A </a:t>
            </a:r>
            <a:r>
              <a:rPr lang="cs-CZ" i="1" dirty="0" err="1"/>
              <a:t>Revolution</a:t>
            </a:r>
            <a:r>
              <a:rPr lang="cs-CZ" i="1" dirty="0"/>
              <a:t> </a:t>
            </a:r>
            <a:r>
              <a:rPr lang="cs-CZ" i="1" dirty="0" err="1"/>
              <a:t>for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Screen</a:t>
            </a:r>
            <a:r>
              <a:rPr lang="cs-CZ" i="1" dirty="0"/>
              <a:t>: Abel </a:t>
            </a:r>
            <a:r>
              <a:rPr lang="cs-CZ" i="1" dirty="0" err="1"/>
              <a:t>Gance's</a:t>
            </a:r>
            <a:r>
              <a:rPr lang="cs-CZ" i="1" dirty="0"/>
              <a:t> Napoleon</a:t>
            </a:r>
            <a:r>
              <a:rPr lang="cs-CZ" dirty="0"/>
              <a:t>. Amsterdam: Amsterdam University </a:t>
            </a:r>
            <a:r>
              <a:rPr lang="cs-CZ" dirty="0" err="1"/>
              <a:t>Press</a:t>
            </a:r>
            <a:r>
              <a:rPr lang="cs-CZ" dirty="0"/>
              <a:t>, 2015.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err="1"/>
              <a:t>Gunning</a:t>
            </a:r>
            <a:r>
              <a:rPr lang="cs-CZ" dirty="0"/>
              <a:t>, Tom: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Films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Fritz Lang: </a:t>
            </a:r>
            <a:r>
              <a:rPr lang="cs-CZ" i="1" dirty="0" err="1"/>
              <a:t>Allegories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Vision and Modernity</a:t>
            </a:r>
            <a:r>
              <a:rPr lang="cs-CZ" dirty="0"/>
              <a:t>. London: BFI, 2000. 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´</a:t>
            </a:r>
            <a:r>
              <a:rPr lang="cs-CZ" dirty="0" err="1"/>
              <a:t>Leitch</a:t>
            </a:r>
            <a:r>
              <a:rPr lang="cs-CZ" dirty="0"/>
              <a:t>, Thomas: Lang </a:t>
            </a:r>
            <a:r>
              <a:rPr lang="cs-CZ" dirty="0" err="1"/>
              <a:t>contra</a:t>
            </a:r>
            <a:r>
              <a:rPr lang="cs-CZ" dirty="0"/>
              <a:t> Wagner: Die </a:t>
            </a:r>
            <a:r>
              <a:rPr lang="cs-CZ" dirty="0" err="1"/>
              <a:t>Nibelungen</a:t>
            </a:r>
            <a:r>
              <a:rPr lang="cs-CZ" dirty="0"/>
              <a:t> as Anti-</a:t>
            </a:r>
            <a:r>
              <a:rPr lang="cs-CZ" dirty="0" err="1"/>
              <a:t>Adaptation</a:t>
            </a:r>
            <a:r>
              <a:rPr lang="cs-CZ" dirty="0"/>
              <a:t>. In: </a:t>
            </a:r>
            <a:r>
              <a:rPr lang="cs-CZ" dirty="0" err="1"/>
              <a:t>Joe</a:t>
            </a:r>
            <a:r>
              <a:rPr lang="cs-CZ" dirty="0"/>
              <a:t> </a:t>
            </a:r>
            <a:r>
              <a:rPr lang="cs-CZ" dirty="0" err="1"/>
              <a:t>McElhaney</a:t>
            </a:r>
            <a:r>
              <a:rPr lang="cs-CZ" dirty="0"/>
              <a:t> (</a:t>
            </a:r>
            <a:r>
              <a:rPr lang="cs-CZ" dirty="0" err="1"/>
              <a:t>ed</a:t>
            </a:r>
            <a:r>
              <a:rPr lang="cs-CZ" dirty="0"/>
              <a:t>.): </a:t>
            </a:r>
            <a:r>
              <a:rPr lang="cs-CZ" i="1" dirty="0"/>
              <a:t>A </a:t>
            </a:r>
            <a:r>
              <a:rPr lang="cs-CZ" i="1" dirty="0" err="1"/>
              <a:t>Companion</a:t>
            </a:r>
            <a:r>
              <a:rPr lang="cs-CZ" i="1" dirty="0"/>
              <a:t> to Fritz Lang</a:t>
            </a:r>
            <a:r>
              <a:rPr lang="cs-CZ" dirty="0"/>
              <a:t>. </a:t>
            </a:r>
            <a:r>
              <a:rPr lang="cs-CZ" dirty="0" err="1"/>
              <a:t>Chichester</a:t>
            </a:r>
            <a:r>
              <a:rPr lang="cs-CZ" dirty="0"/>
              <a:t>: </a:t>
            </a:r>
            <a:r>
              <a:rPr lang="cs-CZ" dirty="0" err="1"/>
              <a:t>Wiley-Blackwell</a:t>
            </a:r>
            <a:r>
              <a:rPr lang="cs-CZ" dirty="0"/>
              <a:t>, 2015.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7707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2B8201-6814-44EE-98DD-E291E7EE6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Program kurzu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6BCB0D-8B51-4198-A636-C23E5E20C9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3600" dirty="0"/>
              <a:t> 11 bloků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3600" dirty="0"/>
              <a:t> každá středa: 9,00–14,00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3600" dirty="0"/>
              <a:t> 1. 4. a 6. 5. výuka odpadá – kurzy zahraničních hostů</a:t>
            </a:r>
            <a:br>
              <a:rPr lang="cs-CZ" sz="3600" dirty="0"/>
            </a:br>
            <a:r>
              <a:rPr lang="cs-CZ" sz="3600" dirty="0"/>
              <a:t>-&gt; doporučení k zápisu kurzu </a:t>
            </a:r>
            <a:r>
              <a:rPr lang="cs-CZ" sz="3600" dirty="0" err="1"/>
              <a:t>Caspera</a:t>
            </a:r>
            <a:r>
              <a:rPr lang="cs-CZ" sz="3600" dirty="0"/>
              <a:t> </a:t>
            </a:r>
            <a:r>
              <a:rPr lang="cs-CZ" sz="3600" dirty="0" err="1"/>
              <a:t>Tybjerga</a:t>
            </a:r>
            <a:br>
              <a:rPr lang="cs-CZ" sz="3600" dirty="0"/>
            </a:br>
            <a:r>
              <a:rPr lang="cs-CZ" sz="3600" dirty="0"/>
              <a:t>FAVz083 </a:t>
            </a:r>
            <a:r>
              <a:rPr lang="cs-CZ" sz="3600" dirty="0" err="1"/>
              <a:t>Styles</a:t>
            </a:r>
            <a:r>
              <a:rPr lang="cs-CZ" sz="3600" dirty="0"/>
              <a:t> and </a:t>
            </a:r>
            <a:r>
              <a:rPr lang="cs-CZ" sz="3600" dirty="0" err="1"/>
              <a:t>Practice</a:t>
            </a:r>
            <a:r>
              <a:rPr lang="cs-CZ" sz="3600" dirty="0"/>
              <a:t> </a:t>
            </a:r>
            <a:r>
              <a:rPr lang="cs-CZ" sz="3600" dirty="0" err="1"/>
              <a:t>of</a:t>
            </a:r>
            <a:r>
              <a:rPr lang="cs-CZ" sz="3600" dirty="0"/>
              <a:t> Film </a:t>
            </a:r>
            <a:r>
              <a:rPr lang="cs-CZ" sz="3600" dirty="0" err="1"/>
              <a:t>Historiography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410570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552315-B869-48E7-832F-95CE0D49D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Program kurzu – seznam lekcí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4F0643-2D4D-4ABB-8807-DF72EA5A3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dirty="0"/>
              <a:t>Teorie a koncepce národních kinematografií I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Teorie a koncepce národních kinematografií II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Vyprávění – obecné tendence a strategie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Styl – sdílené postupy a rámce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err="1"/>
              <a:t>Cabiria</a:t>
            </a:r>
            <a:r>
              <a:rPr lang="cs-CZ" dirty="0"/>
              <a:t> (1914, Giovanni </a:t>
            </a:r>
            <a:r>
              <a:rPr lang="cs-CZ" dirty="0" err="1"/>
              <a:t>Pastrone</a:t>
            </a:r>
            <a:r>
              <a:rPr lang="cs-CZ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Napoleon (1927, Abel </a:t>
            </a:r>
            <a:r>
              <a:rPr lang="cs-CZ" dirty="0" err="1"/>
              <a:t>Gance</a:t>
            </a:r>
            <a:r>
              <a:rPr lang="cs-CZ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Utrpení panny Orleánské (1928, Carl Theodor </a:t>
            </a:r>
            <a:r>
              <a:rPr lang="cs-CZ" dirty="0" err="1"/>
              <a:t>Dreyer</a:t>
            </a:r>
            <a:r>
              <a:rPr lang="cs-CZ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Nibelungové: Smrt bohatýra a Nibelungové: Pomsta </a:t>
            </a:r>
            <a:r>
              <a:rPr lang="cs-CZ" dirty="0" err="1"/>
              <a:t>Krimhildina</a:t>
            </a:r>
            <a:r>
              <a:rPr lang="cs-CZ" dirty="0"/>
              <a:t> (1924, Fritz Lang)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Skandinávie: Laila (1929, George </a:t>
            </a:r>
            <a:r>
              <a:rPr lang="cs-CZ" dirty="0" err="1"/>
              <a:t>Schnéevoigt</a:t>
            </a:r>
            <a:r>
              <a:rPr lang="cs-CZ" dirty="0"/>
              <a:t>) a další projekty (Karel XII., Poslední viking)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Svatý Václav (1930, Jan Stanislav Kolár)</a:t>
            </a:r>
          </a:p>
        </p:txBody>
      </p:sp>
    </p:spTree>
    <p:extLst>
      <p:ext uri="{BB962C8B-B14F-4D97-AF65-F5344CB8AC3E}">
        <p14:creationId xmlns:p14="http://schemas.microsoft.com/office/powerpoint/2010/main" val="4274925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02E477-E08C-45AB-A531-B69EAA0C9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Program kurzu - </a:t>
            </a:r>
            <a:r>
              <a:rPr lang="cs-CZ" dirty="0" err="1"/>
              <a:t>videotime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C8DFF9-8FF0-4882-BAE1-A6AA8A88C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26. února VÝJIMEČNĚ od 8,00</a:t>
            </a:r>
            <a:br>
              <a:rPr lang="cs-CZ" dirty="0"/>
            </a:br>
            <a:r>
              <a:rPr lang="cs-CZ" i="1" dirty="0"/>
              <a:t>Napoleon</a:t>
            </a:r>
            <a:r>
              <a:rPr lang="cs-CZ" dirty="0"/>
              <a:t> (1927, Abel </a:t>
            </a:r>
            <a:r>
              <a:rPr lang="cs-CZ" dirty="0" err="1"/>
              <a:t>Gance</a:t>
            </a:r>
            <a:r>
              <a:rPr lang="cs-CZ" dirty="0"/>
              <a:t>; restaurovaná verze Kevina </a:t>
            </a:r>
            <a:r>
              <a:rPr lang="cs-CZ" dirty="0" err="1"/>
              <a:t>Brownlowa</a:t>
            </a:r>
            <a:r>
              <a:rPr lang="cs-CZ" dirty="0"/>
              <a:t>, 335 min.)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989A1C5A-F31B-4797-82FE-62120BD62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004" y="2578610"/>
            <a:ext cx="4557991" cy="357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492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3A8253-59A7-4B08-AE8E-50FD68B5A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Program kurzu - </a:t>
            </a:r>
            <a:r>
              <a:rPr lang="cs-CZ" dirty="0" err="1"/>
              <a:t>videotime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E9DCC6-38DA-410D-935C-4ACA89B3F1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4. března </a:t>
            </a:r>
            <a:br>
              <a:rPr lang="cs-CZ" dirty="0"/>
            </a:br>
            <a:r>
              <a:rPr lang="cs-CZ" i="1" dirty="0"/>
              <a:t>Zrození národa </a:t>
            </a:r>
            <a:r>
              <a:rPr lang="cs-CZ" dirty="0"/>
              <a:t>(1915, David </a:t>
            </a:r>
            <a:r>
              <a:rPr lang="cs-CZ" dirty="0" err="1"/>
              <a:t>Wark</a:t>
            </a:r>
            <a:r>
              <a:rPr lang="cs-CZ" dirty="0"/>
              <a:t> </a:t>
            </a:r>
            <a:r>
              <a:rPr lang="cs-CZ" dirty="0" err="1"/>
              <a:t>Griffith</a:t>
            </a:r>
            <a:r>
              <a:rPr lang="cs-CZ" dirty="0"/>
              <a:t>; 193 min.)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B09CF71-57DB-46CF-93A1-E053AC14D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736" y="2539653"/>
            <a:ext cx="4840527" cy="363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859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2F12D0-CE08-4847-B471-CB17CB669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Program kurzu - </a:t>
            </a:r>
            <a:r>
              <a:rPr lang="cs-CZ" dirty="0" err="1"/>
              <a:t>videotime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987DB1-9FF5-4530-8640-FC058799F9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11. března</a:t>
            </a:r>
            <a:br>
              <a:rPr lang="cs-CZ" dirty="0"/>
            </a:br>
            <a:r>
              <a:rPr lang="cs-CZ" i="1" dirty="0"/>
              <a:t>Deset dní, které otřásly světem </a:t>
            </a:r>
            <a:r>
              <a:rPr lang="cs-CZ" dirty="0"/>
              <a:t>(1928, Sergej </a:t>
            </a:r>
            <a:r>
              <a:rPr lang="cs-CZ" dirty="0" err="1"/>
              <a:t>Ejzenštejn</a:t>
            </a:r>
            <a:r>
              <a:rPr lang="cs-CZ" dirty="0"/>
              <a:t>, Grigorij </a:t>
            </a:r>
            <a:r>
              <a:rPr lang="cs-CZ" dirty="0" err="1"/>
              <a:t>Alexandrov</a:t>
            </a:r>
            <a:r>
              <a:rPr lang="cs-CZ" dirty="0"/>
              <a:t>; 95 min.)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9A92A98-D589-421A-A23B-0DF70A6F0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956" y="2636727"/>
            <a:ext cx="5336088" cy="35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962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821D9D-3A49-4B0C-99DB-E09FF44F9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Program kurzu - </a:t>
            </a:r>
            <a:r>
              <a:rPr lang="cs-CZ" dirty="0" err="1"/>
              <a:t>videotime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AB1ED1-C99A-4FCF-AA10-6F8215AE94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18. března</a:t>
            </a:r>
            <a:br>
              <a:rPr lang="cs-CZ" dirty="0"/>
            </a:br>
            <a:r>
              <a:rPr lang="cs-CZ" i="1" dirty="0" err="1"/>
              <a:t>Cabiria</a:t>
            </a:r>
            <a:r>
              <a:rPr lang="cs-CZ" dirty="0"/>
              <a:t> (1914, Giovanni </a:t>
            </a:r>
            <a:r>
              <a:rPr lang="cs-CZ" dirty="0" err="1"/>
              <a:t>Pastrone</a:t>
            </a:r>
            <a:r>
              <a:rPr lang="cs-CZ" dirty="0"/>
              <a:t>; 158 min.)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17B96B42-9AF2-40C1-B8F1-B0BF37C18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719" y="2580361"/>
            <a:ext cx="6466561" cy="3637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047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E52A3E-B01A-482D-A2B8-3C4C75F08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Program kurzu - </a:t>
            </a:r>
            <a:r>
              <a:rPr lang="cs-CZ" dirty="0" err="1"/>
              <a:t>videotime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4263C0-7990-477B-A80D-2BAAE3F487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25. března</a:t>
            </a:r>
            <a:br>
              <a:rPr lang="cs-CZ" dirty="0"/>
            </a:br>
            <a:r>
              <a:rPr lang="cs-CZ" i="1" dirty="0"/>
              <a:t>Utrpení panny Orleánské </a:t>
            </a:r>
            <a:r>
              <a:rPr lang="cs-CZ" dirty="0"/>
              <a:t>(1928, Carl Theodor </a:t>
            </a:r>
            <a:r>
              <a:rPr lang="cs-CZ" dirty="0" err="1"/>
              <a:t>Dreyer</a:t>
            </a:r>
            <a:r>
              <a:rPr lang="cs-CZ" dirty="0"/>
              <a:t>; 97 min.)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4EAE8AF8-FDFA-4B20-8B11-28AAB8874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171" y="2536756"/>
            <a:ext cx="5031658" cy="3669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185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2C69BC-48C8-49AD-8137-D68DDF4F7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Program kurzu - </a:t>
            </a:r>
            <a:r>
              <a:rPr lang="cs-CZ" dirty="0" err="1"/>
              <a:t>videotime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A97FE7-EBAD-46F1-8E05-8054C1E4A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8. dubna</a:t>
            </a:r>
            <a:br>
              <a:rPr lang="cs-CZ" dirty="0"/>
            </a:br>
            <a:r>
              <a:rPr lang="cs-CZ" i="1" dirty="0"/>
              <a:t>Nibelungové: Smrt bohatýra </a:t>
            </a:r>
            <a:r>
              <a:rPr lang="cs-CZ" dirty="0"/>
              <a:t>(1924, Fritz Lang; 150 min.)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E37D23A4-9E30-41FA-90EB-C39DBEE1E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162" y="2550417"/>
            <a:ext cx="6543675" cy="368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9975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57</TotalTime>
  <Words>541</Words>
  <Application>Microsoft Office PowerPoint</Application>
  <PresentationFormat>Širokoúhlá obrazovka</PresentationFormat>
  <Paragraphs>47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Retrospektiva</vt:lpstr>
      <vt:lpstr>Národní velkofilmy v evropské němé kinematografii</vt:lpstr>
      <vt:lpstr>Program kurzu</vt:lpstr>
      <vt:lpstr>Program kurzu – seznam lekcí</vt:lpstr>
      <vt:lpstr>Program kurzu - videotime</vt:lpstr>
      <vt:lpstr>Program kurzu - videotime</vt:lpstr>
      <vt:lpstr>Program kurzu - videotime</vt:lpstr>
      <vt:lpstr>Program kurzu - videotime</vt:lpstr>
      <vt:lpstr>Program kurzu - videotime</vt:lpstr>
      <vt:lpstr>Program kurzu - videotime</vt:lpstr>
      <vt:lpstr>Program kurzu - videotime</vt:lpstr>
      <vt:lpstr>Program kurzu - videotime</vt:lpstr>
      <vt:lpstr>Program kurzu - videotime</vt:lpstr>
      <vt:lpstr>Program kurzu - videotime</vt:lpstr>
      <vt:lpstr>Ukončení kurzu</vt:lpstr>
      <vt:lpstr>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Národní velkofilmy v evropské němé kinematografii</dc:title>
  <dc:creator>Martin Kos</dc:creator>
  <cp:lastModifiedBy>Martin Kos</cp:lastModifiedBy>
  <cp:revision>7</cp:revision>
  <dcterms:created xsi:type="dcterms:W3CDTF">2020-02-18T15:41:22Z</dcterms:created>
  <dcterms:modified xsi:type="dcterms:W3CDTF">2020-02-18T16:38:58Z</dcterms:modified>
</cp:coreProperties>
</file>