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1" r:id="rId4"/>
    <p:sldId id="258" r:id="rId5"/>
    <p:sldId id="257" r:id="rId6"/>
    <p:sldId id="259"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2/25/2020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23A1CC3-2375-41D4-9E03-427CAF2A4C1A}"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FF16868-8199-4C2C-A5B1-63AEE139F88E}"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AD9FF7F-6988-44CC-821B-644E70CD2F73}"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C12C299-16B2-4475-990D-751901EACC14}"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2/25/2020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2/25/2020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F34E6425-0181-43F2-84FC-787E803FD2F8}" type="datetimeFigureOut">
              <a:rPr lang="en-US" dirty="0"/>
              <a:t>2/25/2020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2/25/2020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2/25/2020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2/25/2020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6E86A4C-8E40-4F87-A4F0-01A0687C5742}"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5E72C73-2D91-4E12-BA25-F0AA0C03599B}" type="datetimeFigureOut">
              <a:rPr lang="en-US" dirty="0"/>
              <a:t>2/25/2020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2/25/2020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AF8B30-5A41-4E1F-BA68-B608C59FED62}"/>
              </a:ext>
            </a:extLst>
          </p:cNvPr>
          <p:cNvSpPr>
            <a:spLocks noGrp="1"/>
          </p:cNvSpPr>
          <p:nvPr>
            <p:ph type="ctrTitle"/>
          </p:nvPr>
        </p:nvSpPr>
        <p:spPr/>
        <p:txBody>
          <a:bodyPr/>
          <a:lstStyle/>
          <a:p>
            <a:r>
              <a:rPr lang="fr-FR" dirty="0"/>
              <a:t>Le fantastique-essai </a:t>
            </a:r>
            <a:r>
              <a:rPr lang="fr-FR"/>
              <a:t>de définition</a:t>
            </a:r>
            <a:r>
              <a:rPr lang="cs-CZ"/>
              <a:t> </a:t>
            </a:r>
            <a:endParaRPr lang="cs-CZ" dirty="0"/>
          </a:p>
        </p:txBody>
      </p:sp>
      <p:sp>
        <p:nvSpPr>
          <p:cNvPr id="3" name="Podnadpis 2">
            <a:extLst>
              <a:ext uri="{FF2B5EF4-FFF2-40B4-BE49-F238E27FC236}">
                <a16:creationId xmlns:a16="http://schemas.microsoft.com/office/drawing/2014/main" id="{35A0C0B0-B36D-4F75-B81F-1C8A06C5EDC9}"/>
              </a:ext>
            </a:extLst>
          </p:cNvPr>
          <p:cNvSpPr>
            <a:spLocks noGrp="1"/>
          </p:cNvSpPr>
          <p:nvPr>
            <p:ph type="subTitle" idx="1"/>
          </p:nvPr>
        </p:nvSpPr>
        <p:spPr/>
        <p:txBody>
          <a:bodyPr/>
          <a:lstStyle/>
          <a:p>
            <a:r>
              <a:rPr lang="cs-CZ" dirty="0" err="1"/>
              <a:t>Printemps</a:t>
            </a:r>
            <a:r>
              <a:rPr lang="cs-CZ" dirty="0"/>
              <a:t> 20</a:t>
            </a:r>
            <a:r>
              <a:rPr lang="fr-FR" dirty="0"/>
              <a:t>20</a:t>
            </a:r>
            <a:r>
              <a:rPr lang="cs-CZ" dirty="0"/>
              <a:t> – </a:t>
            </a:r>
            <a:r>
              <a:rPr lang="cs-CZ" dirty="0" err="1"/>
              <a:t>Cours</a:t>
            </a:r>
            <a:r>
              <a:rPr lang="cs-CZ" dirty="0"/>
              <a:t> 2</a:t>
            </a:r>
          </a:p>
        </p:txBody>
      </p:sp>
    </p:spTree>
    <p:extLst>
      <p:ext uri="{BB962C8B-B14F-4D97-AF65-F5344CB8AC3E}">
        <p14:creationId xmlns:p14="http://schemas.microsoft.com/office/powerpoint/2010/main" val="3885150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a:extLst>
              <a:ext uri="{FF2B5EF4-FFF2-40B4-BE49-F238E27FC236}">
                <a16:creationId xmlns:a16="http://schemas.microsoft.com/office/drawing/2014/main" id="{D01F1DCC-B1A2-49EA-8CCD-469CC10D1F6E}"/>
              </a:ext>
            </a:extLst>
          </p:cNvPr>
          <p:cNvPicPr>
            <a:picLocks noChangeAspect="1"/>
          </p:cNvPicPr>
          <p:nvPr/>
        </p:nvPicPr>
        <p:blipFill>
          <a:blip r:embed="rId2"/>
          <a:stretch>
            <a:fillRect/>
          </a:stretch>
        </p:blipFill>
        <p:spPr>
          <a:xfrm>
            <a:off x="2529301" y="475422"/>
            <a:ext cx="7610475" cy="6172200"/>
          </a:xfrm>
          <a:prstGeom prst="rect">
            <a:avLst/>
          </a:prstGeom>
        </p:spPr>
      </p:pic>
      <p:sp>
        <p:nvSpPr>
          <p:cNvPr id="4" name="TextovéPole 3">
            <a:extLst>
              <a:ext uri="{FF2B5EF4-FFF2-40B4-BE49-F238E27FC236}">
                <a16:creationId xmlns:a16="http://schemas.microsoft.com/office/drawing/2014/main" id="{40AE798D-0786-46E0-859C-3B9184EF2D3C}"/>
              </a:ext>
            </a:extLst>
          </p:cNvPr>
          <p:cNvSpPr txBox="1"/>
          <p:nvPr/>
        </p:nvSpPr>
        <p:spPr>
          <a:xfrm>
            <a:off x="172278" y="1033671"/>
            <a:ext cx="2357023" cy="1200329"/>
          </a:xfrm>
          <a:prstGeom prst="rect">
            <a:avLst/>
          </a:prstGeom>
          <a:noFill/>
        </p:spPr>
        <p:txBody>
          <a:bodyPr wrap="square" rtlCol="0">
            <a:spAutoFit/>
          </a:bodyPr>
          <a:lstStyle/>
          <a:p>
            <a:r>
              <a:rPr lang="de-DE" i="1" dirty="0"/>
              <a:t>Le Cauchemar</a:t>
            </a:r>
            <a:r>
              <a:rPr lang="de-DE" dirty="0"/>
              <a:t>, Johann Heinrich Füssli.</a:t>
            </a:r>
          </a:p>
          <a:p>
            <a:r>
              <a:rPr lang="cs-CZ" dirty="0"/>
              <a:t>1781</a:t>
            </a:r>
          </a:p>
        </p:txBody>
      </p:sp>
    </p:spTree>
    <p:extLst>
      <p:ext uri="{BB962C8B-B14F-4D97-AF65-F5344CB8AC3E}">
        <p14:creationId xmlns:p14="http://schemas.microsoft.com/office/powerpoint/2010/main" val="3828116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8CEB7E8-E9CA-499C-B005-6891E1E5EBAE}"/>
              </a:ext>
            </a:extLst>
          </p:cNvPr>
          <p:cNvSpPr txBox="1"/>
          <p:nvPr/>
        </p:nvSpPr>
        <p:spPr>
          <a:xfrm>
            <a:off x="834887" y="1616765"/>
            <a:ext cx="9886122" cy="2862322"/>
          </a:xfrm>
          <a:prstGeom prst="rect">
            <a:avLst/>
          </a:prstGeom>
          <a:noFill/>
        </p:spPr>
        <p:txBody>
          <a:bodyPr wrap="square" rtlCol="0">
            <a:spAutoFit/>
          </a:bodyPr>
          <a:lstStyle/>
          <a:p>
            <a:pPr algn="just"/>
            <a:r>
              <a:rPr lang="fr-FR" sz="2000" dirty="0">
                <a:latin typeface="Times New Roman" panose="02020603050405020304" pitchFamily="18" charset="0"/>
                <a:cs typeface="Times New Roman" panose="02020603050405020304" pitchFamily="18" charset="0"/>
              </a:rPr>
              <a:t>"Le conte fantastique se définit en France comme un genre autonome aux environs de 1830, sous l'influence d'Hoffmann. Quel rôle ont joué les jeunes critiques du </a:t>
            </a:r>
            <a:r>
              <a:rPr lang="fr-FR" sz="2000" i="1" dirty="0">
                <a:latin typeface="Times New Roman" panose="02020603050405020304" pitchFamily="18" charset="0"/>
                <a:cs typeface="Times New Roman" panose="02020603050405020304" pitchFamily="18" charset="0"/>
              </a:rPr>
              <a:t>Globe</a:t>
            </a:r>
            <a:r>
              <a:rPr lang="fr-FR" sz="2000" dirty="0">
                <a:latin typeface="Times New Roman" panose="02020603050405020304" pitchFamily="18" charset="0"/>
                <a:cs typeface="Times New Roman" panose="02020603050405020304" pitchFamily="18" charset="0"/>
              </a:rPr>
              <a:t> (Jean-Jacques Ampère, </a:t>
            </a:r>
            <a:r>
              <a:rPr lang="fr-FR" sz="2000" dirty="0" err="1">
                <a:latin typeface="Times New Roman" panose="02020603050405020304" pitchFamily="18" charset="0"/>
                <a:cs typeface="Times New Roman" panose="02020603050405020304" pitchFamily="18" charset="0"/>
              </a:rPr>
              <a:t>Duvergier</a:t>
            </a:r>
            <a:r>
              <a:rPr lang="fr-FR" sz="2000" dirty="0">
                <a:latin typeface="Times New Roman" panose="02020603050405020304" pitchFamily="18" charset="0"/>
                <a:cs typeface="Times New Roman" panose="02020603050405020304" pitchFamily="18" charset="0"/>
              </a:rPr>
              <a:t> de </a:t>
            </a:r>
            <a:r>
              <a:rPr lang="fr-FR" sz="2000" dirty="0" err="1">
                <a:latin typeface="Times New Roman" panose="02020603050405020304" pitchFamily="18" charset="0"/>
                <a:cs typeface="Times New Roman" panose="02020603050405020304" pitchFamily="18" charset="0"/>
              </a:rPr>
              <a:t>Hauranne</a:t>
            </a:r>
            <a:r>
              <a:rPr lang="fr-FR" sz="2000" dirty="0">
                <a:latin typeface="Times New Roman" panose="02020603050405020304" pitchFamily="18" charset="0"/>
                <a:cs typeface="Times New Roman" panose="02020603050405020304" pitchFamily="18" charset="0"/>
              </a:rPr>
              <a:t>, Sainte Beuve) dans la mise en lumière de ce phénomène littéraire ? Différence entre le fantastique et le merveilleux traditionnel : le fantastique se caractérise par une intrusion brutale du mystère dans le cadre de la vie réelle ; il est généralement lié aux états morbides de la conscience qui, dans les phénomènes de cauchemar ou de délire, projette devant elle des images de ses angoisses ou de ses terreurs." </a:t>
            </a:r>
          </a:p>
          <a:p>
            <a:pPr algn="just"/>
            <a:endParaRPr lang="fr-FR" sz="2000" dirty="0">
              <a:latin typeface="Times New Roman" panose="02020603050405020304" pitchFamily="18" charset="0"/>
              <a:cs typeface="Times New Roman" panose="02020603050405020304" pitchFamily="18" charset="0"/>
            </a:endParaRPr>
          </a:p>
          <a:p>
            <a:pPr algn="just"/>
            <a:r>
              <a:rPr lang="fr-FR" sz="2000" dirty="0">
                <a:latin typeface="Times New Roman" panose="02020603050405020304" pitchFamily="18" charset="0"/>
                <a:cs typeface="Times New Roman" panose="02020603050405020304" pitchFamily="18" charset="0"/>
              </a:rPr>
              <a:t>Pierre-Georges Castex, </a:t>
            </a:r>
            <a:r>
              <a:rPr lang="cs-CZ" i="1" dirty="0" err="1">
                <a:latin typeface="Times New Roman" panose="02020603050405020304" pitchFamily="18" charset="0"/>
                <a:cs typeface="Times New Roman" panose="02020603050405020304" pitchFamily="18" charset="0"/>
              </a:rPr>
              <a:t>Le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Conte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fantastique</a:t>
            </a:r>
            <a:r>
              <a:rPr lang="cs-CZ" i="1" dirty="0">
                <a:latin typeface="Times New Roman" panose="02020603050405020304" pitchFamily="18" charset="0"/>
                <a:cs typeface="Times New Roman" panose="02020603050405020304" pitchFamily="18" charset="0"/>
              </a:rPr>
              <a:t> en France : de </a:t>
            </a:r>
            <a:r>
              <a:rPr lang="cs-CZ" i="1" dirty="0" err="1">
                <a:latin typeface="Times New Roman" panose="02020603050405020304" pitchFamily="18" charset="0"/>
                <a:cs typeface="Times New Roman" panose="02020603050405020304" pitchFamily="18" charset="0"/>
              </a:rPr>
              <a:t>Nodier</a:t>
            </a:r>
            <a:r>
              <a:rPr lang="cs-CZ" i="1" dirty="0">
                <a:latin typeface="Times New Roman" panose="02020603050405020304" pitchFamily="18" charset="0"/>
                <a:cs typeface="Times New Roman" panose="02020603050405020304" pitchFamily="18" charset="0"/>
              </a:rPr>
              <a:t> à </a:t>
            </a:r>
            <a:r>
              <a:rPr lang="cs-CZ" i="1" dirty="0" err="1">
                <a:latin typeface="Times New Roman" panose="02020603050405020304" pitchFamily="18" charset="0"/>
                <a:cs typeface="Times New Roman" panose="02020603050405020304" pitchFamily="18" charset="0"/>
              </a:rPr>
              <a:t>Maupassant</a:t>
            </a:r>
            <a:r>
              <a:rPr lang="fr-FR" dirty="0">
                <a:latin typeface="Times New Roman" panose="02020603050405020304" pitchFamily="18" charset="0"/>
                <a:cs typeface="Times New Roman" panose="02020603050405020304" pitchFamily="18" charset="0"/>
              </a:rPr>
              <a:t>, José Corti, 1960.</a:t>
            </a:r>
            <a:endParaRPr lang="cs-CZ"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348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6EF5497A-0730-4294-ACC9-563DCD5A956C}"/>
              </a:ext>
            </a:extLst>
          </p:cNvPr>
          <p:cNvSpPr/>
          <p:nvPr/>
        </p:nvSpPr>
        <p:spPr>
          <a:xfrm>
            <a:off x="1325217" y="1613118"/>
            <a:ext cx="9130748" cy="3939540"/>
          </a:xfrm>
          <a:prstGeom prst="rect">
            <a:avLst/>
          </a:prstGeom>
        </p:spPr>
        <p:txBody>
          <a:bodyPr wrap="square">
            <a:spAutoFit/>
          </a:bodyPr>
          <a:lstStyle/>
          <a:p>
            <a:pPr marL="449580" algn="just">
              <a:spcAft>
                <a:spcPts val="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 Le plus curieux est que tout semble avoir été lancé par une définition, proposée pourtant dans les formes ; il s’agit de celle que Walter Scott avait formulée à propos des œuvres d’Hoffmann et que </a:t>
            </a:r>
            <a:r>
              <a:rPr lang="fr-FR" sz="2000" dirty="0" err="1">
                <a:latin typeface="Times New Roman" panose="02020603050405020304" pitchFamily="18" charset="0"/>
                <a:ea typeface="Calibri" panose="020F0502020204030204" pitchFamily="34" charset="0"/>
                <a:cs typeface="Times New Roman" panose="02020603050405020304" pitchFamily="18" charset="0"/>
              </a:rPr>
              <a:t>Loève-Veimars</a:t>
            </a:r>
            <a:r>
              <a:rPr lang="fr-FR" sz="2000" dirty="0">
                <a:latin typeface="Times New Roman" panose="02020603050405020304" pitchFamily="18" charset="0"/>
                <a:ea typeface="Calibri" panose="020F0502020204030204" pitchFamily="34" charset="0"/>
                <a:cs typeface="Times New Roman" panose="02020603050405020304" pitchFamily="18" charset="0"/>
              </a:rPr>
              <a:t>, le traducteur de l’écrivain allemand, a placée, comme une recommandation, en tête de son édition.</a:t>
            </a: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marL="450215" algn="just">
              <a:spcAft>
                <a:spcPts val="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L’autorité de Walter Scott a suffi pour imposer le mot. Hoffmann n’a jamais intitulé</a:t>
            </a:r>
            <a:r>
              <a:rPr lang="fr-FR" sz="2000" i="1" dirty="0">
                <a:latin typeface="Times New Roman" panose="02020603050405020304" pitchFamily="18" charset="0"/>
                <a:ea typeface="Calibri" panose="020F0502020204030204" pitchFamily="34" charset="0"/>
                <a:cs typeface="Times New Roman" panose="02020603050405020304" pitchFamily="18" charset="0"/>
              </a:rPr>
              <a:t> Contes fantastiques </a:t>
            </a:r>
            <a:r>
              <a:rPr lang="fr-FR" sz="2000" dirty="0">
                <a:latin typeface="Times New Roman" panose="02020603050405020304" pitchFamily="18" charset="0"/>
                <a:ea typeface="Calibri" panose="020F0502020204030204" pitchFamily="34" charset="0"/>
                <a:cs typeface="Times New Roman" panose="02020603050405020304" pitchFamily="18" charset="0"/>
              </a:rPr>
              <a:t>la moindre de ses publications. Tant pis pour lui ; le mot, désormais, au moins en France, le poursuivra. Et le genre fantastique existera, sous son patronage. »</a:t>
            </a: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marL="450215" algn="just">
              <a:lnSpc>
                <a:spcPct val="150000"/>
              </a:lnSpc>
              <a:spcAft>
                <a:spcPts val="0"/>
              </a:spcAft>
            </a:pP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lvl="1" algn="just"/>
            <a:r>
              <a:rPr lang="cs-CZ"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Jean-Louis </a:t>
            </a:r>
            <a:r>
              <a:rPr lang="cs-CZ" sz="2000" dirty="0" err="1">
                <a:solidFill>
                  <a:prstClr val="black"/>
                </a:solidFill>
                <a:latin typeface="Times New Roman" panose="02020603050405020304" pitchFamily="18" charset="0"/>
                <a:ea typeface="Calibri" panose="020F0502020204030204" pitchFamily="34" charset="0"/>
                <a:cs typeface="Times New Roman" panose="02020603050405020304" pitchFamily="18" charset="0"/>
              </a:rPr>
              <a:t>Backès</a:t>
            </a:r>
            <a:r>
              <a:rPr lang="cs-CZ"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r>
              <a:rPr lang="cs-CZ" sz="2000" dirty="0">
                <a:solidFill>
                  <a:prstClr val="black"/>
                </a:solidFill>
                <a:latin typeface="Times New Roman" panose="02020603050405020304" pitchFamily="18" charset="0"/>
                <a:cs typeface="Times New Roman" panose="02020603050405020304" pitchFamily="18" charset="0"/>
              </a:rPr>
              <a:t>LE MOT « FANTASTIQUE »</a:t>
            </a:r>
            <a:r>
              <a:rPr lang="fr-FR" sz="2000" dirty="0">
                <a:solidFill>
                  <a:prstClr val="black"/>
                </a:solidFill>
                <a:latin typeface="Times New Roman" panose="02020603050405020304" pitchFamily="18" charset="0"/>
                <a:cs typeface="Times New Roman" panose="02020603050405020304" pitchFamily="18" charset="0"/>
              </a:rPr>
              <a:t>, </a:t>
            </a:r>
            <a:r>
              <a:rPr lang="fr-FR" sz="2000" i="1" dirty="0">
                <a:solidFill>
                  <a:prstClr val="black"/>
                </a:solidFill>
                <a:latin typeface="Times New Roman" panose="02020603050405020304" pitchFamily="18" charset="0"/>
                <a:cs typeface="Times New Roman" panose="02020603050405020304" pitchFamily="18" charset="0"/>
              </a:rPr>
              <a:t>Société française de littérature générale et comparée, </a:t>
            </a:r>
            <a:r>
              <a:rPr lang="fr-FR" sz="2000" dirty="0">
                <a:solidFill>
                  <a:prstClr val="black"/>
                </a:solidFill>
                <a:latin typeface="Times New Roman" panose="02020603050405020304" pitchFamily="18" charset="0"/>
                <a:cs typeface="Times New Roman" panose="02020603050405020304" pitchFamily="18" charset="0"/>
              </a:rPr>
              <a:t>en ligne, U.R.L: http://sflgc.org/bibliotheque/backes-jean-louis-le-mot-fantastique/</a:t>
            </a:r>
            <a:r>
              <a:rPr lang="cs-CZ" sz="20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992386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43107625-DB9A-4EEB-ADEA-5F1D896CA84E}"/>
              </a:ext>
            </a:extLst>
          </p:cNvPr>
          <p:cNvSpPr/>
          <p:nvPr/>
        </p:nvSpPr>
        <p:spPr>
          <a:xfrm>
            <a:off x="1424608" y="2450982"/>
            <a:ext cx="9342783" cy="2708434"/>
          </a:xfrm>
          <a:prstGeom prst="rect">
            <a:avLst/>
          </a:prstGeom>
        </p:spPr>
        <p:txBody>
          <a:bodyPr wrap="square">
            <a:spAutoFit/>
          </a:bodyPr>
          <a:lstStyle/>
          <a:p>
            <a:pPr marL="448945" algn="just">
              <a:spcAft>
                <a:spcPts val="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 Essentielle dans la pensée de Castex, de Caillois, de Todorov, la notion de rupture, que devrait impliquer le mot « fantastique », est loin de rendre compte de tous les textes ainsi qualifiés. En revanche, celle de combinaison, que nous avons vu apparaître chez Marmontel ou Scott, peut rendre bien des services. »</a:t>
            </a: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marL="448945" algn="just">
              <a:lnSpc>
                <a:spcPct val="150000"/>
              </a:lnSpc>
              <a:spcAft>
                <a:spcPts val="0"/>
              </a:spcAft>
            </a:pP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lvl="1" algn="just"/>
            <a:r>
              <a:rPr lang="cs-CZ" sz="2000" dirty="0">
                <a:latin typeface="Times New Roman" panose="02020603050405020304" pitchFamily="18" charset="0"/>
                <a:ea typeface="Calibri" panose="020F0502020204030204" pitchFamily="34" charset="0"/>
                <a:cs typeface="Times New Roman" panose="02020603050405020304" pitchFamily="18" charset="0"/>
              </a:rPr>
              <a:t>Jean-Louis </a:t>
            </a:r>
            <a:r>
              <a:rPr lang="cs-CZ" sz="2000" dirty="0" err="1">
                <a:latin typeface="Times New Roman" panose="02020603050405020304" pitchFamily="18" charset="0"/>
                <a:ea typeface="Calibri" panose="020F0502020204030204" pitchFamily="34" charset="0"/>
                <a:cs typeface="Times New Roman" panose="02020603050405020304" pitchFamily="18" charset="0"/>
              </a:rPr>
              <a:t>Backès</a:t>
            </a:r>
            <a:r>
              <a:rPr lang="cs-CZ" sz="2000" dirty="0">
                <a:latin typeface="Times New Roman" panose="02020603050405020304" pitchFamily="18" charset="0"/>
                <a:ea typeface="Calibri" panose="020F0502020204030204" pitchFamily="34" charset="0"/>
                <a:cs typeface="Times New Roman" panose="02020603050405020304" pitchFamily="18" charset="0"/>
              </a:rPr>
              <a:t>, </a:t>
            </a:r>
            <a:r>
              <a:rPr lang="cs-CZ" sz="2000" dirty="0">
                <a:latin typeface="Times New Roman" panose="02020603050405020304" pitchFamily="18" charset="0"/>
                <a:cs typeface="Times New Roman" panose="02020603050405020304" pitchFamily="18" charset="0"/>
              </a:rPr>
              <a:t>LE MOT « FANTASTIQUE »</a:t>
            </a:r>
            <a:r>
              <a:rPr lang="fr-FR" sz="2000" dirty="0">
                <a:latin typeface="Times New Roman" panose="02020603050405020304" pitchFamily="18" charset="0"/>
                <a:cs typeface="Times New Roman" panose="02020603050405020304" pitchFamily="18" charset="0"/>
              </a:rPr>
              <a:t>, </a:t>
            </a:r>
            <a:r>
              <a:rPr lang="fr-FR" sz="2000" i="1" dirty="0">
                <a:latin typeface="Times New Roman" panose="02020603050405020304" pitchFamily="18" charset="0"/>
                <a:cs typeface="Times New Roman" panose="02020603050405020304" pitchFamily="18" charset="0"/>
              </a:rPr>
              <a:t>Société française de littérature générale et comparée</a:t>
            </a:r>
            <a:r>
              <a:rPr lang="fr-FR" sz="2000" dirty="0">
                <a:latin typeface="Times New Roman" panose="02020603050405020304" pitchFamily="18" charset="0"/>
                <a:cs typeface="Times New Roman" panose="02020603050405020304" pitchFamily="18" charset="0"/>
              </a:rPr>
              <a:t>,</a:t>
            </a:r>
            <a:r>
              <a:rPr lang="fr-FR" sz="2000" dirty="0">
                <a:solidFill>
                  <a:prstClr val="black"/>
                </a:solidFill>
                <a:latin typeface="Times New Roman" panose="02020603050405020304" pitchFamily="18" charset="0"/>
                <a:cs typeface="Times New Roman" panose="02020603050405020304" pitchFamily="18" charset="0"/>
              </a:rPr>
              <a:t> en ligne, U.R.L: http://sflgc.org/bibliotheque/backes-jean-louis-le-mot-fantastique/</a:t>
            </a:r>
            <a:r>
              <a:rPr lang="cs-CZ" sz="20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35791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a:extLst>
              <a:ext uri="{FF2B5EF4-FFF2-40B4-BE49-F238E27FC236}">
                <a16:creationId xmlns:a16="http://schemas.microsoft.com/office/drawing/2014/main" id="{31B54988-16DC-48CB-8030-EDEC2504A791}"/>
              </a:ext>
            </a:extLst>
          </p:cNvPr>
          <p:cNvSpPr/>
          <p:nvPr/>
        </p:nvSpPr>
        <p:spPr>
          <a:xfrm>
            <a:off x="622851" y="901009"/>
            <a:ext cx="9740348" cy="5262979"/>
          </a:xfrm>
          <a:prstGeom prst="rect">
            <a:avLst/>
          </a:prstGeom>
        </p:spPr>
        <p:txBody>
          <a:bodyPr wrap="square">
            <a:spAutoFit/>
          </a:bodyPr>
          <a:lstStyle/>
          <a:p>
            <a:pPr marL="449580" algn="just">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Dans le domaine littéraire de langue anglaise, le concept de </a:t>
            </a:r>
            <a:r>
              <a:rPr lang="fr-FR" i="1" dirty="0">
                <a:latin typeface="Times New Roman" panose="02020603050405020304" pitchFamily="18" charset="0"/>
                <a:ea typeface="Calibri" panose="020F0502020204030204" pitchFamily="34" charset="0"/>
                <a:cs typeface="Times New Roman" panose="02020603050405020304" pitchFamily="18" charset="0"/>
              </a:rPr>
              <a:t>fantasy</a:t>
            </a:r>
            <a:r>
              <a:rPr lang="fr-FR" dirty="0">
                <a:latin typeface="Times New Roman" panose="02020603050405020304" pitchFamily="18" charset="0"/>
                <a:ea typeface="Calibri" panose="020F0502020204030204" pitchFamily="34" charset="0"/>
                <a:cs typeface="Times New Roman" panose="02020603050405020304" pitchFamily="18" charset="0"/>
              </a:rPr>
              <a:t> est utilisé pour toute la littérature fantastique, les œuvres littéraires utilisant intentionnellement tout ce qui est « impossible ». Chez nous, il indique plutôt la </a:t>
            </a:r>
            <a:r>
              <a:rPr lang="fr-FR" i="1" dirty="0" err="1">
                <a:latin typeface="Times New Roman" panose="02020603050405020304" pitchFamily="18" charset="0"/>
                <a:ea typeface="Calibri" panose="020F0502020204030204" pitchFamily="34" charset="0"/>
                <a:cs typeface="Times New Roman" panose="02020603050405020304" pitchFamily="18" charset="0"/>
              </a:rPr>
              <a:t>Sword</a:t>
            </a:r>
            <a:r>
              <a:rPr lang="fr-FR" i="1" dirty="0">
                <a:latin typeface="Times New Roman" panose="02020603050405020304" pitchFamily="18" charset="0"/>
                <a:ea typeface="Calibri" panose="020F0502020204030204" pitchFamily="34" charset="0"/>
                <a:cs typeface="Times New Roman" panose="02020603050405020304" pitchFamily="18" charset="0"/>
              </a:rPr>
              <a:t> and </a:t>
            </a:r>
            <a:r>
              <a:rPr lang="fr-FR" i="1" dirty="0" err="1">
                <a:latin typeface="Times New Roman" panose="02020603050405020304" pitchFamily="18" charset="0"/>
                <a:ea typeface="Calibri" panose="020F0502020204030204" pitchFamily="34" charset="0"/>
                <a:cs typeface="Times New Roman" panose="02020603050405020304" pitchFamily="18" charset="0"/>
              </a:rPr>
              <a:t>sorcery</a:t>
            </a:r>
            <a:r>
              <a:rPr lang="fr-FR" dirty="0">
                <a:latin typeface="Times New Roman" panose="02020603050405020304" pitchFamily="18" charset="0"/>
                <a:ea typeface="Calibri" panose="020F0502020204030204" pitchFamily="34" charset="0"/>
                <a:cs typeface="Times New Roman" panose="02020603050405020304" pitchFamily="18" charset="0"/>
              </a:rPr>
              <a:t> ou la </a:t>
            </a:r>
            <a:r>
              <a:rPr lang="fr-FR" i="1" dirty="0">
                <a:latin typeface="Times New Roman" panose="02020603050405020304" pitchFamily="18" charset="0"/>
                <a:ea typeface="Calibri" panose="020F0502020204030204" pitchFamily="34" charset="0"/>
                <a:cs typeface="Times New Roman" panose="02020603050405020304" pitchFamily="18" charset="0"/>
              </a:rPr>
              <a:t>High Fantasy</a:t>
            </a:r>
            <a:r>
              <a:rPr lang="fr-FR" dirty="0">
                <a:latin typeface="Times New Roman" panose="02020603050405020304" pitchFamily="18" charset="0"/>
                <a:ea typeface="Calibri" panose="020F0502020204030204" pitchFamily="34" charset="0"/>
                <a:cs typeface="Times New Roman" panose="02020603050405020304" pitchFamily="18" charset="0"/>
              </a:rPr>
              <a:t> épique, c’est-à-dire seulement des histoires se déroulant dans des mondes imaginaires ou dans notre passé et non pas des histoires fantastiques contemporaines ou le réalisme magique. Un phénomène surnaturel inexplicable, ou une manifestation directe de la magie, est une composante essentielle de la fantaisie - la fantaisie diffère de la science-fiction par « l’irrationalité » de ses accessoires. »</a:t>
            </a:r>
            <a:endParaRPr lang="cs-CZ"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Ivan Adamovič, “O pojmu fantasy”</a:t>
            </a: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cs-CZ" i="1" dirty="0" err="1">
                <a:latin typeface="Times New Roman" panose="02020603050405020304" pitchFamily="18" charset="0"/>
                <a:ea typeface="Calibri" panose="020F0502020204030204" pitchFamily="34" charset="0"/>
                <a:cs typeface="Times New Roman" panose="02020603050405020304" pitchFamily="18" charset="0"/>
              </a:rPr>
              <a:t>Ikarie</a:t>
            </a:r>
            <a:r>
              <a:rPr lang="cs-CZ" dirty="0">
                <a:latin typeface="Times New Roman" panose="02020603050405020304" pitchFamily="18" charset="0"/>
                <a:ea typeface="Calibri" panose="020F0502020204030204" pitchFamily="34" charset="0"/>
                <a:cs typeface="Times New Roman" panose="02020603050405020304" pitchFamily="18" charset="0"/>
              </a:rPr>
              <a:t>, 1990, </a:t>
            </a:r>
            <a:r>
              <a:rPr lang="cs-CZ" dirty="0" err="1">
                <a:latin typeface="Times New Roman" panose="02020603050405020304" pitchFamily="18" charset="0"/>
                <a:ea typeface="Calibri" panose="020F0502020204030204" pitchFamily="34" charset="0"/>
                <a:cs typeface="Times New Roman" panose="02020603050405020304" pitchFamily="18" charset="0"/>
              </a:rPr>
              <a:t>numéro</a:t>
            </a:r>
            <a:r>
              <a:rPr lang="cs-CZ" dirty="0">
                <a:latin typeface="Times New Roman" panose="02020603050405020304" pitchFamily="18" charset="0"/>
                <a:ea typeface="Calibri" panose="020F0502020204030204" pitchFamily="34" charset="0"/>
                <a:cs typeface="Times New Roman" panose="02020603050405020304" pitchFamily="18" charset="0"/>
              </a:rPr>
              <a:t> 2, p.48 -49 </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fr-FR" sz="1400" dirty="0">
              <a:latin typeface="Times New Roman" panose="02020603050405020304" pitchFamily="18" charset="0"/>
              <a:ea typeface="Calibri" panose="020F0502020204030204" pitchFamily="34" charset="0"/>
              <a:cs typeface="Times New Roman" panose="02020603050405020304" pitchFamily="18" charset="0"/>
            </a:endParaRPr>
          </a:p>
          <a:p>
            <a:pPr lvl="1" algn="just"/>
            <a:endParaRPr lang="fr-FR" sz="2000" dirty="0">
              <a:latin typeface="Times New Roman" panose="02020603050405020304" pitchFamily="18" charset="0"/>
              <a:ea typeface="Calibri" panose="020F0502020204030204" pitchFamily="34" charset="0"/>
              <a:cs typeface="Times New Roman" panose="02020603050405020304" pitchFamily="18" charset="0"/>
            </a:endParaRPr>
          </a:p>
          <a:p>
            <a:pPr lvl="1" algn="just"/>
            <a:r>
              <a:rPr lang="cs-CZ" sz="2000" dirty="0">
                <a:latin typeface="Times New Roman" panose="02020603050405020304" pitchFamily="18" charset="0"/>
                <a:ea typeface="Calibri" panose="020F0502020204030204" pitchFamily="34" charset="0"/>
                <a:cs typeface="Times New Roman" panose="02020603050405020304" pitchFamily="18" charset="0"/>
              </a:rPr>
              <a:t>„V anglické jazykové oblasti je pojem fantasy používán pro veškerou fantastickou literaturu, tedy literární díla záměrně využívající čehokoli ‚nemožného‘. U nás se vžil spíše jako označení pro </a:t>
            </a:r>
            <a:r>
              <a:rPr lang="cs-CZ" sz="2000" dirty="0" err="1">
                <a:latin typeface="Times New Roman" panose="02020603050405020304" pitchFamily="18" charset="0"/>
                <a:ea typeface="Calibri" panose="020F0502020204030204" pitchFamily="34" charset="0"/>
                <a:cs typeface="Times New Roman" panose="02020603050405020304" pitchFamily="18" charset="0"/>
              </a:rPr>
              <a:t>sword</a:t>
            </a:r>
            <a:r>
              <a:rPr lang="cs-CZ" sz="2000" dirty="0">
                <a:latin typeface="Times New Roman" panose="02020603050405020304" pitchFamily="18" charset="0"/>
                <a:ea typeface="Calibri" panose="020F0502020204030204" pitchFamily="34" charset="0"/>
                <a:cs typeface="Times New Roman" panose="02020603050405020304" pitchFamily="18" charset="0"/>
              </a:rPr>
              <a:t> and </a:t>
            </a:r>
            <a:r>
              <a:rPr lang="cs-CZ" sz="2000" dirty="0" err="1">
                <a:latin typeface="Times New Roman" panose="02020603050405020304" pitchFamily="18" charset="0"/>
                <a:ea typeface="Calibri" panose="020F0502020204030204" pitchFamily="34" charset="0"/>
                <a:cs typeface="Times New Roman" panose="02020603050405020304" pitchFamily="18" charset="0"/>
              </a:rPr>
              <a:t>sorcery</a:t>
            </a:r>
            <a:r>
              <a:rPr lang="cs-CZ" sz="2000" dirty="0">
                <a:latin typeface="Times New Roman" panose="02020603050405020304" pitchFamily="18" charset="0"/>
                <a:ea typeface="Calibri" panose="020F0502020204030204" pitchFamily="34" charset="0"/>
                <a:cs typeface="Times New Roman" panose="02020603050405020304" pitchFamily="18" charset="0"/>
              </a:rPr>
              <a:t> a epickou </a:t>
            </a:r>
            <a:r>
              <a:rPr lang="cs-CZ" sz="2000" dirty="0" err="1">
                <a:latin typeface="Times New Roman" panose="02020603050405020304" pitchFamily="18" charset="0"/>
                <a:ea typeface="Calibri" panose="020F0502020204030204" pitchFamily="34" charset="0"/>
                <a:cs typeface="Times New Roman" panose="02020603050405020304" pitchFamily="18" charset="0"/>
              </a:rPr>
              <a:t>high</a:t>
            </a:r>
            <a:r>
              <a:rPr lang="cs-CZ" sz="2000" dirty="0">
                <a:latin typeface="Times New Roman" panose="02020603050405020304" pitchFamily="18" charset="0"/>
                <a:ea typeface="Calibri" panose="020F0502020204030204" pitchFamily="34" charset="0"/>
                <a:cs typeface="Times New Roman" panose="02020603050405020304" pitchFamily="18" charset="0"/>
              </a:rPr>
              <a:t> fantasy, tedy pouze pro příběhy odehrávající se v imaginárních světech nebo v naší minulosti a nikoliv pro fantastické příběhy ze současnosti nebo pro magický realismus. Podstatnou složkou fantasy je nevysvětlitelný, nadpřirozený úkaz nebo přímo projev magie – touto ‚iracionalitou‘ rekvizit se fantasy liší od science fiction.”</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6370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9B97ADDB-78BE-4E9D-85FF-5966C9DB3011}"/>
              </a:ext>
            </a:extLst>
          </p:cNvPr>
          <p:cNvSpPr/>
          <p:nvPr/>
        </p:nvSpPr>
        <p:spPr>
          <a:xfrm>
            <a:off x="0" y="382012"/>
            <a:ext cx="10429461" cy="6093976"/>
          </a:xfrm>
          <a:prstGeom prst="rect">
            <a:avLst/>
          </a:prstGeom>
        </p:spPr>
        <p:txBody>
          <a:bodyPr wrap="square">
            <a:spAutoFit/>
          </a:bodyPr>
          <a:lstStyle/>
          <a:p>
            <a:pPr marL="449580" algn="just">
              <a:spcAft>
                <a:spcPts val="0"/>
              </a:spcAft>
            </a:pPr>
            <a:r>
              <a:rPr lang="fr-FR" sz="2000" dirty="0">
                <a:latin typeface="Times New Roman" panose="02020603050405020304" pitchFamily="18" charset="0"/>
                <a:ea typeface="Calibri" panose="020F0502020204030204" pitchFamily="34" charset="0"/>
                <a:cs typeface="Times New Roman" panose="02020603050405020304" pitchFamily="18" charset="0"/>
              </a:rPr>
              <a:t>La littérature fantastique est, dans sa conception la plus large, l’ensemble de la littérature dont la vision du monde n'est pas compatible avec le monde naturel de l'expérience quotidienne, dans une conception plus étroite, toute la littérature fantastique ne fait pas partie des catégories de la </a:t>
            </a:r>
            <a:r>
              <a:rPr lang="fr-FR" sz="2000" i="1" dirty="0">
                <a:latin typeface="Times New Roman" panose="02020603050405020304" pitchFamily="18" charset="0"/>
                <a:ea typeface="Calibri" panose="020F0502020204030204" pitchFamily="34" charset="0"/>
                <a:cs typeface="Times New Roman" panose="02020603050405020304" pitchFamily="18" charset="0"/>
              </a:rPr>
              <a:t>fantasy</a:t>
            </a:r>
            <a:r>
              <a:rPr lang="fr-FR" sz="2000" dirty="0">
                <a:latin typeface="Times New Roman" panose="02020603050405020304" pitchFamily="18" charset="0"/>
                <a:ea typeface="Calibri" panose="020F0502020204030204" pitchFamily="34" charset="0"/>
                <a:cs typeface="Times New Roman" panose="02020603050405020304" pitchFamily="18" charset="0"/>
              </a:rPr>
              <a:t> et de la science-fiction. Toutes les histoires énigmatiques et occultes, d'horreur surnaturelle, le réalisme magique sont des exemples typiques de la littérature fantastique dans son sens le plus étroit ou encore une histoire dans laquelle se trouve un élément surnaturel (magie, spiritisme, etc.). Cela inclut toute la littérature d’horreur dans laquelle l’épouvante a une origine surnaturelle. Dans un sens plus large, elle inclut toutes les œuvres de science-fiction et elle fait référence à toute la littérature dont le scénario dévie du cadre de notre réalité connue.</a:t>
            </a: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p>
          <a:p>
            <a:pPr algn="just">
              <a:spcAft>
                <a:spcPts val="0"/>
              </a:spcAft>
            </a:pPr>
            <a:r>
              <a:rPr lang="fr-FR" dirty="0">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Ivan Adamovič</a:t>
            </a:r>
            <a:r>
              <a:rPr lang="cs-CZ" sz="1400" dirty="0">
                <a:latin typeface="Times New Roman" panose="02020603050405020304" pitchFamily="18" charset="0"/>
                <a:ea typeface="Calibri" panose="020F0502020204030204" pitchFamily="34" charset="0"/>
                <a:cs typeface="Times New Roman" panose="02020603050405020304" pitchFamily="18" charset="0"/>
              </a:rPr>
              <a:t>, </a:t>
            </a:r>
            <a:r>
              <a:rPr lang="cs-CZ" i="1" dirty="0">
                <a:latin typeface="Times New Roman" panose="02020603050405020304" pitchFamily="18" charset="0"/>
                <a:ea typeface="Calibri" panose="020F0502020204030204" pitchFamily="34" charset="0"/>
                <a:cs typeface="Times New Roman" panose="02020603050405020304" pitchFamily="18" charset="0"/>
              </a:rPr>
              <a:t>Slovník české literární fantastiky a science fiction </a:t>
            </a:r>
            <a:r>
              <a:rPr lang="cs-CZ" sz="1400" dirty="0">
                <a:latin typeface="Times New Roman" panose="02020603050405020304" pitchFamily="18" charset="0"/>
                <a:ea typeface="Calibri" panose="020F0502020204030204" pitchFamily="34" charset="0"/>
                <a:cs typeface="Times New Roman" panose="02020603050405020304" pitchFamily="18" charset="0"/>
              </a:rPr>
              <a:t>1</a:t>
            </a:r>
            <a:r>
              <a:rPr lang="cs-CZ" dirty="0">
                <a:latin typeface="Times New Roman" panose="02020603050405020304" pitchFamily="18" charset="0"/>
                <a:ea typeface="Calibri" panose="020F0502020204030204" pitchFamily="34" charset="0"/>
                <a:cs typeface="Times New Roman" panose="02020603050405020304" pitchFamily="18" charset="0"/>
              </a:rPr>
              <a:t>, Praha, R3, 1995, p. 6</a:t>
            </a:r>
            <a:endParaRPr lang="fr-FR"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endParaRPr lang="fr-FR" sz="1400" dirty="0">
              <a:latin typeface="Times New Roman" panose="02020603050405020304" pitchFamily="18" charset="0"/>
              <a:ea typeface="Calibri" panose="020F0502020204030204" pitchFamily="34" charset="0"/>
              <a:cs typeface="Times New Roman" panose="02020603050405020304" pitchFamily="18" charset="0"/>
            </a:endParaRPr>
          </a:p>
          <a:p>
            <a:pPr lvl="1" algn="just"/>
            <a:r>
              <a:rPr lang="cs-CZ" sz="2000" dirty="0">
                <a:latin typeface="Times New Roman" panose="02020603050405020304" pitchFamily="18" charset="0"/>
                <a:ea typeface="Calibri" panose="020F0502020204030204" pitchFamily="34" charset="0"/>
                <a:cs typeface="Times New Roman" panose="02020603050405020304" pitchFamily="18" charset="0"/>
              </a:rPr>
              <a:t>„ Fantastická literatura je v širším pojetí veškerá literatura, jejíž zobrazený svět není kompatibilní s přirozeným světem každodenní zkušenosti, v užším pojetí veškerá fantastická literatura nepatřící do kategorie fantasy a science fiction. Typickým příkladem fantastické literatury v užším pojetí jsou všechny mystické a okultní příběhy, nadpřirozený horor, magický realismus aj Fantastická literatura v užším slova smyslu je příběhem, kde je přítomen prvek nadpřirozena (magie, spiritismu apod.). Patří sem jakýkoliv horor, v němž má hrůza nadpřirozený původ. V širším slova smyslu zahrnuje i veškerá science-fiction díla a označuje veškerou literaturu, jejíž děj vybočuje z rámce nám známé reality.”</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23257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108</TotalTime>
  <Words>898</Words>
  <Application>Microsoft Office PowerPoint</Application>
  <PresentationFormat>Širokoúhlá obrazovka</PresentationFormat>
  <Paragraphs>25</Paragraphs>
  <Slides>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7</vt:i4>
      </vt:variant>
    </vt:vector>
  </HeadingPairs>
  <TitlesOfParts>
    <vt:vector size="12" baseType="lpstr">
      <vt:lpstr>Arial</vt:lpstr>
      <vt:lpstr>Century Gothic</vt:lpstr>
      <vt:lpstr>Times New Roman</vt:lpstr>
      <vt:lpstr>Wingdings 3</vt:lpstr>
      <vt:lpstr>Ion Boardroom</vt:lpstr>
      <vt:lpstr>Le fantastique-essai de définition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fantastique</dc:title>
  <dc:creator>ja</dc:creator>
  <cp:lastModifiedBy>ja</cp:lastModifiedBy>
  <cp:revision>12</cp:revision>
  <dcterms:created xsi:type="dcterms:W3CDTF">2019-02-26T16:09:04Z</dcterms:created>
  <dcterms:modified xsi:type="dcterms:W3CDTF">2020-02-25T15:43:19Z</dcterms:modified>
</cp:coreProperties>
</file>