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56" r:id="rId2"/>
    <p:sldId id="257" r:id="rId3"/>
    <p:sldId id="259" r:id="rId4"/>
    <p:sldId id="260" r:id="rId5"/>
    <p:sldId id="261" r:id="rId6"/>
    <p:sldId id="265" r:id="rId7"/>
    <p:sldId id="264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0F5E5D6-4A82-4C9C-9BC0-C745ECEFED5C}">
          <p14:sldIdLst>
            <p14:sldId id="256"/>
            <p14:sldId id="257"/>
            <p14:sldId id="259"/>
            <p14:sldId id="260"/>
            <p14:sldId id="261"/>
            <p14:sldId id="265"/>
            <p14:sldId id="264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F27F-B33A-41F8-81E8-282993E85A2C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70E7-3900-4E0A-89B6-B7E19448C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698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F27F-B33A-41F8-81E8-282993E85A2C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70E7-3900-4E0A-89B6-B7E19448C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554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F27F-B33A-41F8-81E8-282993E85A2C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70E7-3900-4E0A-89B6-B7E19448C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816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F27F-B33A-41F8-81E8-282993E85A2C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70E7-3900-4E0A-89B6-B7E19448C982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3259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F27F-B33A-41F8-81E8-282993E85A2C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70E7-3900-4E0A-89B6-B7E19448C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608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F27F-B33A-41F8-81E8-282993E85A2C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70E7-3900-4E0A-89B6-B7E19448C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378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F27F-B33A-41F8-81E8-282993E85A2C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70E7-3900-4E0A-89B6-B7E19448C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721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F27F-B33A-41F8-81E8-282993E85A2C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70E7-3900-4E0A-89B6-B7E19448C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385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F27F-B33A-41F8-81E8-282993E85A2C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70E7-3900-4E0A-89B6-B7E19448C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855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F27F-B33A-41F8-81E8-282993E85A2C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70E7-3900-4E0A-89B6-B7E19448C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27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F27F-B33A-41F8-81E8-282993E85A2C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70E7-3900-4E0A-89B6-B7E19448C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75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F27F-B33A-41F8-81E8-282993E85A2C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70E7-3900-4E0A-89B6-B7E19448C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42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F27F-B33A-41F8-81E8-282993E85A2C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70E7-3900-4E0A-89B6-B7E19448C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548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F27F-B33A-41F8-81E8-282993E85A2C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70E7-3900-4E0A-89B6-B7E19448C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09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F27F-B33A-41F8-81E8-282993E85A2C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70E7-3900-4E0A-89B6-B7E19448C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9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F27F-B33A-41F8-81E8-282993E85A2C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70E7-3900-4E0A-89B6-B7E19448C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65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6F27F-B33A-41F8-81E8-282993E85A2C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70E7-3900-4E0A-89B6-B7E19448C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694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576F27F-B33A-41F8-81E8-282993E85A2C}" type="datetimeFigureOut">
              <a:rPr lang="cs-CZ" smtClean="0"/>
              <a:t>06.03.2020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470E7-3900-4E0A-89B6-B7E19448C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4101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  <p:sldLayoutId id="2147483799" r:id="rId15"/>
    <p:sldLayoutId id="2147483800" r:id="rId16"/>
    <p:sldLayoutId id="21474838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6AEF4B-249A-4390-B28B-B07CC8BAE6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Construire et rédiger un résumé en français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C2CE5B-277F-4FB0-AAAB-32DFA49E7F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Méthode pour la rédaction et le succès du résultat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277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03E02364-DE5F-488E-ADA2-E0BBC64C0348}"/>
              </a:ext>
            </a:extLst>
          </p:cNvPr>
          <p:cNvSpPr/>
          <p:nvPr/>
        </p:nvSpPr>
        <p:spPr>
          <a:xfrm>
            <a:off x="1444487" y="1152939"/>
            <a:ext cx="8136835" cy="53273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Première lecture: l’approche globale du texte</a:t>
            </a:r>
          </a:p>
          <a:p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fr-FR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Lire intégralement le texte</a:t>
            </a:r>
          </a:p>
          <a:p>
            <a:pPr marL="285750" indent="-285750" algn="just">
              <a:buFontTx/>
              <a:buChar char="-"/>
            </a:pP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Noter dans la marge par un ? les passages non ou mal compris. Vous y reviendrez au lieu d’interrompre votre lecture</a:t>
            </a:r>
          </a:p>
          <a:p>
            <a:pPr algn="just"/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fr-FR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poser les questions essentielles</a:t>
            </a:r>
          </a:p>
          <a:p>
            <a:pPr marL="285750" indent="-285750" algn="just">
              <a:buFontTx/>
              <a:buChar char="-"/>
            </a:pP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De quoi parle le texte? 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Quel/s </a:t>
            </a:r>
            <a:r>
              <a:rPr lang="fr-FR"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fr-FR" smtClean="0">
                <a:latin typeface="Calibri" panose="020F0502020204030204" pitchFamily="34" charset="0"/>
                <a:cs typeface="Calibri" panose="020F0502020204030204" pitchFamily="34" charset="0"/>
              </a:rPr>
              <a:t>est/sont le/s thème/s?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Les sous-thèmes?</a:t>
            </a:r>
          </a:p>
          <a:p>
            <a:pPr algn="just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Comment l’auteur en parle-t-il? Quel est le registre?</a:t>
            </a:r>
          </a:p>
          <a:p>
            <a:pPr algn="just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Quelle est l’intention générale de l’auteur?</a:t>
            </a:r>
          </a:p>
          <a:p>
            <a:pPr algn="just"/>
            <a:endParaRPr lang="fr-FR" dirty="0"/>
          </a:p>
          <a:p>
            <a:pPr algn="just"/>
            <a:endParaRPr lang="fr-FR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02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03E02364-DE5F-488E-ADA2-E0BBC64C0348}"/>
              </a:ext>
            </a:extLst>
          </p:cNvPr>
          <p:cNvSpPr/>
          <p:nvPr/>
        </p:nvSpPr>
        <p:spPr>
          <a:xfrm>
            <a:off x="1444487" y="1152939"/>
            <a:ext cx="8945217" cy="53273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2400" b="1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Deuxième lecture: déroulement de l’analyse du texte</a:t>
            </a:r>
          </a:p>
          <a:p>
            <a:pPr algn="just"/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fr-FR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Surligner ou encadrer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à l’aide de barres verticales </a:t>
            </a:r>
            <a:r>
              <a:rPr lang="fr-FR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 unités de sens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et les concepts du texte; soit ce qui correspond aux idées principales/ arguments / sous-thèmes et permet le développement de l’idée directrice. </a:t>
            </a:r>
          </a:p>
          <a:p>
            <a:pPr algn="ctr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!! Cela ne correspond pas forcément à l’agencement des paragraphes du texte !!</a:t>
            </a:r>
          </a:p>
          <a:p>
            <a:pPr marL="285750" indent="-285750" algn="just">
              <a:buFontTx/>
              <a:buChar char="-"/>
            </a:pP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Entourer les mots de liaison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, les connecteurs logiques. Notez en marge les relations logiques implicites.</a:t>
            </a:r>
          </a:p>
          <a:p>
            <a:pPr algn="just"/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-     Assurez-vous de comprendre l’intégralité du texte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404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03E02364-DE5F-488E-ADA2-E0BBC64C0348}"/>
              </a:ext>
            </a:extLst>
          </p:cNvPr>
          <p:cNvSpPr/>
          <p:nvPr/>
        </p:nvSpPr>
        <p:spPr>
          <a:xfrm>
            <a:off x="1444487" y="1152939"/>
            <a:ext cx="8918713" cy="53273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fr-FR" sz="2400" b="1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Troisième lecture: Mise en évidence de l’essentiel</a:t>
            </a:r>
          </a:p>
          <a:p>
            <a:pPr algn="just"/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fr-FR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Souligner les idées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/ arguments de chaque unité de sens</a:t>
            </a:r>
          </a:p>
          <a:p>
            <a:pPr marL="285750" indent="-285750" algn="just">
              <a:buFontTx/>
              <a:buChar char="-"/>
            </a:pP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fr-FR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Surligner les mots-clefs</a:t>
            </a:r>
          </a:p>
          <a:p>
            <a:pPr marL="285750" indent="-285750" algn="just">
              <a:buFontTx/>
              <a:buChar char="-"/>
            </a:pP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fr-FR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Supprimer les éléments accessoires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(exemples,  images, répétitions, etc.)</a:t>
            </a:r>
          </a:p>
          <a:p>
            <a:pPr marL="285750" indent="-285750" algn="just">
              <a:buFontTx/>
              <a:buChar char="-"/>
            </a:pP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fr-FR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Visualiser la progression du texte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(sous forme de tableau, liste, etc.)</a:t>
            </a:r>
          </a:p>
          <a:p>
            <a:pPr algn="just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	Idée directrice</a:t>
            </a:r>
          </a:p>
          <a:p>
            <a:pPr algn="just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	Premier paragraphe: </a:t>
            </a:r>
            <a:r>
              <a:rPr lang="fr-FR" i="1" dirty="0">
                <a:latin typeface="Calibri" panose="020F0502020204030204" pitchFamily="34" charset="0"/>
                <a:cs typeface="Calibri" panose="020F0502020204030204" pitchFamily="34" charset="0"/>
              </a:rPr>
              <a:t>connecteur, relation logique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fr-FR" i="1" dirty="0">
                <a:latin typeface="Calibri" panose="020F0502020204030204" pitchFamily="34" charset="0"/>
                <a:cs typeface="Calibri" panose="020F0502020204030204" pitchFamily="34" charset="0"/>
              </a:rPr>
              <a:t>idée </a:t>
            </a:r>
          </a:p>
          <a:p>
            <a:pPr algn="just"/>
            <a:r>
              <a:rPr lang="fr-FR" i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Deuxième paragraphe: </a:t>
            </a:r>
            <a:r>
              <a:rPr lang="fr-FR" i="1" dirty="0">
                <a:latin typeface="Calibri" panose="020F0502020204030204" pitchFamily="34" charset="0"/>
                <a:cs typeface="Calibri" panose="020F0502020204030204" pitchFamily="34" charset="0"/>
              </a:rPr>
              <a:t>connecteur, relation logique / idée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pPr algn="just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Pour gagner du temps, reformuler dès cette étape au brouillon les idées essentielles du texte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247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03E02364-DE5F-488E-ADA2-E0BBC64C0348}"/>
              </a:ext>
            </a:extLst>
          </p:cNvPr>
          <p:cNvSpPr/>
          <p:nvPr/>
        </p:nvSpPr>
        <p:spPr>
          <a:xfrm>
            <a:off x="1311965" y="159026"/>
            <a:ext cx="9289774" cy="6533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fr-FR" sz="2400" b="1" dirty="0">
              <a:solidFill>
                <a:srgbClr val="008000"/>
              </a:solidFill>
            </a:endParaRPr>
          </a:p>
          <a:p>
            <a:pPr algn="just"/>
            <a:endParaRPr lang="fr-FR" sz="2400" b="1" dirty="0">
              <a:solidFill>
                <a:srgbClr val="008000"/>
              </a:solidFill>
            </a:endParaRPr>
          </a:p>
          <a:p>
            <a:pPr algn="just"/>
            <a:endParaRPr lang="fr-FR" sz="2400" b="1" dirty="0">
              <a:solidFill>
                <a:srgbClr val="008000"/>
              </a:solidFill>
            </a:endParaRPr>
          </a:p>
          <a:p>
            <a:pPr algn="just"/>
            <a:endParaRPr lang="fr-FR" sz="2400" b="1" dirty="0">
              <a:solidFill>
                <a:srgbClr val="008000"/>
              </a:solidFill>
            </a:endParaRPr>
          </a:p>
          <a:p>
            <a:pPr algn="just"/>
            <a:endParaRPr lang="fr-FR" sz="2400" b="1" dirty="0">
              <a:solidFill>
                <a:srgbClr val="008000"/>
              </a:solidFill>
            </a:endParaRPr>
          </a:p>
          <a:p>
            <a:pPr algn="just"/>
            <a:r>
              <a:rPr lang="fr-FR" sz="2400" b="1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Rédaction du résumé AU BROUILLON!</a:t>
            </a:r>
          </a:p>
          <a:p>
            <a:pPr algn="just"/>
            <a:r>
              <a:rPr lang="fr-FR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fr-FR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PARTIR DU TABLEAU PRECEDENT</a:t>
            </a:r>
          </a:p>
          <a:p>
            <a:pPr marL="285750" indent="-285750" algn="just">
              <a:buFontTx/>
              <a:buChar char="-"/>
            </a:pPr>
            <a:endParaRPr lang="fr-FR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fr-FR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Rédiger le résumé sans regarder le texte source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mais seulement à partir des informations repérées précédemment (idées, liens logiques, etc.). Vous ne pouvez ni reprendre les mots du texte, ni « coller » sa structure (syntaxe, paragraphe, etc.) </a:t>
            </a:r>
          </a:p>
          <a:p>
            <a:pPr marL="285750" indent="-285750" algn="just">
              <a:buFontTx/>
              <a:buChar char="-"/>
            </a:pP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fr-FR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Vérifier ensuite avec le texte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: l’énonciation, le registre, l’ordre logique du résumé, la présence de toutes les idées essentielles, les mots-clefs, la reformulation.</a:t>
            </a:r>
          </a:p>
          <a:p>
            <a:pPr algn="just"/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!! Grâce à votre résumé, le lecteur doit avoir connaissance du sens et des intentions du texte initial sans l’avoir lu !!</a:t>
            </a:r>
          </a:p>
          <a:p>
            <a:pPr marL="285750" indent="-285750" algn="just">
              <a:buFontTx/>
              <a:buChar char="-"/>
            </a:pP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Le résumé est-il vraiment </a:t>
            </a:r>
            <a:r>
              <a:rPr lang="fr-FR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personnel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285750" indent="-285750" algn="just">
              <a:buFontTx/>
              <a:buChar char="-"/>
            </a:pP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fr-FR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Supprimer les phrases du type</a:t>
            </a:r>
            <a:r>
              <a:rPr lang="fr-FR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« L’auteur a dit que », « je pense que », le texte dit que »</a:t>
            </a:r>
          </a:p>
          <a:p>
            <a:pPr marL="285750" indent="-285750" algn="just">
              <a:buFontTx/>
              <a:buChar char="-"/>
            </a:pP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fr-FR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Relecture du résumé seul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pour vérifier la cohésion et la correction de la langue. (Imaginez-vous le lire à haute voix, cf. Flaubert et son « gueuloir »)</a:t>
            </a:r>
          </a:p>
          <a:p>
            <a:pPr marL="285750" indent="-285750" algn="just">
              <a:buFontTx/>
              <a:buChar char="-"/>
            </a:pPr>
            <a:endParaRPr lang="fr-FR" dirty="0"/>
          </a:p>
          <a:p>
            <a:pPr algn="just"/>
            <a:endParaRPr lang="fr-FR" dirty="0"/>
          </a:p>
          <a:p>
            <a:pPr algn="just"/>
            <a:endParaRPr lang="fr-FR" dirty="0"/>
          </a:p>
          <a:p>
            <a:pPr algn="just"/>
            <a:endParaRPr lang="fr-FR" dirty="0"/>
          </a:p>
          <a:p>
            <a:pPr algn="just"/>
            <a:endParaRPr lang="fr-FR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123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03E02364-DE5F-488E-ADA2-E0BBC64C0348}"/>
              </a:ext>
            </a:extLst>
          </p:cNvPr>
          <p:cNvSpPr/>
          <p:nvPr/>
        </p:nvSpPr>
        <p:spPr>
          <a:xfrm>
            <a:off x="1311965" y="159026"/>
            <a:ext cx="9289774" cy="6533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fr-FR" sz="2400" b="1" dirty="0">
              <a:solidFill>
                <a:srgbClr val="008000"/>
              </a:solidFill>
            </a:endParaRPr>
          </a:p>
          <a:p>
            <a:pPr algn="just"/>
            <a:endParaRPr lang="fr-FR" sz="2400" b="1" dirty="0">
              <a:solidFill>
                <a:srgbClr val="008000"/>
              </a:solidFill>
            </a:endParaRPr>
          </a:p>
          <a:p>
            <a:pPr algn="just"/>
            <a:endParaRPr lang="fr-FR" sz="2400" b="1" dirty="0">
              <a:solidFill>
                <a:srgbClr val="008000"/>
              </a:solidFill>
            </a:endParaRPr>
          </a:p>
          <a:p>
            <a:pPr algn="just"/>
            <a:endParaRPr lang="fr-FR" sz="2400" b="1" dirty="0">
              <a:solidFill>
                <a:srgbClr val="008000"/>
              </a:solidFill>
            </a:endParaRPr>
          </a:p>
          <a:p>
            <a:pPr algn="just"/>
            <a:endParaRPr lang="fr-FR" sz="2400" b="1" dirty="0">
              <a:solidFill>
                <a:srgbClr val="008000"/>
              </a:solidFill>
            </a:endParaRPr>
          </a:p>
          <a:p>
            <a:pPr lvl="0" algn="just" defTabSz="914400"/>
            <a:r>
              <a:rPr lang="fr-FR" sz="2400" b="1" dirty="0">
                <a:solidFill>
                  <a:srgbClr val="008000"/>
                </a:solidFill>
                <a:latin typeface="Calibri" panose="020F0502020204030204"/>
              </a:rPr>
              <a:t>Compter le nombre de mots</a:t>
            </a:r>
          </a:p>
          <a:p>
            <a:pPr lvl="0" algn="just" defTabSz="914400"/>
            <a:endParaRPr lang="fr-FR" sz="2400" b="1" dirty="0">
              <a:solidFill>
                <a:srgbClr val="008000"/>
              </a:solidFill>
              <a:latin typeface="Calibri" panose="020F0502020204030204"/>
            </a:endParaRPr>
          </a:p>
          <a:p>
            <a:pPr lvl="0" algn="just" defTabSz="914400"/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La tolérance est de 10</a:t>
            </a:r>
            <a:r>
              <a:rPr lang="cs-CZ" dirty="0">
                <a:solidFill>
                  <a:prstClr val="black"/>
                </a:solidFill>
                <a:latin typeface="Calibri" panose="020F0502020204030204"/>
              </a:rPr>
              <a:t>%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.</a:t>
            </a:r>
          </a:p>
          <a:p>
            <a:pPr lvl="0" algn="just" defTabSz="914400"/>
            <a:r>
              <a:rPr lang="fr-FR" b="1" dirty="0">
                <a:solidFill>
                  <a:srgbClr val="7030A0"/>
                </a:solidFill>
                <a:latin typeface="Calibri" panose="020F0502020204030204"/>
              </a:rPr>
              <a:t>On compte pour un mot tout élément entre deux espaces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; soit « aujourd’hui » = un mot.</a:t>
            </a:r>
          </a:p>
          <a:p>
            <a:pPr lvl="0" algn="just" defTabSz="914400"/>
            <a:endParaRPr lang="fr-FR" dirty="0">
              <a:solidFill>
                <a:prstClr val="black"/>
              </a:solidFill>
              <a:latin typeface="Calibri" panose="020F0502020204030204"/>
            </a:endParaRPr>
          </a:p>
          <a:p>
            <a:pPr lvl="0" algn="just" defTabSz="914400"/>
            <a:endParaRPr lang="fr-FR" dirty="0">
              <a:solidFill>
                <a:prstClr val="black"/>
              </a:solidFill>
              <a:latin typeface="Calibri" panose="020F0502020204030204"/>
            </a:endParaRPr>
          </a:p>
          <a:p>
            <a:pPr lvl="0" algn="just" defTabSz="914400"/>
            <a:r>
              <a:rPr lang="fr-FR" b="1" dirty="0">
                <a:solidFill>
                  <a:prstClr val="black"/>
                </a:solidFill>
                <a:latin typeface="Calibri" panose="020F0502020204030204"/>
              </a:rPr>
              <a:t>Si votre résumé est trop court 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peut-être avez-vous oublié une idée, peut-être manque-t-il une relation logique?</a:t>
            </a:r>
          </a:p>
          <a:p>
            <a:pPr lvl="0" algn="just" defTabSz="914400"/>
            <a:endParaRPr lang="fr-FR" dirty="0">
              <a:solidFill>
                <a:prstClr val="black"/>
              </a:solidFill>
              <a:latin typeface="Calibri" panose="020F0502020204030204"/>
            </a:endParaRPr>
          </a:p>
          <a:p>
            <a:pPr lvl="0" algn="just" defTabSz="914400"/>
            <a:r>
              <a:rPr lang="fr-FR" b="1" dirty="0">
                <a:solidFill>
                  <a:prstClr val="black"/>
                </a:solidFill>
                <a:latin typeface="Calibri" panose="020F0502020204030204"/>
              </a:rPr>
              <a:t>Si votre résumé est trop long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, peut-être avez-vous utilisé les exemples, les images? Peut-être y a-t-il des répétitions? Peut-être votre propos n’est-il pas assez concis (beaucoup de subordonnées inutiles, procédés de reprise non utilisés, </a:t>
            </a:r>
            <a:r>
              <a:rPr lang="fr-FR" dirty="0" err="1">
                <a:solidFill>
                  <a:prstClr val="black"/>
                </a:solidFill>
                <a:latin typeface="Calibri" panose="020F0502020204030204"/>
              </a:rPr>
              <a:t>etc</a:t>
            </a:r>
            <a:r>
              <a:rPr lang="cs-CZ" dirty="0">
                <a:solidFill>
                  <a:prstClr val="black"/>
                </a:solidFill>
                <a:latin typeface="Calibri" panose="020F0502020204030204"/>
              </a:rPr>
              <a:t>.</a:t>
            </a:r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)?</a:t>
            </a:r>
          </a:p>
          <a:p>
            <a:pPr marL="285750" indent="-285750" algn="just">
              <a:buFontTx/>
              <a:buChar char="-"/>
            </a:pPr>
            <a:endParaRPr lang="fr-FR" dirty="0"/>
          </a:p>
          <a:p>
            <a:pPr algn="just"/>
            <a:endParaRPr lang="fr-FR" dirty="0"/>
          </a:p>
          <a:p>
            <a:pPr algn="just"/>
            <a:endParaRPr lang="fr-FR" dirty="0"/>
          </a:p>
          <a:p>
            <a:pPr algn="just"/>
            <a:endParaRPr lang="fr-FR" dirty="0"/>
          </a:p>
          <a:p>
            <a:pPr algn="just"/>
            <a:endParaRPr lang="fr-FR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5393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03E02364-DE5F-488E-ADA2-E0BBC64C0348}"/>
              </a:ext>
            </a:extLst>
          </p:cNvPr>
          <p:cNvSpPr/>
          <p:nvPr/>
        </p:nvSpPr>
        <p:spPr>
          <a:xfrm>
            <a:off x="1311965" y="159026"/>
            <a:ext cx="9289774" cy="6533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fr-FR" sz="2400" b="1" dirty="0">
              <a:solidFill>
                <a:srgbClr val="008000"/>
              </a:solidFill>
            </a:endParaRPr>
          </a:p>
          <a:p>
            <a:pPr algn="just"/>
            <a:endParaRPr lang="fr-FR" sz="2400" b="1" dirty="0">
              <a:solidFill>
                <a:srgbClr val="008000"/>
              </a:solidFill>
            </a:endParaRPr>
          </a:p>
          <a:p>
            <a:pPr algn="just"/>
            <a:endParaRPr lang="fr-FR" sz="2400" b="1" dirty="0">
              <a:solidFill>
                <a:srgbClr val="008000"/>
              </a:solidFill>
            </a:endParaRPr>
          </a:p>
          <a:p>
            <a:pPr algn="just"/>
            <a:endParaRPr lang="fr-FR" sz="2400" b="1" dirty="0">
              <a:solidFill>
                <a:srgbClr val="008000"/>
              </a:solidFill>
            </a:endParaRPr>
          </a:p>
          <a:p>
            <a:pPr algn="just"/>
            <a:endParaRPr lang="fr-FR" sz="2400" b="1" dirty="0">
              <a:solidFill>
                <a:srgbClr val="008000"/>
              </a:solidFill>
            </a:endParaRPr>
          </a:p>
          <a:p>
            <a:pPr lvl="0" algn="just" defTabSz="914400"/>
            <a:r>
              <a:rPr lang="fr-FR" sz="2400" b="1" dirty="0">
                <a:solidFill>
                  <a:srgbClr val="008000"/>
                </a:solidFill>
                <a:latin typeface="Calibri" panose="020F0502020204030204"/>
              </a:rPr>
              <a:t>Copie et relectures</a:t>
            </a:r>
          </a:p>
          <a:p>
            <a:pPr lvl="0" algn="just" defTabSz="914400"/>
            <a:endParaRPr lang="fr-FR" b="1" dirty="0">
              <a:solidFill>
                <a:srgbClr val="7030A0"/>
              </a:solidFill>
              <a:latin typeface="Calibri" panose="020F0502020204030204"/>
            </a:endParaRPr>
          </a:p>
          <a:p>
            <a:pPr lvl="0" algn="just" defTabSz="914400"/>
            <a:r>
              <a:rPr lang="fr-FR" b="1" dirty="0">
                <a:solidFill>
                  <a:srgbClr val="7030A0"/>
                </a:solidFill>
                <a:latin typeface="Calibri" panose="020F0502020204030204"/>
              </a:rPr>
              <a:t>Copier le résumé </a:t>
            </a:r>
          </a:p>
          <a:p>
            <a:pPr lvl="0" algn="just" defTabSz="914400"/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sur le document d’examen</a:t>
            </a:r>
          </a:p>
          <a:p>
            <a:pPr lvl="0" algn="just" defTabSz="914400"/>
            <a:endParaRPr lang="fr-FR" dirty="0">
              <a:solidFill>
                <a:prstClr val="black"/>
              </a:solidFill>
              <a:latin typeface="Calibri" panose="020F0502020204030204"/>
            </a:endParaRPr>
          </a:p>
          <a:p>
            <a:pPr lvl="0" algn="just" defTabSz="914400"/>
            <a:r>
              <a:rPr lang="fr-FR" b="1" dirty="0">
                <a:solidFill>
                  <a:prstClr val="black"/>
                </a:solidFill>
                <a:latin typeface="Calibri" panose="020F0502020204030204"/>
              </a:rPr>
              <a:t>!!Attention à la cohérence du résumé: connecteurs, paragraphes facilement identifiables, etc.!!</a:t>
            </a:r>
          </a:p>
          <a:p>
            <a:pPr lvl="0" algn="just" defTabSz="914400"/>
            <a:endParaRPr lang="fr-FR" b="1" dirty="0">
              <a:solidFill>
                <a:prstClr val="black"/>
              </a:solidFill>
              <a:latin typeface="Calibri" panose="020F0502020204030204"/>
            </a:endParaRPr>
          </a:p>
          <a:p>
            <a:pPr lvl="0" algn="just" defTabSz="914400"/>
            <a:r>
              <a:rPr lang="fr-FR" b="1" dirty="0">
                <a:solidFill>
                  <a:srgbClr val="7030A0"/>
                </a:solidFill>
                <a:latin typeface="Calibri" panose="020F0502020204030204"/>
              </a:rPr>
              <a:t>Relectures sur la copie</a:t>
            </a:r>
          </a:p>
          <a:p>
            <a:pPr lvl="0" algn="just" defTabSz="914400"/>
            <a:endParaRPr lang="fr-FR" b="1" dirty="0">
              <a:solidFill>
                <a:prstClr val="black"/>
              </a:solidFill>
              <a:latin typeface="Calibri" panose="020F0502020204030204"/>
            </a:endParaRPr>
          </a:p>
          <a:p>
            <a:pPr lvl="0" algn="just" defTabSz="914400"/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- pour vérifier une dernière fois la cohésion du texte</a:t>
            </a:r>
          </a:p>
          <a:p>
            <a:pPr lvl="0" algn="just" defTabSz="914400"/>
            <a:r>
              <a:rPr lang="fr-FR" dirty="0">
                <a:solidFill>
                  <a:prstClr val="black"/>
                </a:solidFill>
                <a:latin typeface="Calibri" panose="020F0502020204030204"/>
              </a:rPr>
              <a:t>- pour les corrections grammaticale et orthographique </a:t>
            </a:r>
          </a:p>
          <a:p>
            <a:pPr marL="285750" lvl="0" indent="-285750" algn="just" defTabSz="914400">
              <a:buFontTx/>
              <a:buChar char="-"/>
            </a:pPr>
            <a:endParaRPr lang="fr-FR" dirty="0">
              <a:solidFill>
                <a:prstClr val="black"/>
              </a:solidFill>
              <a:latin typeface="Calibri" panose="020F0502020204030204"/>
            </a:endParaRPr>
          </a:p>
          <a:p>
            <a:pPr lvl="0" algn="ctr" defTabSz="914400"/>
            <a:r>
              <a:rPr lang="fr-FR" b="1" dirty="0">
                <a:solidFill>
                  <a:srgbClr val="C00000"/>
                </a:solidFill>
                <a:latin typeface="Calibri" panose="020F0502020204030204"/>
              </a:rPr>
              <a:t>!! Stratégie !! </a:t>
            </a:r>
          </a:p>
          <a:p>
            <a:pPr lvl="0" algn="just" defTabSz="914400"/>
            <a:r>
              <a:rPr lang="fr-FR" b="1" dirty="0">
                <a:solidFill>
                  <a:srgbClr val="C00000"/>
                </a:solidFill>
                <a:latin typeface="Calibri" panose="020F0502020204030204"/>
              </a:rPr>
              <a:t>Si une phrase vous semble douteuse, supprimez-la et rédigez deux phrases plus courtes.</a:t>
            </a:r>
          </a:p>
          <a:p>
            <a:pPr lvl="0" algn="just" defTabSz="914400"/>
            <a:r>
              <a:rPr lang="fr-FR" b="1" dirty="0">
                <a:solidFill>
                  <a:srgbClr val="C00000"/>
                </a:solidFill>
                <a:latin typeface="Calibri" panose="020F0502020204030204"/>
              </a:rPr>
              <a:t>Idem si vous doutez de l’orthographe d’un mot, ou du sens d’un connecteur, ne les utilisez pas mais remplacez-les par des synonymes que vous maîtrisez mieux.</a:t>
            </a:r>
          </a:p>
          <a:p>
            <a:pPr lvl="0" algn="just" defTabSz="914400"/>
            <a:endParaRPr lang="fr-FR" b="1" dirty="0">
              <a:solidFill>
                <a:srgbClr val="C00000"/>
              </a:solidFill>
              <a:latin typeface="Calibri" panose="020F0502020204030204"/>
            </a:endParaRPr>
          </a:p>
          <a:p>
            <a:pPr lvl="0" algn="just" defTabSz="914400"/>
            <a:endParaRPr lang="fr-FR" b="1" dirty="0">
              <a:solidFill>
                <a:srgbClr val="C00000"/>
              </a:solidFill>
              <a:latin typeface="Calibri" panose="020F0502020204030204"/>
            </a:endParaRPr>
          </a:p>
          <a:p>
            <a:pPr lvl="0" algn="just" defTabSz="914400"/>
            <a:r>
              <a:rPr lang="fr-FR" b="1" dirty="0">
                <a:solidFill>
                  <a:srgbClr val="7030A0"/>
                </a:solidFill>
                <a:latin typeface="Calibri" panose="020F0502020204030204"/>
              </a:rPr>
              <a:t>Noter le nombre de mots du résumé sur la copie</a:t>
            </a:r>
          </a:p>
          <a:p>
            <a:pPr marL="285750" indent="-285750" algn="just">
              <a:buFontTx/>
              <a:buChar char="-"/>
            </a:pPr>
            <a:endParaRPr lang="fr-FR" dirty="0"/>
          </a:p>
          <a:p>
            <a:pPr algn="just"/>
            <a:endParaRPr lang="fr-FR" dirty="0"/>
          </a:p>
          <a:p>
            <a:pPr algn="just"/>
            <a:endParaRPr lang="fr-FR" dirty="0"/>
          </a:p>
          <a:p>
            <a:pPr algn="just"/>
            <a:endParaRPr lang="fr-FR" dirty="0"/>
          </a:p>
          <a:p>
            <a:pPr algn="just"/>
            <a:endParaRPr lang="fr-FR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486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005329" y="2859110"/>
            <a:ext cx="4211392" cy="1107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Bon courage</a:t>
            </a:r>
            <a:r>
              <a:rPr lang="fr-FR" sz="4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!</a:t>
            </a:r>
            <a:endParaRPr lang="cs-CZ" sz="44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5669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642</Words>
  <Application>Microsoft Office PowerPoint</Application>
  <PresentationFormat>Širokoúhlá obrazovka</PresentationFormat>
  <Paragraphs>105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</vt:lpstr>
      <vt:lpstr>Construire et rédiger un résumé en français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Construire un résumé en français</dc:title>
  <dc:creator>ja</dc:creator>
  <cp:lastModifiedBy>Katia Émilie V. Hayek</cp:lastModifiedBy>
  <cp:revision>14</cp:revision>
  <dcterms:created xsi:type="dcterms:W3CDTF">2018-09-06T06:56:48Z</dcterms:created>
  <dcterms:modified xsi:type="dcterms:W3CDTF">2020-03-06T09:07:29Z</dcterms:modified>
</cp:coreProperties>
</file>