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335B8078-BDC0-458C-B251-FD3050406DA8}" type="datetimeFigureOut">
              <a:rPr lang="cs-CZ" smtClean="0"/>
              <a:t>23.02.2020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36659D8-6392-4457-A0CA-AF58F98F96E6}" type="slidenum">
              <a:rPr lang="cs-CZ" smtClean="0"/>
              <a:t>‹#›</a:t>
            </a:fld>
            <a:endParaRPr lang="cs-CZ"/>
          </a:p>
        </p:txBody>
      </p:sp>
    </p:spTree>
    <p:extLst>
      <p:ext uri="{BB962C8B-B14F-4D97-AF65-F5344CB8AC3E}">
        <p14:creationId xmlns:p14="http://schemas.microsoft.com/office/powerpoint/2010/main" val="1681532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335B8078-BDC0-458C-B251-FD3050406DA8}" type="datetimeFigureOut">
              <a:rPr lang="cs-CZ" smtClean="0"/>
              <a:t>23.02.2020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36659D8-6392-4457-A0CA-AF58F98F96E6}" type="slidenum">
              <a:rPr lang="cs-CZ" smtClean="0"/>
              <a:t>‹#›</a:t>
            </a:fld>
            <a:endParaRPr lang="cs-CZ"/>
          </a:p>
        </p:txBody>
      </p:sp>
    </p:spTree>
    <p:extLst>
      <p:ext uri="{BB962C8B-B14F-4D97-AF65-F5344CB8AC3E}">
        <p14:creationId xmlns:p14="http://schemas.microsoft.com/office/powerpoint/2010/main" val="4088082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335B8078-BDC0-458C-B251-FD3050406DA8}" type="datetimeFigureOut">
              <a:rPr lang="cs-CZ" smtClean="0"/>
              <a:t>23.02.2020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36659D8-6392-4457-A0CA-AF58F98F96E6}" type="slidenum">
              <a:rPr lang="cs-CZ" smtClean="0"/>
              <a:t>‹#›</a:t>
            </a:fld>
            <a:endParaRPr lang="cs-CZ"/>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3795118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335B8078-BDC0-458C-B251-FD3050406DA8}" type="datetimeFigureOut">
              <a:rPr lang="cs-CZ" smtClean="0"/>
              <a:t>23.02.2020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36659D8-6392-4457-A0CA-AF58F98F96E6}" type="slidenum">
              <a:rPr lang="cs-CZ" smtClean="0"/>
              <a:t>‹#›</a:t>
            </a:fld>
            <a:endParaRPr lang="cs-CZ"/>
          </a:p>
        </p:txBody>
      </p:sp>
    </p:spTree>
    <p:extLst>
      <p:ext uri="{BB962C8B-B14F-4D97-AF65-F5344CB8AC3E}">
        <p14:creationId xmlns:p14="http://schemas.microsoft.com/office/powerpoint/2010/main" val="17999947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335B8078-BDC0-458C-B251-FD3050406DA8}" type="datetimeFigureOut">
              <a:rPr lang="cs-CZ" smtClean="0"/>
              <a:t>23.02.2020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36659D8-6392-4457-A0CA-AF58F98F96E6}" type="slidenum">
              <a:rPr lang="cs-CZ" smtClean="0"/>
              <a:t>‹#›</a:t>
            </a:fld>
            <a:endParaRPr lang="cs-CZ"/>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574250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335B8078-BDC0-458C-B251-FD3050406DA8}" type="datetimeFigureOut">
              <a:rPr lang="cs-CZ" smtClean="0"/>
              <a:t>23.02.2020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36659D8-6392-4457-A0CA-AF58F98F96E6}" type="slidenum">
              <a:rPr lang="cs-CZ" smtClean="0"/>
              <a:t>‹#›</a:t>
            </a:fld>
            <a:endParaRPr lang="cs-CZ"/>
          </a:p>
        </p:txBody>
      </p:sp>
    </p:spTree>
    <p:extLst>
      <p:ext uri="{BB962C8B-B14F-4D97-AF65-F5344CB8AC3E}">
        <p14:creationId xmlns:p14="http://schemas.microsoft.com/office/powerpoint/2010/main" val="40075868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335B8078-BDC0-458C-B251-FD3050406DA8}" type="datetimeFigureOut">
              <a:rPr lang="cs-CZ" smtClean="0"/>
              <a:t>23.02.2020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36659D8-6392-4457-A0CA-AF58F98F96E6}" type="slidenum">
              <a:rPr lang="cs-CZ" smtClean="0"/>
              <a:t>‹#›</a:t>
            </a:fld>
            <a:endParaRPr lang="cs-CZ"/>
          </a:p>
        </p:txBody>
      </p:sp>
    </p:spTree>
    <p:extLst>
      <p:ext uri="{BB962C8B-B14F-4D97-AF65-F5344CB8AC3E}">
        <p14:creationId xmlns:p14="http://schemas.microsoft.com/office/powerpoint/2010/main" val="19008912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335B8078-BDC0-458C-B251-FD3050406DA8}" type="datetimeFigureOut">
              <a:rPr lang="cs-CZ" smtClean="0"/>
              <a:t>23.02.2020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36659D8-6392-4457-A0CA-AF58F98F96E6}" type="slidenum">
              <a:rPr lang="cs-CZ" smtClean="0"/>
              <a:t>‹#›</a:t>
            </a:fld>
            <a:endParaRPr lang="cs-CZ"/>
          </a:p>
        </p:txBody>
      </p:sp>
    </p:spTree>
    <p:extLst>
      <p:ext uri="{BB962C8B-B14F-4D97-AF65-F5344CB8AC3E}">
        <p14:creationId xmlns:p14="http://schemas.microsoft.com/office/powerpoint/2010/main" val="1149196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335B8078-BDC0-458C-B251-FD3050406DA8}" type="datetimeFigureOut">
              <a:rPr lang="cs-CZ" smtClean="0"/>
              <a:t>23.02.2020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36659D8-6392-4457-A0CA-AF58F98F96E6}" type="slidenum">
              <a:rPr lang="cs-CZ" smtClean="0"/>
              <a:t>‹#›</a:t>
            </a:fld>
            <a:endParaRPr lang="cs-CZ"/>
          </a:p>
        </p:txBody>
      </p:sp>
    </p:spTree>
    <p:extLst>
      <p:ext uri="{BB962C8B-B14F-4D97-AF65-F5344CB8AC3E}">
        <p14:creationId xmlns:p14="http://schemas.microsoft.com/office/powerpoint/2010/main" val="3934820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335B8078-BDC0-458C-B251-FD3050406DA8}" type="datetimeFigureOut">
              <a:rPr lang="cs-CZ" smtClean="0"/>
              <a:t>23.02.2020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36659D8-6392-4457-A0CA-AF58F98F96E6}" type="slidenum">
              <a:rPr lang="cs-CZ" smtClean="0"/>
              <a:t>‹#›</a:t>
            </a:fld>
            <a:endParaRPr lang="cs-CZ"/>
          </a:p>
        </p:txBody>
      </p:sp>
    </p:spTree>
    <p:extLst>
      <p:ext uri="{BB962C8B-B14F-4D97-AF65-F5344CB8AC3E}">
        <p14:creationId xmlns:p14="http://schemas.microsoft.com/office/powerpoint/2010/main" val="2831923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335B8078-BDC0-458C-B251-FD3050406DA8}" type="datetimeFigureOut">
              <a:rPr lang="cs-CZ" smtClean="0"/>
              <a:t>23.02.2020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36659D8-6392-4457-A0CA-AF58F98F96E6}" type="slidenum">
              <a:rPr lang="cs-CZ" smtClean="0"/>
              <a:t>‹#›</a:t>
            </a:fld>
            <a:endParaRPr lang="cs-CZ"/>
          </a:p>
        </p:txBody>
      </p:sp>
    </p:spTree>
    <p:extLst>
      <p:ext uri="{BB962C8B-B14F-4D97-AF65-F5344CB8AC3E}">
        <p14:creationId xmlns:p14="http://schemas.microsoft.com/office/powerpoint/2010/main" val="288925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335B8078-BDC0-458C-B251-FD3050406DA8}" type="datetimeFigureOut">
              <a:rPr lang="cs-CZ" smtClean="0"/>
              <a:t>23.02.2020</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336659D8-6392-4457-A0CA-AF58F98F96E6}" type="slidenum">
              <a:rPr lang="cs-CZ" smtClean="0"/>
              <a:t>‹#›</a:t>
            </a:fld>
            <a:endParaRPr lang="cs-CZ"/>
          </a:p>
        </p:txBody>
      </p:sp>
    </p:spTree>
    <p:extLst>
      <p:ext uri="{BB962C8B-B14F-4D97-AF65-F5344CB8AC3E}">
        <p14:creationId xmlns:p14="http://schemas.microsoft.com/office/powerpoint/2010/main" val="3880033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335B8078-BDC0-458C-B251-FD3050406DA8}" type="datetimeFigureOut">
              <a:rPr lang="cs-CZ" smtClean="0"/>
              <a:t>23.02.2020</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336659D8-6392-4457-A0CA-AF58F98F96E6}" type="slidenum">
              <a:rPr lang="cs-CZ" smtClean="0"/>
              <a:t>‹#›</a:t>
            </a:fld>
            <a:endParaRPr lang="cs-CZ"/>
          </a:p>
        </p:txBody>
      </p:sp>
    </p:spTree>
    <p:extLst>
      <p:ext uri="{BB962C8B-B14F-4D97-AF65-F5344CB8AC3E}">
        <p14:creationId xmlns:p14="http://schemas.microsoft.com/office/powerpoint/2010/main" val="2098149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5B8078-BDC0-458C-B251-FD3050406DA8}" type="datetimeFigureOut">
              <a:rPr lang="cs-CZ" smtClean="0"/>
              <a:t>23.02.2020</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336659D8-6392-4457-A0CA-AF58F98F96E6}" type="slidenum">
              <a:rPr lang="cs-CZ" smtClean="0"/>
              <a:t>‹#›</a:t>
            </a:fld>
            <a:endParaRPr lang="cs-CZ"/>
          </a:p>
        </p:txBody>
      </p:sp>
    </p:spTree>
    <p:extLst>
      <p:ext uri="{BB962C8B-B14F-4D97-AF65-F5344CB8AC3E}">
        <p14:creationId xmlns:p14="http://schemas.microsoft.com/office/powerpoint/2010/main" val="2816131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a:t>Upravte styly předlohy textu.</a:t>
            </a:r>
          </a:p>
        </p:txBody>
      </p:sp>
      <p:sp>
        <p:nvSpPr>
          <p:cNvPr id="5" name="Date Placeholder 4"/>
          <p:cNvSpPr>
            <a:spLocks noGrp="1"/>
          </p:cNvSpPr>
          <p:nvPr>
            <p:ph type="dt" sz="half" idx="10"/>
          </p:nvPr>
        </p:nvSpPr>
        <p:spPr/>
        <p:txBody>
          <a:bodyPr/>
          <a:lstStyle/>
          <a:p>
            <a:fld id="{335B8078-BDC0-458C-B251-FD3050406DA8}" type="datetimeFigureOut">
              <a:rPr lang="cs-CZ" smtClean="0"/>
              <a:t>23.02.2020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36659D8-6392-4457-A0CA-AF58F98F96E6}" type="slidenum">
              <a:rPr lang="cs-CZ" smtClean="0"/>
              <a:t>‹#›</a:t>
            </a:fld>
            <a:endParaRPr lang="cs-CZ"/>
          </a:p>
        </p:txBody>
      </p:sp>
    </p:spTree>
    <p:extLst>
      <p:ext uri="{BB962C8B-B14F-4D97-AF65-F5344CB8AC3E}">
        <p14:creationId xmlns:p14="http://schemas.microsoft.com/office/powerpoint/2010/main" val="3113541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335B8078-BDC0-458C-B251-FD3050406DA8}" type="datetimeFigureOut">
              <a:rPr lang="cs-CZ" smtClean="0"/>
              <a:t>23.02.2020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36659D8-6392-4457-A0CA-AF58F98F96E6}" type="slidenum">
              <a:rPr lang="cs-CZ" smtClean="0"/>
              <a:t>‹#›</a:t>
            </a:fld>
            <a:endParaRPr lang="cs-CZ"/>
          </a:p>
        </p:txBody>
      </p:sp>
    </p:spTree>
    <p:extLst>
      <p:ext uri="{BB962C8B-B14F-4D97-AF65-F5344CB8AC3E}">
        <p14:creationId xmlns:p14="http://schemas.microsoft.com/office/powerpoint/2010/main" val="3864186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35B8078-BDC0-458C-B251-FD3050406DA8}" type="datetimeFigureOut">
              <a:rPr lang="cs-CZ" smtClean="0"/>
              <a:t>23.02.2020</a:t>
            </a:fld>
            <a:endParaRPr lang="cs-CZ"/>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36659D8-6392-4457-A0CA-AF58F98F96E6}" type="slidenum">
              <a:rPr lang="cs-CZ" smtClean="0"/>
              <a:t>‹#›</a:t>
            </a:fld>
            <a:endParaRPr lang="cs-CZ"/>
          </a:p>
        </p:txBody>
      </p:sp>
    </p:spTree>
    <p:extLst>
      <p:ext uri="{BB962C8B-B14F-4D97-AF65-F5344CB8AC3E}">
        <p14:creationId xmlns:p14="http://schemas.microsoft.com/office/powerpoint/2010/main" val="37354564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95F0BC-E2DA-4E7B-B191-44B080130F9A}"/>
              </a:ext>
            </a:extLst>
          </p:cNvPr>
          <p:cNvSpPr>
            <a:spLocks noGrp="1"/>
          </p:cNvSpPr>
          <p:nvPr>
            <p:ph type="ctrTitle"/>
          </p:nvPr>
        </p:nvSpPr>
        <p:spPr/>
        <p:txBody>
          <a:bodyPr>
            <a:normAutofit/>
          </a:bodyPr>
          <a:lstStyle/>
          <a:p>
            <a:r>
              <a:rPr lang="fr-FR" sz="3200" b="1" dirty="0"/>
              <a:t>JAZYKOV</a:t>
            </a:r>
            <a:r>
              <a:rPr lang="cs-CZ" sz="3200" b="1" dirty="0"/>
              <a:t>Ý</a:t>
            </a:r>
            <a:r>
              <a:rPr lang="fr-FR" sz="3200" b="1" dirty="0"/>
              <a:t> SEMIN</a:t>
            </a:r>
            <a:r>
              <a:rPr lang="cs-CZ" sz="3200" b="1" dirty="0"/>
              <a:t>ÁŘ</a:t>
            </a:r>
            <a:r>
              <a:rPr lang="fr-FR" sz="3200" b="1" dirty="0"/>
              <a:t> IV </a:t>
            </a:r>
            <a:br>
              <a:rPr lang="fr-FR" sz="3200" b="1" dirty="0"/>
            </a:br>
            <a:r>
              <a:rPr lang="fr-FR" sz="3200" b="1" dirty="0"/>
              <a:t>Printemps 2020</a:t>
            </a:r>
            <a:br>
              <a:rPr lang="cs-CZ" sz="3200" b="1" dirty="0"/>
            </a:br>
            <a:endParaRPr lang="cs-CZ" sz="3200" dirty="0"/>
          </a:p>
        </p:txBody>
      </p:sp>
      <p:sp>
        <p:nvSpPr>
          <p:cNvPr id="3" name="Podnadpis 2">
            <a:extLst>
              <a:ext uri="{FF2B5EF4-FFF2-40B4-BE49-F238E27FC236}">
                <a16:creationId xmlns:a16="http://schemas.microsoft.com/office/drawing/2014/main" id="{9ED70344-8407-42B4-8820-1289BCBE2D69}"/>
              </a:ext>
            </a:extLst>
          </p:cNvPr>
          <p:cNvSpPr>
            <a:spLocks noGrp="1"/>
          </p:cNvSpPr>
          <p:nvPr>
            <p:ph type="subTitle" idx="1"/>
          </p:nvPr>
        </p:nvSpPr>
        <p:spPr/>
        <p:txBody>
          <a:bodyPr/>
          <a:lstStyle/>
          <a:p>
            <a:r>
              <a:rPr lang="fr-FR" dirty="0"/>
              <a:t>Préparation PE niveau C1 </a:t>
            </a:r>
            <a:endParaRPr lang="cs-CZ" dirty="0"/>
          </a:p>
          <a:p>
            <a:r>
              <a:rPr lang="fr-FR" dirty="0"/>
              <a:t>( La synthèse de documents/l’essai argumenté)</a:t>
            </a:r>
            <a:endParaRPr lang="cs-CZ" dirty="0"/>
          </a:p>
        </p:txBody>
      </p:sp>
    </p:spTree>
    <p:extLst>
      <p:ext uri="{BB962C8B-B14F-4D97-AF65-F5344CB8AC3E}">
        <p14:creationId xmlns:p14="http://schemas.microsoft.com/office/powerpoint/2010/main" val="16101366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124BFD-6688-446E-BDAD-B4CBE5EFC742}"/>
              </a:ext>
            </a:extLst>
          </p:cNvPr>
          <p:cNvSpPr>
            <a:spLocks noGrp="1"/>
          </p:cNvSpPr>
          <p:nvPr>
            <p:ph type="title"/>
          </p:nvPr>
        </p:nvSpPr>
        <p:spPr/>
        <p:txBody>
          <a:bodyPr/>
          <a:lstStyle/>
          <a:p>
            <a:r>
              <a:rPr lang="fr-FR" dirty="0"/>
              <a:t>Examen</a:t>
            </a:r>
            <a:endParaRPr lang="cs-CZ" dirty="0"/>
          </a:p>
        </p:txBody>
      </p:sp>
      <p:sp>
        <p:nvSpPr>
          <p:cNvPr id="3" name="TextovéPole 2">
            <a:extLst>
              <a:ext uri="{FF2B5EF4-FFF2-40B4-BE49-F238E27FC236}">
                <a16:creationId xmlns:a16="http://schemas.microsoft.com/office/drawing/2014/main" id="{7F9874B4-BBE6-4D31-9308-A84F8E1551B1}"/>
              </a:ext>
            </a:extLst>
          </p:cNvPr>
          <p:cNvSpPr txBox="1"/>
          <p:nvPr/>
        </p:nvSpPr>
        <p:spPr>
          <a:xfrm>
            <a:off x="914400" y="1930400"/>
            <a:ext cx="8004313" cy="2585323"/>
          </a:xfrm>
          <a:prstGeom prst="rect">
            <a:avLst/>
          </a:prstGeom>
          <a:noFill/>
        </p:spPr>
        <p:txBody>
          <a:bodyPr wrap="square" rtlCol="0">
            <a:spAutoFit/>
          </a:bodyPr>
          <a:lstStyle/>
          <a:p>
            <a:pPr marL="285750" indent="-285750">
              <a:buFontTx/>
              <a:buChar char="-"/>
            </a:pPr>
            <a:r>
              <a:rPr lang="fr-FR" dirty="0"/>
              <a:t>Un écrit de 2h30</a:t>
            </a:r>
          </a:p>
          <a:p>
            <a:pPr marL="285750" indent="-285750">
              <a:buFontTx/>
              <a:buChar char="-"/>
            </a:pPr>
            <a:endParaRPr lang="fr-FR" dirty="0"/>
          </a:p>
          <a:p>
            <a:pPr marL="285750" indent="-285750">
              <a:buFontTx/>
              <a:buChar char="-"/>
            </a:pPr>
            <a:r>
              <a:rPr lang="fr-FR" dirty="0"/>
              <a:t>Une synthèse évaluée sur </a:t>
            </a:r>
            <a:r>
              <a:rPr lang="fr-FR"/>
              <a:t>15 points </a:t>
            </a:r>
            <a:r>
              <a:rPr lang="fr-FR" dirty="0"/>
              <a:t>+ un texte argumentatif de deux paragraphes minimum évalué sur 5 points, soit un total de 20 points</a:t>
            </a:r>
          </a:p>
          <a:p>
            <a:pPr marL="285750" indent="-285750">
              <a:buFontTx/>
              <a:buChar char="-"/>
            </a:pPr>
            <a:endParaRPr lang="fr-FR" dirty="0"/>
          </a:p>
          <a:p>
            <a:pPr marL="285750" indent="-285750">
              <a:buFontTx/>
              <a:buChar char="-"/>
            </a:pPr>
            <a:r>
              <a:rPr lang="fr-FR" dirty="0"/>
              <a:t>La note de 10/20 (E) est le minimum requis pour l’obtention de l’examen </a:t>
            </a:r>
          </a:p>
          <a:p>
            <a:pPr marL="285750" indent="-285750">
              <a:buFontTx/>
              <a:buChar char="-"/>
            </a:pPr>
            <a:endParaRPr lang="fr-FR" dirty="0"/>
          </a:p>
          <a:p>
            <a:pPr marL="285750" indent="-285750">
              <a:buFontTx/>
              <a:buChar char="-"/>
            </a:pPr>
            <a:endParaRPr lang="cs-CZ" dirty="0"/>
          </a:p>
        </p:txBody>
      </p:sp>
    </p:spTree>
    <p:extLst>
      <p:ext uri="{BB962C8B-B14F-4D97-AF65-F5344CB8AC3E}">
        <p14:creationId xmlns:p14="http://schemas.microsoft.com/office/powerpoint/2010/main" val="17900278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ulka 2">
            <a:extLst>
              <a:ext uri="{FF2B5EF4-FFF2-40B4-BE49-F238E27FC236}">
                <a16:creationId xmlns:a16="http://schemas.microsoft.com/office/drawing/2014/main" id="{B9089F41-DB88-424A-839C-E8833A4C6FFE}"/>
              </a:ext>
            </a:extLst>
          </p:cNvPr>
          <p:cNvGraphicFramePr>
            <a:graphicFrameLocks noGrp="1"/>
          </p:cNvGraphicFramePr>
          <p:nvPr>
            <p:extLst>
              <p:ext uri="{D42A27DB-BD31-4B8C-83A1-F6EECF244321}">
                <p14:modId xmlns:p14="http://schemas.microsoft.com/office/powerpoint/2010/main" val="1885438385"/>
              </p:ext>
            </p:extLst>
          </p:nvPr>
        </p:nvGraphicFramePr>
        <p:xfrm>
          <a:off x="1139687" y="1775791"/>
          <a:ext cx="7301947" cy="4532244"/>
        </p:xfrm>
        <a:graphic>
          <a:graphicData uri="http://schemas.openxmlformats.org/drawingml/2006/table">
            <a:tbl>
              <a:tblPr firstRow="1" firstCol="1" bandRow="1"/>
              <a:tblGrid>
                <a:gridCol w="4096489">
                  <a:extLst>
                    <a:ext uri="{9D8B030D-6E8A-4147-A177-3AD203B41FA5}">
                      <a16:colId xmlns:a16="http://schemas.microsoft.com/office/drawing/2014/main" val="824677511"/>
                    </a:ext>
                  </a:extLst>
                </a:gridCol>
                <a:gridCol w="455166">
                  <a:extLst>
                    <a:ext uri="{9D8B030D-6E8A-4147-A177-3AD203B41FA5}">
                      <a16:colId xmlns:a16="http://schemas.microsoft.com/office/drawing/2014/main" val="22535183"/>
                    </a:ext>
                  </a:extLst>
                </a:gridCol>
                <a:gridCol w="458382">
                  <a:extLst>
                    <a:ext uri="{9D8B030D-6E8A-4147-A177-3AD203B41FA5}">
                      <a16:colId xmlns:a16="http://schemas.microsoft.com/office/drawing/2014/main" val="277437070"/>
                    </a:ext>
                  </a:extLst>
                </a:gridCol>
                <a:gridCol w="458382">
                  <a:extLst>
                    <a:ext uri="{9D8B030D-6E8A-4147-A177-3AD203B41FA5}">
                      <a16:colId xmlns:a16="http://schemas.microsoft.com/office/drawing/2014/main" val="2674572667"/>
                    </a:ext>
                  </a:extLst>
                </a:gridCol>
                <a:gridCol w="458382">
                  <a:extLst>
                    <a:ext uri="{9D8B030D-6E8A-4147-A177-3AD203B41FA5}">
                      <a16:colId xmlns:a16="http://schemas.microsoft.com/office/drawing/2014/main" val="2984661904"/>
                    </a:ext>
                  </a:extLst>
                </a:gridCol>
                <a:gridCol w="458382">
                  <a:extLst>
                    <a:ext uri="{9D8B030D-6E8A-4147-A177-3AD203B41FA5}">
                      <a16:colId xmlns:a16="http://schemas.microsoft.com/office/drawing/2014/main" val="1791897678"/>
                    </a:ext>
                  </a:extLst>
                </a:gridCol>
                <a:gridCol w="458382">
                  <a:extLst>
                    <a:ext uri="{9D8B030D-6E8A-4147-A177-3AD203B41FA5}">
                      <a16:colId xmlns:a16="http://schemas.microsoft.com/office/drawing/2014/main" val="278372270"/>
                    </a:ext>
                  </a:extLst>
                </a:gridCol>
                <a:gridCol w="458382">
                  <a:extLst>
                    <a:ext uri="{9D8B030D-6E8A-4147-A177-3AD203B41FA5}">
                      <a16:colId xmlns:a16="http://schemas.microsoft.com/office/drawing/2014/main" val="4086234251"/>
                    </a:ext>
                  </a:extLst>
                </a:gridCol>
              </a:tblGrid>
              <a:tr h="614792">
                <a:tc>
                  <a:txBody>
                    <a:bodyPr/>
                    <a:lstStyle/>
                    <a:p>
                      <a:pPr>
                        <a:lnSpc>
                          <a:spcPct val="107000"/>
                        </a:lnSpc>
                        <a:spcAft>
                          <a:spcPts val="0"/>
                        </a:spcAft>
                      </a:pPr>
                      <a:r>
                        <a:rPr lang="fr-FR" sz="900" b="1" dirty="0">
                          <a:effectLst/>
                          <a:latin typeface="Times New Roman" panose="02020603050405020304" pitchFamily="18" charset="0"/>
                          <a:ea typeface="Calibri" panose="020F0502020204030204" pitchFamily="34" charset="0"/>
                          <a:cs typeface="Times New Roman" panose="02020603050405020304" pitchFamily="18" charset="0"/>
                        </a:rPr>
                        <a:t>Respect de la consigne de longueur </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dirty="0">
                          <a:effectLst/>
                          <a:latin typeface="Times New Roman" panose="02020603050405020304" pitchFamily="18" charset="0"/>
                          <a:ea typeface="Calibri" panose="020F0502020204030204" pitchFamily="34" charset="0"/>
                          <a:cs typeface="Times New Roman" panose="02020603050405020304" pitchFamily="18" charset="0"/>
                        </a:rPr>
                        <a:t>(si le texte est vraiment trop court/ trop long : exceptionnellement correction négative : -1)</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0</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0.5</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nSpc>
                          <a:spcPct val="107000"/>
                        </a:lnSpc>
                        <a:spcAft>
                          <a:spcPts val="800"/>
                        </a:spcAft>
                      </a:pPr>
                      <a:r>
                        <a:rPr lang="cs-CZ"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660122736"/>
                  </a:ext>
                </a:extLst>
              </a:tr>
              <a:tr h="1031444">
                <a:tc>
                  <a:txBody>
                    <a:bodyPr/>
                    <a:lstStyle/>
                    <a:p>
                      <a:pPr>
                        <a:lnSpc>
                          <a:spcPct val="107000"/>
                        </a:lnSpc>
                        <a:spcAft>
                          <a:spcPts val="0"/>
                        </a:spcAft>
                      </a:pPr>
                      <a:r>
                        <a:rPr lang="fr-FR" sz="900" b="1">
                          <a:effectLst/>
                          <a:latin typeface="Times New Roman" panose="02020603050405020304" pitchFamily="18" charset="0"/>
                          <a:ea typeface="Calibri" panose="020F0502020204030204" pitchFamily="34" charset="0"/>
                          <a:cs typeface="Times New Roman" panose="02020603050405020304" pitchFamily="18" charset="0"/>
                        </a:rPr>
                        <a:t>Capacité à traiter le texte</a:t>
                      </a:r>
                      <a:r>
                        <a:rPr lang="fr-FR" sz="90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Peut dégager la problématique commune, sélectionner et</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Restituer les informations les plus pertinentes</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0</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0</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0.5</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0.5</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1</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1</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1.5</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1.5</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2</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2</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nSpc>
                          <a:spcPct val="107000"/>
                        </a:lnSpc>
                        <a:spcAft>
                          <a:spcPts val="800"/>
                        </a:spcAft>
                      </a:pPr>
                      <a:r>
                        <a:rPr lang="cs-CZ" sz="110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hMerge="1">
                  <a:txBody>
                    <a:bodyPr/>
                    <a:lstStyle/>
                    <a:p>
                      <a:endParaRPr lang="cs-CZ"/>
                    </a:p>
                  </a:txBody>
                  <a:tcPr/>
                </a:tc>
                <a:extLst>
                  <a:ext uri="{0D108BD9-81ED-4DB2-BD59-A6C34878D82A}">
                    <a16:rowId xmlns:a16="http://schemas.microsoft.com/office/drawing/2014/main" val="2428908876"/>
                  </a:ext>
                </a:extLst>
              </a:tr>
              <a:tr h="1448097">
                <a:tc>
                  <a:txBody>
                    <a:bodyPr/>
                    <a:lstStyle/>
                    <a:p>
                      <a:pPr>
                        <a:lnSpc>
                          <a:spcPct val="107000"/>
                        </a:lnSpc>
                        <a:spcAft>
                          <a:spcPts val="0"/>
                        </a:spcAft>
                      </a:pPr>
                      <a:r>
                        <a:rPr lang="fr-FR" sz="900" b="1">
                          <a:effectLst/>
                          <a:latin typeface="Times New Roman" panose="02020603050405020304" pitchFamily="18" charset="0"/>
                          <a:ea typeface="Calibri" panose="020F0502020204030204" pitchFamily="34" charset="0"/>
                          <a:cs typeface="Times New Roman" panose="02020603050405020304" pitchFamily="18" charset="0"/>
                        </a:rPr>
                        <a:t>Cohérence et cohésion</a:t>
                      </a:r>
                      <a:r>
                        <a:rPr lang="fr-FR" sz="90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Peut organiser les informations sélectionnées sous forme d’un texte fluide et bien construit.</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La mise en page et la ponctuation sont fonctionnelles. Utilisation de connecteurs logiques adaptés, non utilisés dans le texte, courants (cependant, mais, etc.) voire soutenus (or, a priori, etc.).</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0</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0</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0.5</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0.5</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1</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1</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1.5</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1.5</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2</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2</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2.5</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2.5</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3</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3</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9573194"/>
                  </a:ext>
                </a:extLst>
              </a:tr>
              <a:tr h="823119">
                <a:tc>
                  <a:txBody>
                    <a:bodyPr/>
                    <a:lstStyle/>
                    <a:p>
                      <a:pPr>
                        <a:lnSpc>
                          <a:spcPct val="107000"/>
                        </a:lnSpc>
                        <a:spcAft>
                          <a:spcPts val="0"/>
                        </a:spcAft>
                      </a:pPr>
                      <a:r>
                        <a:rPr lang="fr-FR" sz="900" b="1">
                          <a:effectLst/>
                          <a:latin typeface="Times New Roman" panose="02020603050405020304" pitchFamily="18" charset="0"/>
                          <a:ea typeface="Calibri" panose="020F0502020204030204" pitchFamily="34" charset="0"/>
                          <a:cs typeface="Times New Roman" panose="02020603050405020304" pitchFamily="18" charset="0"/>
                        </a:rPr>
                        <a:t>Étendue et maîtrise du vocabulaire</a:t>
                      </a:r>
                      <a:r>
                        <a:rPr lang="fr-FR" sz="900" b="1">
                          <a:effectLst/>
                          <a:latin typeface="Calibri" panose="020F0502020204030204" pitchFamily="34" charset="0"/>
                          <a:ea typeface="Calibri" panose="020F0502020204030204" pitchFamily="34" charset="0"/>
                          <a:cs typeface="Times New Roman" panose="02020603050405020304" pitchFamily="18" charset="0"/>
                        </a:rPr>
                        <a:t>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Formulation variée et précise, en évitant les répétitions et en choisissant le vocabulaire approprié, adapté au registre.</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0</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0.5</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1</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1.5</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2</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2.5</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4282796"/>
                  </a:ext>
                </a:extLst>
              </a:tr>
              <a:tr h="614792">
                <a:tc>
                  <a:txBody>
                    <a:bodyPr/>
                    <a:lstStyle/>
                    <a:p>
                      <a:pPr>
                        <a:lnSpc>
                          <a:spcPct val="107000"/>
                        </a:lnSpc>
                        <a:spcAft>
                          <a:spcPts val="0"/>
                        </a:spcAft>
                      </a:pPr>
                      <a:r>
                        <a:rPr lang="fr-FR" sz="900" b="1">
                          <a:effectLst/>
                          <a:latin typeface="Times New Roman" panose="02020603050405020304" pitchFamily="18" charset="0"/>
                          <a:ea typeface="Calibri" panose="020F0502020204030204" pitchFamily="34" charset="0"/>
                          <a:cs typeface="Times New Roman" panose="02020603050405020304" pitchFamily="18" charset="0"/>
                        </a:rPr>
                        <a:t>Maîtrise de l’orthographe lexicale et grammaticale</a:t>
                      </a:r>
                      <a:r>
                        <a:rPr lang="fr-FR" sz="900">
                          <a:effectLst/>
                          <a:latin typeface="Times New Roman" panose="02020603050405020304" pitchFamily="18" charset="0"/>
                          <a:ea typeface="Calibri" panose="020F0502020204030204" pitchFamily="34" charset="0"/>
                          <a:cs typeface="Times New Roman" panose="02020603050405020304" pitchFamily="18" charset="0"/>
                        </a:rPr>
                        <a:t>. Rares erreurs.</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0</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0.5</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1</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1.5</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2</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fr-FR" sz="90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cs-CZ"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254132925"/>
                  </a:ext>
                </a:extLst>
              </a:tr>
            </a:tbl>
          </a:graphicData>
        </a:graphic>
      </p:graphicFrame>
      <p:sp>
        <p:nvSpPr>
          <p:cNvPr id="4" name="TextovéPole 3">
            <a:extLst>
              <a:ext uri="{FF2B5EF4-FFF2-40B4-BE49-F238E27FC236}">
                <a16:creationId xmlns:a16="http://schemas.microsoft.com/office/drawing/2014/main" id="{708DB6D7-472A-4F68-BACE-0DE062DF8CF5}"/>
              </a:ext>
            </a:extLst>
          </p:cNvPr>
          <p:cNvSpPr txBox="1"/>
          <p:nvPr/>
        </p:nvSpPr>
        <p:spPr>
          <a:xfrm>
            <a:off x="1948070" y="1285461"/>
            <a:ext cx="5936973" cy="369332"/>
          </a:xfrm>
          <a:prstGeom prst="rect">
            <a:avLst/>
          </a:prstGeom>
          <a:noFill/>
        </p:spPr>
        <p:txBody>
          <a:bodyPr wrap="square" rtlCol="0">
            <a:spAutoFit/>
          </a:bodyPr>
          <a:lstStyle/>
          <a:p>
            <a:r>
              <a:rPr lang="fr-FR" dirty="0">
                <a:latin typeface="Times New Roman" panose="02020603050405020304" pitchFamily="18" charset="0"/>
                <a:cs typeface="Times New Roman" panose="02020603050405020304" pitchFamily="18" charset="0"/>
              </a:rPr>
              <a:t>Evaluation de la synthèse / 15 points</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69441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a:extLst>
              <a:ext uri="{FF2B5EF4-FFF2-40B4-BE49-F238E27FC236}">
                <a16:creationId xmlns:a16="http://schemas.microsoft.com/office/drawing/2014/main" id="{F31FA900-CD32-46BF-8062-AA621858AC9A}"/>
              </a:ext>
            </a:extLst>
          </p:cNvPr>
          <p:cNvPicPr>
            <a:picLocks noChangeAspect="1"/>
          </p:cNvPicPr>
          <p:nvPr/>
        </p:nvPicPr>
        <p:blipFill>
          <a:blip r:embed="rId2"/>
          <a:stretch>
            <a:fillRect/>
          </a:stretch>
        </p:blipFill>
        <p:spPr>
          <a:xfrm>
            <a:off x="1263592" y="569843"/>
            <a:ext cx="8710660" cy="6858000"/>
          </a:xfrm>
          <a:prstGeom prst="rect">
            <a:avLst/>
          </a:prstGeom>
        </p:spPr>
      </p:pic>
    </p:spTree>
    <p:extLst>
      <p:ext uri="{BB962C8B-B14F-4D97-AF65-F5344CB8AC3E}">
        <p14:creationId xmlns:p14="http://schemas.microsoft.com/office/powerpoint/2010/main" val="3560143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61ABF4-88BD-4DAC-9CA6-BD7F4C1C242A}"/>
              </a:ext>
            </a:extLst>
          </p:cNvPr>
          <p:cNvSpPr>
            <a:spLocks noGrp="1"/>
          </p:cNvSpPr>
          <p:nvPr>
            <p:ph type="title"/>
          </p:nvPr>
        </p:nvSpPr>
        <p:spPr/>
        <p:txBody>
          <a:bodyPr>
            <a:normAutofit/>
          </a:bodyPr>
          <a:lstStyle/>
          <a:p>
            <a:r>
              <a:rPr lang="cs-CZ" sz="2400" b="1" dirty="0"/>
              <a:t>JAZYKOVÝ SEMINÁŘ IV - </a:t>
            </a:r>
            <a:r>
              <a:rPr lang="cs-CZ" sz="2400" b="1" dirty="0" err="1"/>
              <a:t>Printemps</a:t>
            </a:r>
            <a:r>
              <a:rPr lang="cs-CZ" sz="2400" b="1" dirty="0"/>
              <a:t> 20</a:t>
            </a:r>
            <a:r>
              <a:rPr lang="fr-FR" sz="2400" b="1" dirty="0"/>
              <a:t>20</a:t>
            </a:r>
            <a:endParaRPr lang="cs-CZ" sz="2400" b="1" dirty="0"/>
          </a:p>
        </p:txBody>
      </p:sp>
      <p:graphicFrame>
        <p:nvGraphicFramePr>
          <p:cNvPr id="5" name="Zástupný symbol pro obsah 4">
            <a:extLst>
              <a:ext uri="{FF2B5EF4-FFF2-40B4-BE49-F238E27FC236}">
                <a16:creationId xmlns:a16="http://schemas.microsoft.com/office/drawing/2014/main" id="{EBC92C36-1F6C-4009-9930-7E093B759A2E}"/>
              </a:ext>
            </a:extLst>
          </p:cNvPr>
          <p:cNvGraphicFramePr>
            <a:graphicFrameLocks noGrp="1"/>
          </p:cNvGraphicFramePr>
          <p:nvPr>
            <p:ph idx="1"/>
            <p:extLst>
              <p:ext uri="{D42A27DB-BD31-4B8C-83A1-F6EECF244321}">
                <p14:modId xmlns:p14="http://schemas.microsoft.com/office/powerpoint/2010/main" val="2662198985"/>
              </p:ext>
            </p:extLst>
          </p:nvPr>
        </p:nvGraphicFramePr>
        <p:xfrm>
          <a:off x="677334" y="1084839"/>
          <a:ext cx="10243929" cy="5795248"/>
        </p:xfrm>
        <a:graphic>
          <a:graphicData uri="http://schemas.openxmlformats.org/drawingml/2006/table">
            <a:tbl>
              <a:tblPr firstRow="1" firstCol="1" bandRow="1">
                <a:tableStyleId>{5C22544A-7EE6-4342-B048-85BDC9FD1C3A}</a:tableStyleId>
              </a:tblPr>
              <a:tblGrid>
                <a:gridCol w="1476834">
                  <a:extLst>
                    <a:ext uri="{9D8B030D-6E8A-4147-A177-3AD203B41FA5}">
                      <a16:colId xmlns:a16="http://schemas.microsoft.com/office/drawing/2014/main" val="2889028112"/>
                    </a:ext>
                  </a:extLst>
                </a:gridCol>
                <a:gridCol w="3933241">
                  <a:extLst>
                    <a:ext uri="{9D8B030D-6E8A-4147-A177-3AD203B41FA5}">
                      <a16:colId xmlns:a16="http://schemas.microsoft.com/office/drawing/2014/main" val="4276403429"/>
                    </a:ext>
                  </a:extLst>
                </a:gridCol>
                <a:gridCol w="4833854">
                  <a:extLst>
                    <a:ext uri="{9D8B030D-6E8A-4147-A177-3AD203B41FA5}">
                      <a16:colId xmlns:a16="http://schemas.microsoft.com/office/drawing/2014/main" val="3904871369"/>
                    </a:ext>
                  </a:extLst>
                </a:gridCol>
              </a:tblGrid>
              <a:tr h="306960">
                <a:tc>
                  <a:txBody>
                    <a:bodyPr/>
                    <a:lstStyle/>
                    <a:p>
                      <a:pPr algn="ctr">
                        <a:lnSpc>
                          <a:spcPct val="107000"/>
                        </a:lnSpc>
                        <a:spcAft>
                          <a:spcPts val="0"/>
                        </a:spcAft>
                      </a:pPr>
                      <a:r>
                        <a:rPr lang="fr-FR" sz="1900" dirty="0">
                          <a:effectLst/>
                        </a:rPr>
                        <a:t>Cours</a:t>
                      </a:r>
                      <a:endParaRPr lang="cs-CZ"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411" marR="59411" marT="0" marB="0"/>
                </a:tc>
                <a:tc>
                  <a:txBody>
                    <a:bodyPr/>
                    <a:lstStyle/>
                    <a:p>
                      <a:pPr algn="ctr">
                        <a:lnSpc>
                          <a:spcPct val="107000"/>
                        </a:lnSpc>
                        <a:spcAft>
                          <a:spcPts val="0"/>
                        </a:spcAft>
                      </a:pPr>
                      <a:r>
                        <a:rPr lang="fr-FR" sz="1900">
                          <a:effectLst/>
                        </a:rPr>
                        <a:t>Objectif</a:t>
                      </a:r>
                      <a:endParaRPr lang="cs-CZ" sz="1000">
                        <a:effectLst/>
                        <a:latin typeface="Calibri" panose="020F0502020204030204" pitchFamily="34" charset="0"/>
                        <a:ea typeface="Calibri" panose="020F0502020204030204" pitchFamily="34" charset="0"/>
                        <a:cs typeface="Times New Roman" panose="02020603050405020304" pitchFamily="18" charset="0"/>
                      </a:endParaRPr>
                    </a:p>
                  </a:txBody>
                  <a:tcPr marL="59411" marR="59411" marT="0" marB="0"/>
                </a:tc>
                <a:tc>
                  <a:txBody>
                    <a:bodyPr/>
                    <a:lstStyle/>
                    <a:p>
                      <a:pPr algn="just">
                        <a:lnSpc>
                          <a:spcPct val="107000"/>
                        </a:lnSpc>
                        <a:spcAft>
                          <a:spcPts val="0"/>
                        </a:spcAft>
                      </a:pPr>
                      <a:r>
                        <a:rPr lang="fr-FR" sz="1900">
                          <a:effectLst/>
                        </a:rPr>
                        <a:t>GRAMMAIRE</a:t>
                      </a:r>
                      <a:endParaRPr lang="cs-CZ" sz="1000">
                        <a:effectLst/>
                        <a:latin typeface="Calibri" panose="020F0502020204030204" pitchFamily="34" charset="0"/>
                        <a:ea typeface="Calibri" panose="020F0502020204030204" pitchFamily="34" charset="0"/>
                        <a:cs typeface="Times New Roman" panose="02020603050405020304" pitchFamily="18" charset="0"/>
                      </a:endParaRPr>
                    </a:p>
                  </a:txBody>
                  <a:tcPr marL="59411" marR="59411" marT="0" marB="0"/>
                </a:tc>
                <a:extLst>
                  <a:ext uri="{0D108BD9-81ED-4DB2-BD59-A6C34878D82A}">
                    <a16:rowId xmlns:a16="http://schemas.microsoft.com/office/drawing/2014/main" val="795026580"/>
                  </a:ext>
                </a:extLst>
              </a:tr>
              <a:tr h="1219620">
                <a:tc gridSpan="3">
                  <a:txBody>
                    <a:bodyPr/>
                    <a:lstStyle/>
                    <a:p>
                      <a:pPr algn="ctr">
                        <a:lnSpc>
                          <a:spcPct val="107000"/>
                        </a:lnSpc>
                        <a:spcAft>
                          <a:spcPts val="0"/>
                        </a:spcAft>
                      </a:pPr>
                      <a:r>
                        <a:rPr lang="fr-FR" sz="1900" dirty="0">
                          <a:effectLst/>
                        </a:rPr>
                        <a:t> </a:t>
                      </a:r>
                      <a:endParaRPr lang="cs-CZ" sz="1000" dirty="0">
                        <a:effectLst/>
                      </a:endParaRPr>
                    </a:p>
                    <a:p>
                      <a:pPr algn="ctr">
                        <a:lnSpc>
                          <a:spcPct val="107000"/>
                        </a:lnSpc>
                        <a:spcAft>
                          <a:spcPts val="0"/>
                        </a:spcAft>
                      </a:pPr>
                      <a:r>
                        <a:rPr lang="fr-FR" sz="1900" dirty="0">
                          <a:effectLst/>
                        </a:rPr>
                        <a:t>Répondre à une problématique (résumé</a:t>
                      </a:r>
                      <a:r>
                        <a:rPr lang="fr-FR" sz="1900" baseline="0" dirty="0">
                          <a:effectLst/>
                        </a:rPr>
                        <a:t> - synthèse</a:t>
                      </a:r>
                      <a:r>
                        <a:rPr lang="fr-FR" sz="1900" dirty="0">
                          <a:effectLst/>
                        </a:rPr>
                        <a:t>)</a:t>
                      </a:r>
                      <a:endParaRPr lang="cs-CZ" sz="1000" dirty="0">
                        <a:effectLst/>
                      </a:endParaRPr>
                    </a:p>
                    <a:p>
                      <a:pPr algn="ctr">
                        <a:lnSpc>
                          <a:spcPct val="107000"/>
                        </a:lnSpc>
                        <a:spcAft>
                          <a:spcPts val="0"/>
                        </a:spcAft>
                      </a:pPr>
                      <a:r>
                        <a:rPr lang="fr-FR" sz="1900" dirty="0">
                          <a:effectLst/>
                        </a:rPr>
                        <a:t> </a:t>
                      </a:r>
                      <a:endParaRPr lang="cs-CZ"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411" marR="59411" marT="0" marB="0"/>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3234002756"/>
                  </a:ext>
                </a:extLst>
              </a:tr>
              <a:tr h="1219620">
                <a:tc>
                  <a:txBody>
                    <a:bodyPr/>
                    <a:lstStyle/>
                    <a:p>
                      <a:pPr algn="just">
                        <a:lnSpc>
                          <a:spcPct val="107000"/>
                        </a:lnSpc>
                        <a:spcAft>
                          <a:spcPts val="0"/>
                        </a:spcAft>
                      </a:pPr>
                      <a:r>
                        <a:rPr lang="fr-FR" sz="1900" dirty="0">
                          <a:effectLst/>
                        </a:rPr>
                        <a:t>1</a:t>
                      </a:r>
                      <a:endParaRPr lang="cs-CZ" sz="1000" dirty="0">
                        <a:effectLst/>
                      </a:endParaRPr>
                    </a:p>
                    <a:p>
                      <a:pPr algn="just">
                        <a:lnSpc>
                          <a:spcPct val="107000"/>
                        </a:lnSpc>
                        <a:spcAft>
                          <a:spcPts val="0"/>
                        </a:spcAft>
                      </a:pPr>
                      <a:r>
                        <a:rPr lang="fr-FR" sz="1900" dirty="0">
                          <a:effectLst/>
                        </a:rPr>
                        <a:t>20.02</a:t>
                      </a:r>
                    </a:p>
                    <a:p>
                      <a:pPr algn="just">
                        <a:lnSpc>
                          <a:spcPct val="107000"/>
                        </a:lnSpc>
                        <a:spcAft>
                          <a:spcPts val="0"/>
                        </a:spcAft>
                      </a:pPr>
                      <a:r>
                        <a:rPr lang="fr-FR" sz="1900" dirty="0">
                          <a:effectLst/>
                          <a:latin typeface="+mj-lt"/>
                          <a:ea typeface="Calibri" panose="020F0502020204030204" pitchFamily="34" charset="0"/>
                          <a:cs typeface="Times New Roman" panose="02020603050405020304" pitchFamily="18" charset="0"/>
                        </a:rPr>
                        <a:t>La presse</a:t>
                      </a:r>
                      <a:endParaRPr lang="cs-CZ" sz="1000" dirty="0">
                        <a:effectLst/>
                        <a:latin typeface="+mj-lt"/>
                        <a:ea typeface="Calibri" panose="020F0502020204030204" pitchFamily="34" charset="0"/>
                        <a:cs typeface="Times New Roman" panose="02020603050405020304" pitchFamily="18" charset="0"/>
                      </a:endParaRPr>
                    </a:p>
                  </a:txBody>
                  <a:tcPr marL="59411" marR="59411" marT="0" marB="0"/>
                </a:tc>
                <a:tc>
                  <a:txBody>
                    <a:bodyPr/>
                    <a:lstStyle/>
                    <a:p>
                      <a:pPr algn="just">
                        <a:lnSpc>
                          <a:spcPct val="107000"/>
                        </a:lnSpc>
                        <a:spcAft>
                          <a:spcPts val="0"/>
                        </a:spcAft>
                      </a:pPr>
                      <a:r>
                        <a:rPr lang="fr-FR" sz="1900" dirty="0">
                          <a:effectLst/>
                        </a:rPr>
                        <a:t>Révisions /</a:t>
                      </a:r>
                    </a:p>
                    <a:p>
                      <a:pPr algn="just">
                        <a:lnSpc>
                          <a:spcPct val="107000"/>
                        </a:lnSpc>
                        <a:spcAft>
                          <a:spcPts val="0"/>
                        </a:spcAft>
                      </a:pPr>
                      <a:r>
                        <a:rPr lang="fr-FR" sz="1900" dirty="0">
                          <a:effectLst/>
                        </a:rPr>
                        <a:t>repérer/comprendre/confronter</a:t>
                      </a:r>
                      <a:endParaRPr lang="cs-CZ" sz="1000" dirty="0">
                        <a:effectLst/>
                      </a:endParaRPr>
                    </a:p>
                    <a:p>
                      <a:pPr algn="just">
                        <a:lnSpc>
                          <a:spcPct val="107000"/>
                        </a:lnSpc>
                        <a:spcAft>
                          <a:spcPts val="0"/>
                        </a:spcAft>
                      </a:pPr>
                      <a:r>
                        <a:rPr lang="fr-FR" sz="1900" dirty="0">
                          <a:effectLst/>
                        </a:rPr>
                        <a:t> </a:t>
                      </a:r>
                      <a:endParaRPr lang="cs-CZ"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411" marR="59411" marT="0" marB="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fr-FR" sz="1800" dirty="0">
                          <a:effectLst/>
                        </a:rPr>
                        <a:t>Grammaire de texte: </a:t>
                      </a:r>
                    </a:p>
                    <a:p>
                      <a:pPr marL="0" marR="0" lvl="0" indent="0" algn="just" defTabSz="457200" rtl="0" eaLnBrk="1" fontAlgn="auto" latinLnBrk="0" hangingPunct="1">
                        <a:lnSpc>
                          <a:spcPct val="107000"/>
                        </a:lnSpc>
                        <a:spcBef>
                          <a:spcPts val="0"/>
                        </a:spcBef>
                        <a:spcAft>
                          <a:spcPts val="0"/>
                        </a:spcAft>
                        <a:buClrTx/>
                        <a:buSzTx/>
                        <a:buFontTx/>
                        <a:buNone/>
                        <a:tabLst/>
                        <a:defRPr/>
                      </a:pPr>
                      <a:r>
                        <a:rPr lang="fr-FR" sz="1800" dirty="0">
                          <a:effectLst/>
                        </a:rPr>
                        <a:t>idées principales/secondaires</a:t>
                      </a:r>
                      <a:endParaRPr lang="cs-CZ" sz="1800" dirty="0">
                        <a:effectLst/>
                        <a:latin typeface="+mj-lt"/>
                        <a:ea typeface="Calibri" panose="020F0502020204030204" pitchFamily="34" charset="0"/>
                        <a:cs typeface="Times New Roman" panose="02020603050405020304" pitchFamily="18" charset="0"/>
                      </a:endParaRPr>
                    </a:p>
                  </a:txBody>
                  <a:tcPr marL="59411" marR="59411" marT="0" marB="0"/>
                </a:tc>
                <a:extLst>
                  <a:ext uri="{0D108BD9-81ED-4DB2-BD59-A6C34878D82A}">
                    <a16:rowId xmlns:a16="http://schemas.microsoft.com/office/drawing/2014/main" val="3041467771"/>
                  </a:ext>
                </a:extLst>
              </a:tr>
              <a:tr h="1524524">
                <a:tc>
                  <a:txBody>
                    <a:bodyPr/>
                    <a:lstStyle/>
                    <a:p>
                      <a:pPr algn="just">
                        <a:lnSpc>
                          <a:spcPct val="107000"/>
                        </a:lnSpc>
                        <a:spcAft>
                          <a:spcPts val="0"/>
                        </a:spcAft>
                      </a:pPr>
                      <a:r>
                        <a:rPr lang="fr-FR" sz="1800" dirty="0">
                          <a:effectLst/>
                        </a:rPr>
                        <a:t>2</a:t>
                      </a:r>
                      <a:endParaRPr lang="cs-CZ" sz="1800" dirty="0">
                        <a:effectLst/>
                      </a:endParaRPr>
                    </a:p>
                    <a:p>
                      <a:pPr algn="just">
                        <a:lnSpc>
                          <a:spcPct val="107000"/>
                        </a:lnSpc>
                        <a:spcAft>
                          <a:spcPts val="0"/>
                        </a:spcAft>
                      </a:pPr>
                      <a:r>
                        <a:rPr lang="fr-FR" sz="1800" dirty="0">
                          <a:effectLst/>
                        </a:rPr>
                        <a:t>27.02</a:t>
                      </a:r>
                    </a:p>
                    <a:p>
                      <a:pPr algn="just">
                        <a:lnSpc>
                          <a:spcPct val="107000"/>
                        </a:lnSpc>
                        <a:spcAft>
                          <a:spcPts val="0"/>
                        </a:spcAft>
                      </a:pPr>
                      <a:r>
                        <a:rPr lang="fr-FR" sz="1800" dirty="0">
                          <a:effectLst/>
                        </a:rPr>
                        <a:t>La culture</a:t>
                      </a:r>
                      <a:endParaRPr lang="cs-CZ" sz="1800" dirty="0">
                        <a:effectLst/>
                      </a:endParaRPr>
                    </a:p>
                    <a:p>
                      <a:pPr algn="just">
                        <a:lnSpc>
                          <a:spcPct val="107000"/>
                        </a:lnSpc>
                        <a:spcAft>
                          <a:spcPts val="0"/>
                        </a:spcAft>
                      </a:pPr>
                      <a:endParaRPr lang="cs-CZ"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411" marR="59411" marT="0" marB="0"/>
                </a:tc>
                <a:tc>
                  <a:txBody>
                    <a:bodyPr/>
                    <a:lstStyle/>
                    <a:p>
                      <a:pPr algn="just">
                        <a:lnSpc>
                          <a:spcPct val="107000"/>
                        </a:lnSpc>
                        <a:spcAft>
                          <a:spcPts val="0"/>
                        </a:spcAft>
                      </a:pPr>
                      <a:r>
                        <a:rPr lang="fr-FR" sz="1800" dirty="0">
                          <a:effectLst/>
                        </a:rPr>
                        <a:t>Résumer</a:t>
                      </a:r>
                      <a:endParaRPr lang="cs-CZ" sz="1800" dirty="0">
                        <a:effectLst/>
                      </a:endParaRPr>
                    </a:p>
                  </a:txBody>
                  <a:tcPr marL="59411" marR="59411" marT="0" marB="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fr-FR" sz="1800" dirty="0">
                          <a:effectLst/>
                        </a:rPr>
                        <a:t>Grammaire de texte: arguments /exemples - idées principales/secondaires</a:t>
                      </a:r>
                      <a:endParaRPr lang="cs-CZ" sz="9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9411" marR="59411" marT="0" marB="0"/>
                </a:tc>
                <a:extLst>
                  <a:ext uri="{0D108BD9-81ED-4DB2-BD59-A6C34878D82A}">
                    <a16:rowId xmlns:a16="http://schemas.microsoft.com/office/drawing/2014/main" val="1798468160"/>
                  </a:ext>
                </a:extLst>
              </a:tr>
              <a:tr h="1524524">
                <a:tc>
                  <a:txBody>
                    <a:bodyPr/>
                    <a:lstStyle/>
                    <a:p>
                      <a:pPr algn="just">
                        <a:lnSpc>
                          <a:spcPct val="107000"/>
                        </a:lnSpc>
                        <a:spcAft>
                          <a:spcPts val="0"/>
                        </a:spcAft>
                      </a:pPr>
                      <a:r>
                        <a:rPr lang="fr-FR" sz="1900" dirty="0">
                          <a:effectLst/>
                        </a:rPr>
                        <a:t>3</a:t>
                      </a:r>
                    </a:p>
                    <a:p>
                      <a:pPr marL="0" marR="0" lvl="0" indent="0" algn="just" defTabSz="457200" rtl="0" eaLnBrk="1" fontAlgn="auto" latinLnBrk="0" hangingPunct="1">
                        <a:lnSpc>
                          <a:spcPct val="107000"/>
                        </a:lnSpc>
                        <a:spcBef>
                          <a:spcPts val="0"/>
                        </a:spcBef>
                        <a:spcAft>
                          <a:spcPts val="0"/>
                        </a:spcAft>
                        <a:buClrTx/>
                        <a:buSzTx/>
                        <a:buFontTx/>
                        <a:buNone/>
                        <a:tabLst/>
                        <a:defRPr/>
                      </a:pPr>
                      <a:r>
                        <a:rPr lang="fr-FR" sz="2000" dirty="0">
                          <a:effectLst/>
                        </a:rPr>
                        <a:t>5.03</a:t>
                      </a:r>
                      <a:endParaRPr lang="cs-CZ" sz="2000" dirty="0">
                        <a:effectLst/>
                      </a:endParaRPr>
                    </a:p>
                    <a:p>
                      <a:pPr algn="just">
                        <a:lnSpc>
                          <a:spcPct val="107000"/>
                        </a:lnSpc>
                        <a:spcAft>
                          <a:spcPts val="0"/>
                        </a:spcAft>
                      </a:pPr>
                      <a:r>
                        <a:rPr lang="fr-FR" sz="1900" dirty="0">
                          <a:effectLst/>
                        </a:rPr>
                        <a:t>Le Travail</a:t>
                      </a:r>
                      <a:endParaRPr lang="cs-CZ"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9411" marR="59411" marT="0" marB="0"/>
                </a:tc>
                <a:tc>
                  <a:txBody>
                    <a:bodyPr/>
                    <a:lstStyle/>
                    <a:p>
                      <a:pPr algn="just">
                        <a:lnSpc>
                          <a:spcPct val="107000"/>
                        </a:lnSpc>
                        <a:spcAft>
                          <a:spcPts val="0"/>
                        </a:spcAft>
                      </a:pPr>
                      <a:r>
                        <a:rPr lang="fr-FR" sz="1900" dirty="0">
                          <a:effectLst/>
                        </a:rPr>
                        <a:t>Faire un plan</a:t>
                      </a:r>
                      <a:r>
                        <a:rPr lang="cs-CZ" sz="1900" dirty="0">
                          <a:effectLst/>
                        </a:rPr>
                        <a:t> </a:t>
                      </a:r>
                      <a:r>
                        <a:rPr lang="fr-FR" sz="1900" dirty="0">
                          <a:effectLst/>
                        </a:rPr>
                        <a:t>(résumé / synthèse)</a:t>
                      </a:r>
                      <a:endParaRPr lang="cs-CZ" sz="1000" dirty="0">
                        <a:effectLst/>
                      </a:endParaRPr>
                    </a:p>
                  </a:txBody>
                  <a:tcPr marL="59411" marR="59411" marT="0" marB="0"/>
                </a:tc>
                <a:tc>
                  <a:txBody>
                    <a:bodyPr/>
                    <a:lstStyle/>
                    <a:p>
                      <a:pPr algn="just">
                        <a:lnSpc>
                          <a:spcPct val="107000"/>
                        </a:lnSpc>
                        <a:spcAft>
                          <a:spcPts val="0"/>
                        </a:spcAft>
                      </a:pPr>
                      <a:r>
                        <a:rPr lang="fr-FR" sz="1900" dirty="0">
                          <a:effectLst/>
                        </a:rPr>
                        <a:t> Grammaire de texte : connecteurs: </a:t>
                      </a:r>
                      <a:r>
                        <a:rPr lang="fr-FR" sz="1800" dirty="0">
                          <a:effectLst/>
                        </a:rPr>
                        <a:t>cause/csqce/ concession opposition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9411" marR="59411" marT="0" marB="0"/>
                </a:tc>
                <a:extLst>
                  <a:ext uri="{0D108BD9-81ED-4DB2-BD59-A6C34878D82A}">
                    <a16:rowId xmlns:a16="http://schemas.microsoft.com/office/drawing/2014/main" val="3053931104"/>
                  </a:ext>
                </a:extLst>
              </a:tr>
            </a:tbl>
          </a:graphicData>
        </a:graphic>
      </p:graphicFrame>
    </p:spTree>
    <p:extLst>
      <p:ext uri="{BB962C8B-B14F-4D97-AF65-F5344CB8AC3E}">
        <p14:creationId xmlns:p14="http://schemas.microsoft.com/office/powerpoint/2010/main" val="1836712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1B257F-83EA-4526-A0C4-E45D1F2CF395}"/>
              </a:ext>
            </a:extLst>
          </p:cNvPr>
          <p:cNvSpPr>
            <a:spLocks noGrp="1"/>
          </p:cNvSpPr>
          <p:nvPr>
            <p:ph type="title"/>
          </p:nvPr>
        </p:nvSpPr>
        <p:spPr/>
        <p:txBody>
          <a:bodyPr>
            <a:normAutofit/>
          </a:bodyPr>
          <a:lstStyle/>
          <a:p>
            <a:r>
              <a:rPr lang="cs-CZ" sz="2400" b="1" dirty="0"/>
              <a:t>JAZYKOVÝ SEMINÁŘ IV - </a:t>
            </a:r>
            <a:r>
              <a:rPr lang="cs-CZ" sz="2400" b="1" dirty="0" err="1"/>
              <a:t>Printemps</a:t>
            </a:r>
            <a:r>
              <a:rPr lang="cs-CZ" sz="2400" b="1" dirty="0"/>
              <a:t> 20</a:t>
            </a:r>
            <a:r>
              <a:rPr lang="fr-FR" sz="2400" b="1" dirty="0"/>
              <a:t>20</a:t>
            </a:r>
            <a:endParaRPr lang="cs-CZ" sz="2400" b="1" dirty="0"/>
          </a:p>
        </p:txBody>
      </p:sp>
      <p:graphicFrame>
        <p:nvGraphicFramePr>
          <p:cNvPr id="6" name="Zástupný symbol pro obsah 5">
            <a:extLst>
              <a:ext uri="{FF2B5EF4-FFF2-40B4-BE49-F238E27FC236}">
                <a16:creationId xmlns:a16="http://schemas.microsoft.com/office/drawing/2014/main" id="{B43C1C5F-94FB-4FDF-A883-582DE0A62678}"/>
              </a:ext>
            </a:extLst>
          </p:cNvPr>
          <p:cNvGraphicFramePr>
            <a:graphicFrameLocks noGrp="1"/>
          </p:cNvGraphicFramePr>
          <p:nvPr>
            <p:ph idx="1"/>
            <p:extLst>
              <p:ext uri="{D42A27DB-BD31-4B8C-83A1-F6EECF244321}">
                <p14:modId xmlns:p14="http://schemas.microsoft.com/office/powerpoint/2010/main" val="908928217"/>
              </p:ext>
            </p:extLst>
          </p:nvPr>
        </p:nvGraphicFramePr>
        <p:xfrm>
          <a:off x="1007165" y="1417984"/>
          <a:ext cx="9846365" cy="5194938"/>
        </p:xfrm>
        <a:graphic>
          <a:graphicData uri="http://schemas.openxmlformats.org/drawingml/2006/table">
            <a:tbl>
              <a:tblPr firstRow="1" firstCol="1" bandRow="1">
                <a:tableStyleId>{5C22544A-7EE6-4342-B048-85BDC9FD1C3A}</a:tableStyleId>
              </a:tblPr>
              <a:tblGrid>
                <a:gridCol w="1419520">
                  <a:extLst>
                    <a:ext uri="{9D8B030D-6E8A-4147-A177-3AD203B41FA5}">
                      <a16:colId xmlns:a16="http://schemas.microsoft.com/office/drawing/2014/main" val="794397218"/>
                    </a:ext>
                  </a:extLst>
                </a:gridCol>
                <a:gridCol w="3780591">
                  <a:extLst>
                    <a:ext uri="{9D8B030D-6E8A-4147-A177-3AD203B41FA5}">
                      <a16:colId xmlns:a16="http://schemas.microsoft.com/office/drawing/2014/main" val="3879502020"/>
                    </a:ext>
                  </a:extLst>
                </a:gridCol>
                <a:gridCol w="4646254">
                  <a:extLst>
                    <a:ext uri="{9D8B030D-6E8A-4147-A177-3AD203B41FA5}">
                      <a16:colId xmlns:a16="http://schemas.microsoft.com/office/drawing/2014/main" val="4105199426"/>
                    </a:ext>
                  </a:extLst>
                </a:gridCol>
              </a:tblGrid>
              <a:tr h="256835">
                <a:tc>
                  <a:txBody>
                    <a:bodyPr/>
                    <a:lstStyle/>
                    <a:p>
                      <a:pPr algn="ctr">
                        <a:lnSpc>
                          <a:spcPct val="107000"/>
                        </a:lnSpc>
                        <a:spcAft>
                          <a:spcPts val="0"/>
                        </a:spcAft>
                      </a:pPr>
                      <a:r>
                        <a:rPr lang="fr-FR" sz="1800">
                          <a:effectLst/>
                        </a:rPr>
                        <a:t>Cours</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23461" marR="23461" marT="0" marB="0"/>
                </a:tc>
                <a:tc>
                  <a:txBody>
                    <a:bodyPr/>
                    <a:lstStyle/>
                    <a:p>
                      <a:pPr algn="ctr">
                        <a:lnSpc>
                          <a:spcPct val="107000"/>
                        </a:lnSpc>
                        <a:spcAft>
                          <a:spcPts val="0"/>
                        </a:spcAft>
                      </a:pPr>
                      <a:r>
                        <a:rPr lang="fr-FR" sz="1800">
                          <a:effectLst/>
                        </a:rPr>
                        <a:t>Objectif</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23461" marR="23461" marT="0" marB="0"/>
                </a:tc>
                <a:tc>
                  <a:txBody>
                    <a:bodyPr/>
                    <a:lstStyle/>
                    <a:p>
                      <a:pPr algn="just">
                        <a:lnSpc>
                          <a:spcPct val="107000"/>
                        </a:lnSpc>
                        <a:spcAft>
                          <a:spcPts val="0"/>
                        </a:spcAft>
                      </a:pPr>
                      <a:r>
                        <a:rPr lang="fr-FR" sz="1800">
                          <a:effectLst/>
                        </a:rPr>
                        <a:t>GRAMMAIRE</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23461" marR="23461" marT="0" marB="0"/>
                </a:tc>
                <a:extLst>
                  <a:ext uri="{0D108BD9-81ED-4DB2-BD59-A6C34878D82A}">
                    <a16:rowId xmlns:a16="http://schemas.microsoft.com/office/drawing/2014/main" val="2731582183"/>
                  </a:ext>
                </a:extLst>
              </a:tr>
              <a:tr h="706204">
                <a:tc gridSpan="3">
                  <a:txBody>
                    <a:bodyPr/>
                    <a:lstStyle/>
                    <a:p>
                      <a:pPr algn="ctr">
                        <a:lnSpc>
                          <a:spcPct val="107000"/>
                        </a:lnSpc>
                        <a:spcAft>
                          <a:spcPts val="0"/>
                        </a:spcAft>
                      </a:pPr>
                      <a:r>
                        <a:rPr lang="fr-FR" sz="1800">
                          <a:effectLst/>
                        </a:rPr>
                        <a:t> </a:t>
                      </a:r>
                      <a:endParaRPr lang="cs-CZ" sz="1800">
                        <a:effectLst/>
                      </a:endParaRPr>
                    </a:p>
                    <a:p>
                      <a:pPr algn="ctr">
                        <a:lnSpc>
                          <a:spcPct val="107000"/>
                        </a:lnSpc>
                        <a:spcAft>
                          <a:spcPts val="0"/>
                        </a:spcAft>
                      </a:pPr>
                      <a:r>
                        <a:rPr lang="fr-FR" sz="1800">
                          <a:effectLst/>
                        </a:rPr>
                        <a:t>Problématiser</a:t>
                      </a:r>
                      <a:endParaRPr lang="cs-CZ" sz="1800">
                        <a:effectLst/>
                      </a:endParaRPr>
                    </a:p>
                    <a:p>
                      <a:pPr algn="ctr">
                        <a:lnSpc>
                          <a:spcPct val="107000"/>
                        </a:lnSpc>
                        <a:spcAft>
                          <a:spcPts val="0"/>
                        </a:spcAft>
                      </a:pPr>
                      <a:r>
                        <a:rPr lang="fr-FR" sz="1800">
                          <a:effectLst/>
                        </a:rPr>
                        <a:t> </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23461" marR="23461" marT="0" marB="0"/>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2927135198"/>
                  </a:ext>
                </a:extLst>
              </a:tr>
              <a:tr h="706204">
                <a:tc>
                  <a:txBody>
                    <a:bodyPr/>
                    <a:lstStyle/>
                    <a:p>
                      <a:pPr algn="just">
                        <a:lnSpc>
                          <a:spcPct val="107000"/>
                        </a:lnSpc>
                        <a:spcAft>
                          <a:spcPts val="0"/>
                        </a:spcAft>
                      </a:pPr>
                      <a:r>
                        <a:rPr lang="fr-FR" sz="1800" dirty="0">
                          <a:effectLst/>
                        </a:rPr>
                        <a:t>3</a:t>
                      </a:r>
                    </a:p>
                    <a:p>
                      <a:pPr algn="just">
                        <a:lnSpc>
                          <a:spcPct val="107000"/>
                        </a:lnSpc>
                        <a:spcAft>
                          <a:spcPts val="0"/>
                        </a:spcAft>
                      </a:pPr>
                      <a:r>
                        <a:rPr lang="fr-FR" sz="1800" dirty="0">
                          <a:effectLst/>
                        </a:rPr>
                        <a:t>13.03</a:t>
                      </a:r>
                      <a:endParaRPr lang="cs-CZ" sz="1800" dirty="0">
                        <a:effectLst/>
                      </a:endParaRPr>
                    </a:p>
                    <a:p>
                      <a:pPr algn="just">
                        <a:lnSpc>
                          <a:spcPct val="107000"/>
                        </a:lnSpc>
                        <a:spcAft>
                          <a:spcPts val="0"/>
                        </a:spcAft>
                      </a:pPr>
                      <a:r>
                        <a:rPr lang="fr-FR" sz="1800" dirty="0">
                          <a:effectLst/>
                        </a:rPr>
                        <a:t>Sociétés</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3461" marR="23461" marT="0" marB="0"/>
                </a:tc>
                <a:tc>
                  <a:txBody>
                    <a:bodyPr/>
                    <a:lstStyle/>
                    <a:p>
                      <a:pPr algn="just">
                        <a:lnSpc>
                          <a:spcPct val="107000"/>
                        </a:lnSpc>
                        <a:spcAft>
                          <a:spcPts val="0"/>
                        </a:spcAft>
                      </a:pPr>
                      <a:r>
                        <a:rPr lang="fr-FR" sz="1800">
                          <a:effectLst/>
                        </a:rPr>
                        <a:t>Dénoncer une situation </a:t>
                      </a:r>
                      <a:endParaRPr lang="cs-CZ" sz="1800">
                        <a:effectLst/>
                      </a:endParaRPr>
                    </a:p>
                    <a:p>
                      <a:pPr algn="just">
                        <a:lnSpc>
                          <a:spcPct val="107000"/>
                        </a:lnSpc>
                        <a:spcAft>
                          <a:spcPts val="0"/>
                        </a:spcAft>
                      </a:pPr>
                      <a:r>
                        <a:rPr lang="fr-FR" sz="1800">
                          <a:effectLst/>
                        </a:rPr>
                        <a:t> </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23461" marR="23461" marT="0" marB="0"/>
                </a:tc>
                <a:tc>
                  <a:txBody>
                    <a:bodyPr/>
                    <a:lstStyle/>
                    <a:p>
                      <a:pPr algn="just">
                        <a:lnSpc>
                          <a:spcPct val="107000"/>
                        </a:lnSpc>
                        <a:spcAft>
                          <a:spcPts val="0"/>
                        </a:spcAft>
                      </a:pPr>
                      <a:r>
                        <a:rPr lang="fr-FR" sz="1800">
                          <a:effectLst/>
                        </a:rPr>
                        <a:t>Hypothèse/but/conditions +conditionnel</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23461" marR="23461" marT="0" marB="0"/>
                </a:tc>
                <a:extLst>
                  <a:ext uri="{0D108BD9-81ED-4DB2-BD59-A6C34878D82A}">
                    <a16:rowId xmlns:a16="http://schemas.microsoft.com/office/drawing/2014/main" val="1819103111"/>
                  </a:ext>
                </a:extLst>
              </a:tr>
              <a:tr h="706204">
                <a:tc>
                  <a:txBody>
                    <a:bodyPr/>
                    <a:lstStyle/>
                    <a:p>
                      <a:pPr algn="just">
                        <a:lnSpc>
                          <a:spcPct val="107000"/>
                        </a:lnSpc>
                        <a:spcAft>
                          <a:spcPts val="0"/>
                        </a:spcAft>
                      </a:pPr>
                      <a:r>
                        <a:rPr lang="fr-FR" sz="1800" dirty="0">
                          <a:effectLst/>
                        </a:rPr>
                        <a:t>4</a:t>
                      </a:r>
                    </a:p>
                    <a:p>
                      <a:pPr algn="just">
                        <a:lnSpc>
                          <a:spcPct val="107000"/>
                        </a:lnSpc>
                        <a:spcAft>
                          <a:spcPts val="0"/>
                        </a:spcAft>
                      </a:pPr>
                      <a:r>
                        <a:rPr lang="fr-FR" sz="1800" dirty="0">
                          <a:effectLst/>
                        </a:rPr>
                        <a:t>29.03</a:t>
                      </a:r>
                      <a:endParaRPr lang="cs-CZ" sz="1800" dirty="0">
                        <a:effectLst/>
                      </a:endParaRPr>
                    </a:p>
                    <a:p>
                      <a:pPr algn="just">
                        <a:lnSpc>
                          <a:spcPct val="107000"/>
                        </a:lnSpc>
                        <a:spcAft>
                          <a:spcPts val="0"/>
                        </a:spcAft>
                      </a:pPr>
                      <a:r>
                        <a:rPr lang="fr-FR" sz="1800" dirty="0">
                          <a:effectLst/>
                        </a:rPr>
                        <a:t>La parité</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3461" marR="23461" marT="0" marB="0"/>
                </a:tc>
                <a:tc>
                  <a:txBody>
                    <a:bodyPr/>
                    <a:lstStyle/>
                    <a:p>
                      <a:pPr algn="just">
                        <a:lnSpc>
                          <a:spcPct val="107000"/>
                        </a:lnSpc>
                        <a:spcAft>
                          <a:spcPts val="0"/>
                        </a:spcAft>
                      </a:pPr>
                      <a:r>
                        <a:rPr lang="fr-FR" sz="1800">
                          <a:effectLst/>
                        </a:rPr>
                        <a:t>Enrichir sa phrase</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23461" marR="23461" marT="0" marB="0"/>
                </a:tc>
                <a:tc>
                  <a:txBody>
                    <a:bodyPr/>
                    <a:lstStyle/>
                    <a:p>
                      <a:pPr algn="just">
                        <a:lnSpc>
                          <a:spcPct val="107000"/>
                        </a:lnSpc>
                        <a:spcAft>
                          <a:spcPts val="0"/>
                        </a:spcAft>
                      </a:pPr>
                      <a:r>
                        <a:rPr lang="fr-FR" sz="1800">
                          <a:effectLst/>
                        </a:rPr>
                        <a:t>Compléter un nom</a:t>
                      </a:r>
                      <a:endParaRPr lang="cs-CZ" sz="1800">
                        <a:effectLst/>
                      </a:endParaRPr>
                    </a:p>
                    <a:p>
                      <a:pPr algn="just">
                        <a:lnSpc>
                          <a:spcPct val="107000"/>
                        </a:lnSpc>
                        <a:spcAft>
                          <a:spcPts val="0"/>
                        </a:spcAft>
                      </a:pPr>
                      <a:r>
                        <a:rPr lang="fr-FR" sz="1800">
                          <a:effectLst/>
                        </a:rPr>
                        <a:t> </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23461" marR="23461" marT="0" marB="0"/>
                </a:tc>
                <a:extLst>
                  <a:ext uri="{0D108BD9-81ED-4DB2-BD59-A6C34878D82A}">
                    <a16:rowId xmlns:a16="http://schemas.microsoft.com/office/drawing/2014/main" val="2461145517"/>
                  </a:ext>
                </a:extLst>
              </a:tr>
              <a:tr h="1293525">
                <a:tc>
                  <a:txBody>
                    <a:bodyPr/>
                    <a:lstStyle/>
                    <a:p>
                      <a:pPr algn="just">
                        <a:lnSpc>
                          <a:spcPct val="107000"/>
                        </a:lnSpc>
                        <a:spcAft>
                          <a:spcPts val="0"/>
                        </a:spcAft>
                      </a:pPr>
                      <a:r>
                        <a:rPr lang="fr-FR" sz="1800" dirty="0">
                          <a:effectLst/>
                        </a:rPr>
                        <a:t>5</a:t>
                      </a:r>
                    </a:p>
                    <a:p>
                      <a:pPr algn="just">
                        <a:lnSpc>
                          <a:spcPct val="107000"/>
                        </a:lnSpc>
                        <a:spcAft>
                          <a:spcPts val="0"/>
                        </a:spcAft>
                      </a:pPr>
                      <a:r>
                        <a:rPr lang="fr-FR" sz="1800" dirty="0">
                          <a:effectLst/>
                        </a:rPr>
                        <a:t>26.03</a:t>
                      </a:r>
                      <a:endParaRPr lang="cs-CZ" sz="1800" dirty="0">
                        <a:effectLst/>
                      </a:endParaRPr>
                    </a:p>
                    <a:p>
                      <a:pPr algn="just">
                        <a:lnSpc>
                          <a:spcPct val="107000"/>
                        </a:lnSpc>
                        <a:spcAft>
                          <a:spcPts val="0"/>
                        </a:spcAft>
                      </a:pPr>
                      <a:r>
                        <a:rPr lang="fr-FR" sz="1800" dirty="0">
                          <a:effectLst/>
                        </a:rPr>
                        <a:t>Penser et repenser le monde</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3461" marR="23461" marT="0" marB="0"/>
                </a:tc>
                <a:tc>
                  <a:txBody>
                    <a:bodyPr/>
                    <a:lstStyle/>
                    <a:p>
                      <a:pPr algn="just">
                        <a:lnSpc>
                          <a:spcPct val="107000"/>
                        </a:lnSpc>
                        <a:spcAft>
                          <a:spcPts val="0"/>
                        </a:spcAft>
                      </a:pPr>
                      <a:r>
                        <a:rPr lang="fr-FR" sz="1800">
                          <a:effectLst/>
                        </a:rPr>
                        <a:t>Prendre position</a:t>
                      </a:r>
                      <a:endParaRPr lang="cs-CZ" sz="1800">
                        <a:effectLst/>
                      </a:endParaRPr>
                    </a:p>
                    <a:p>
                      <a:pPr algn="just">
                        <a:lnSpc>
                          <a:spcPct val="107000"/>
                        </a:lnSpc>
                        <a:spcAft>
                          <a:spcPts val="0"/>
                        </a:spcAft>
                      </a:pPr>
                      <a:r>
                        <a:rPr lang="fr-FR" sz="1800">
                          <a:effectLst/>
                        </a:rPr>
                        <a:t> </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23461" marR="23461" marT="0" marB="0"/>
                </a:tc>
                <a:tc>
                  <a:txBody>
                    <a:bodyPr/>
                    <a:lstStyle/>
                    <a:p>
                      <a:pPr algn="just">
                        <a:lnSpc>
                          <a:spcPct val="107000"/>
                        </a:lnSpc>
                        <a:spcAft>
                          <a:spcPts val="0"/>
                        </a:spcAft>
                      </a:pPr>
                      <a:r>
                        <a:rPr lang="fr-FR" sz="1800">
                          <a:effectLst/>
                        </a:rPr>
                        <a:t>Le gérondif</a:t>
                      </a:r>
                      <a:endParaRPr lang="cs-CZ" sz="1800">
                        <a:effectLst/>
                      </a:endParaRPr>
                    </a:p>
                    <a:p>
                      <a:pPr algn="just">
                        <a:lnSpc>
                          <a:spcPct val="107000"/>
                        </a:lnSpc>
                        <a:spcAft>
                          <a:spcPts val="0"/>
                        </a:spcAft>
                      </a:pPr>
                      <a:r>
                        <a:rPr lang="fr-FR" sz="1800">
                          <a:effectLst/>
                        </a:rPr>
                        <a:t>/pp </a:t>
                      </a:r>
                      <a:endParaRPr lang="cs-CZ" sz="1800">
                        <a:effectLst/>
                      </a:endParaRPr>
                    </a:p>
                    <a:p>
                      <a:pPr algn="just">
                        <a:lnSpc>
                          <a:spcPct val="107000"/>
                        </a:lnSpc>
                        <a:spcAft>
                          <a:spcPts val="0"/>
                        </a:spcAft>
                      </a:pPr>
                      <a:r>
                        <a:rPr lang="fr-FR" sz="1800">
                          <a:effectLst/>
                        </a:rPr>
                        <a:t> </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23461" marR="23461" marT="0" marB="0"/>
                </a:tc>
                <a:extLst>
                  <a:ext uri="{0D108BD9-81ED-4DB2-BD59-A6C34878D82A}">
                    <a16:rowId xmlns:a16="http://schemas.microsoft.com/office/drawing/2014/main" val="3704263202"/>
                  </a:ext>
                </a:extLst>
              </a:tr>
              <a:tr h="770503">
                <a:tc>
                  <a:txBody>
                    <a:bodyPr/>
                    <a:lstStyle/>
                    <a:p>
                      <a:pPr algn="just">
                        <a:lnSpc>
                          <a:spcPct val="107000"/>
                        </a:lnSpc>
                        <a:spcAft>
                          <a:spcPts val="0"/>
                        </a:spcAft>
                      </a:pPr>
                      <a:r>
                        <a:rPr lang="fr-FR" sz="1800" dirty="0">
                          <a:effectLst/>
                        </a:rPr>
                        <a:t>6</a:t>
                      </a:r>
                      <a:endParaRPr lang="cs-CZ" sz="1800" dirty="0">
                        <a:effectLst/>
                      </a:endParaRPr>
                    </a:p>
                    <a:p>
                      <a:pPr algn="just">
                        <a:lnSpc>
                          <a:spcPct val="107000"/>
                        </a:lnSpc>
                        <a:spcAft>
                          <a:spcPts val="0"/>
                        </a:spcAft>
                      </a:pPr>
                      <a:r>
                        <a:rPr lang="fr-FR" sz="1800" dirty="0">
                          <a:effectLst/>
                        </a:rPr>
                        <a:t>02.04 Fraternité</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3461" marR="23461" marT="0" marB="0"/>
                </a:tc>
                <a:tc>
                  <a:txBody>
                    <a:bodyPr/>
                    <a:lstStyle/>
                    <a:p>
                      <a:pPr algn="just">
                        <a:lnSpc>
                          <a:spcPct val="107000"/>
                        </a:lnSpc>
                        <a:spcAft>
                          <a:spcPts val="0"/>
                        </a:spcAft>
                      </a:pPr>
                      <a:r>
                        <a:rPr lang="fr-FR" sz="1800">
                          <a:effectLst/>
                        </a:rPr>
                        <a:t>Reconnaître / Ecrire l’implicite </a:t>
                      </a:r>
                      <a:endParaRPr lang="cs-CZ" sz="1800">
                        <a:effectLst/>
                      </a:endParaRPr>
                    </a:p>
                    <a:p>
                      <a:pPr algn="just">
                        <a:lnSpc>
                          <a:spcPct val="107000"/>
                        </a:lnSpc>
                        <a:spcAft>
                          <a:spcPts val="0"/>
                        </a:spcAft>
                      </a:pPr>
                      <a:r>
                        <a:rPr lang="fr-FR" sz="1800">
                          <a:effectLst/>
                        </a:rPr>
                        <a:t> </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23461" marR="23461" marT="0" marB="0"/>
                </a:tc>
                <a:tc>
                  <a:txBody>
                    <a:bodyPr/>
                    <a:lstStyle/>
                    <a:p>
                      <a:pPr algn="just">
                        <a:lnSpc>
                          <a:spcPct val="107000"/>
                        </a:lnSpc>
                        <a:spcAft>
                          <a:spcPts val="0"/>
                        </a:spcAft>
                      </a:pPr>
                      <a:r>
                        <a:rPr lang="fr-FR" sz="1800" dirty="0">
                          <a:effectLst/>
                        </a:rPr>
                        <a:t>Expression de la nuance </a:t>
                      </a:r>
                      <a:endParaRPr lang="cs-CZ" sz="1800" dirty="0">
                        <a:effectLst/>
                      </a:endParaRPr>
                    </a:p>
                    <a:p>
                      <a:pPr algn="just">
                        <a:lnSpc>
                          <a:spcPct val="107000"/>
                        </a:lnSpc>
                        <a:spcAft>
                          <a:spcPts val="0"/>
                        </a:spcAft>
                      </a:pPr>
                      <a:r>
                        <a:rPr lang="fr-FR" sz="1800" dirty="0">
                          <a:effectLst/>
                        </a:rPr>
                        <a:t>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3461" marR="23461" marT="0" marB="0"/>
                </a:tc>
                <a:extLst>
                  <a:ext uri="{0D108BD9-81ED-4DB2-BD59-A6C34878D82A}">
                    <a16:rowId xmlns:a16="http://schemas.microsoft.com/office/drawing/2014/main" val="1758339323"/>
                  </a:ext>
                </a:extLst>
              </a:tr>
            </a:tbl>
          </a:graphicData>
        </a:graphic>
      </p:graphicFrame>
    </p:spTree>
    <p:extLst>
      <p:ext uri="{BB962C8B-B14F-4D97-AF65-F5344CB8AC3E}">
        <p14:creationId xmlns:p14="http://schemas.microsoft.com/office/powerpoint/2010/main" val="3848600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920574-F6F0-402A-876E-D9385C4C351C}"/>
              </a:ext>
            </a:extLst>
          </p:cNvPr>
          <p:cNvSpPr>
            <a:spLocks noGrp="1"/>
          </p:cNvSpPr>
          <p:nvPr>
            <p:ph type="title"/>
          </p:nvPr>
        </p:nvSpPr>
        <p:spPr>
          <a:xfrm>
            <a:off x="834887" y="365125"/>
            <a:ext cx="10518913" cy="827571"/>
          </a:xfrm>
        </p:spPr>
        <p:txBody>
          <a:bodyPr/>
          <a:lstStyle/>
          <a:p>
            <a:r>
              <a:rPr lang="cs-CZ" sz="2400" b="1" dirty="0">
                <a:solidFill>
                  <a:srgbClr val="92D050"/>
                </a:solidFill>
              </a:rPr>
              <a:t>JAZYKOVÝ SEMINÁŘ IV - </a:t>
            </a:r>
            <a:r>
              <a:rPr lang="cs-CZ" sz="2400" b="1" dirty="0" err="1">
                <a:solidFill>
                  <a:srgbClr val="92D050"/>
                </a:solidFill>
              </a:rPr>
              <a:t>Printemps</a:t>
            </a:r>
            <a:r>
              <a:rPr lang="cs-CZ" sz="2400" b="1" dirty="0">
                <a:solidFill>
                  <a:srgbClr val="92D050"/>
                </a:solidFill>
              </a:rPr>
              <a:t> 20</a:t>
            </a:r>
            <a:r>
              <a:rPr lang="fr-FR" sz="2400" b="1" dirty="0">
                <a:solidFill>
                  <a:srgbClr val="92D050"/>
                </a:solidFill>
              </a:rPr>
              <a:t>20</a:t>
            </a:r>
            <a:endParaRPr lang="cs-CZ" dirty="0">
              <a:solidFill>
                <a:srgbClr val="92D050"/>
              </a:solidFill>
            </a:endParaRPr>
          </a:p>
        </p:txBody>
      </p:sp>
      <p:graphicFrame>
        <p:nvGraphicFramePr>
          <p:cNvPr id="8" name="Zástupný symbol pro obsah 7">
            <a:extLst>
              <a:ext uri="{FF2B5EF4-FFF2-40B4-BE49-F238E27FC236}">
                <a16:creationId xmlns:a16="http://schemas.microsoft.com/office/drawing/2014/main" id="{5BBD91E6-1753-4CC6-8A38-D8A617C40237}"/>
              </a:ext>
            </a:extLst>
          </p:cNvPr>
          <p:cNvGraphicFramePr>
            <a:graphicFrameLocks noGrp="1"/>
          </p:cNvGraphicFramePr>
          <p:nvPr>
            <p:ph idx="1"/>
            <p:extLst>
              <p:ext uri="{D42A27DB-BD31-4B8C-83A1-F6EECF244321}">
                <p14:modId xmlns:p14="http://schemas.microsoft.com/office/powerpoint/2010/main" val="1506413008"/>
              </p:ext>
            </p:extLst>
          </p:nvPr>
        </p:nvGraphicFramePr>
        <p:xfrm>
          <a:off x="742122" y="874645"/>
          <a:ext cx="10412896" cy="5980287"/>
        </p:xfrm>
        <a:graphic>
          <a:graphicData uri="http://schemas.openxmlformats.org/drawingml/2006/table">
            <a:tbl>
              <a:tblPr firstRow="1" firstCol="1" bandRow="1">
                <a:tableStyleId>{5C22544A-7EE6-4342-B048-85BDC9FD1C3A}</a:tableStyleId>
              </a:tblPr>
              <a:tblGrid>
                <a:gridCol w="1501192">
                  <a:extLst>
                    <a:ext uri="{9D8B030D-6E8A-4147-A177-3AD203B41FA5}">
                      <a16:colId xmlns:a16="http://schemas.microsoft.com/office/drawing/2014/main" val="3560179782"/>
                    </a:ext>
                  </a:extLst>
                </a:gridCol>
                <a:gridCol w="3998119">
                  <a:extLst>
                    <a:ext uri="{9D8B030D-6E8A-4147-A177-3AD203B41FA5}">
                      <a16:colId xmlns:a16="http://schemas.microsoft.com/office/drawing/2014/main" val="2218975587"/>
                    </a:ext>
                  </a:extLst>
                </a:gridCol>
                <a:gridCol w="4913585">
                  <a:extLst>
                    <a:ext uri="{9D8B030D-6E8A-4147-A177-3AD203B41FA5}">
                      <a16:colId xmlns:a16="http://schemas.microsoft.com/office/drawing/2014/main" val="2854796143"/>
                    </a:ext>
                  </a:extLst>
                </a:gridCol>
              </a:tblGrid>
              <a:tr h="468974">
                <a:tc>
                  <a:txBody>
                    <a:bodyPr/>
                    <a:lstStyle/>
                    <a:p>
                      <a:pPr algn="ctr">
                        <a:lnSpc>
                          <a:spcPct val="107000"/>
                        </a:lnSpc>
                        <a:spcAft>
                          <a:spcPts val="0"/>
                        </a:spcAft>
                      </a:pPr>
                      <a:r>
                        <a:rPr lang="fr-FR" sz="2000" dirty="0">
                          <a:effectLst/>
                        </a:rPr>
                        <a:t>Cours</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0846" marR="40846" marT="0" marB="0"/>
                </a:tc>
                <a:tc>
                  <a:txBody>
                    <a:bodyPr/>
                    <a:lstStyle/>
                    <a:p>
                      <a:pPr algn="ctr">
                        <a:lnSpc>
                          <a:spcPct val="107000"/>
                        </a:lnSpc>
                        <a:spcAft>
                          <a:spcPts val="0"/>
                        </a:spcAft>
                      </a:pPr>
                      <a:r>
                        <a:rPr lang="fr-FR" sz="2000" dirty="0">
                          <a:effectLst/>
                        </a:rPr>
                        <a:t>Objectif</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0846" marR="40846" marT="0" marB="0"/>
                </a:tc>
                <a:tc>
                  <a:txBody>
                    <a:bodyPr/>
                    <a:lstStyle/>
                    <a:p>
                      <a:pPr algn="just">
                        <a:lnSpc>
                          <a:spcPct val="107000"/>
                        </a:lnSpc>
                        <a:spcAft>
                          <a:spcPts val="0"/>
                        </a:spcAft>
                      </a:pPr>
                      <a:r>
                        <a:rPr lang="fr-FR" sz="2000" dirty="0">
                          <a:effectLst/>
                        </a:rPr>
                        <a:t>GRAMMAIRE</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0846" marR="40846" marT="0" marB="0"/>
                </a:tc>
                <a:extLst>
                  <a:ext uri="{0D108BD9-81ED-4DB2-BD59-A6C34878D82A}">
                    <a16:rowId xmlns:a16="http://schemas.microsoft.com/office/drawing/2014/main" val="2550204993"/>
                  </a:ext>
                </a:extLst>
              </a:tr>
              <a:tr h="776729">
                <a:tc gridSpan="3">
                  <a:txBody>
                    <a:bodyPr/>
                    <a:lstStyle/>
                    <a:p>
                      <a:pPr algn="ctr">
                        <a:lnSpc>
                          <a:spcPct val="107000"/>
                        </a:lnSpc>
                        <a:spcAft>
                          <a:spcPts val="0"/>
                        </a:spcAft>
                      </a:pPr>
                      <a:r>
                        <a:rPr lang="fr-FR" sz="2000" dirty="0">
                          <a:effectLst/>
                        </a:rPr>
                        <a:t> </a:t>
                      </a:r>
                      <a:endParaRPr lang="cs-CZ" sz="2000" dirty="0">
                        <a:effectLst/>
                      </a:endParaRPr>
                    </a:p>
                    <a:p>
                      <a:pPr algn="ctr">
                        <a:lnSpc>
                          <a:spcPct val="107000"/>
                        </a:lnSpc>
                        <a:spcAft>
                          <a:spcPts val="0"/>
                        </a:spcAft>
                      </a:pPr>
                      <a:r>
                        <a:rPr lang="fr-FR" sz="2000" dirty="0">
                          <a:effectLst/>
                        </a:rPr>
                        <a:t>Synthétiser</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0846" marR="40846" marT="0" marB="0"/>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2945190756"/>
                  </a:ext>
                </a:extLst>
              </a:tr>
              <a:tr h="946196">
                <a:tc>
                  <a:txBody>
                    <a:bodyPr/>
                    <a:lstStyle/>
                    <a:p>
                      <a:pPr algn="just">
                        <a:lnSpc>
                          <a:spcPct val="107000"/>
                        </a:lnSpc>
                        <a:spcAft>
                          <a:spcPts val="0"/>
                        </a:spcAft>
                      </a:pPr>
                      <a:r>
                        <a:rPr lang="fr-FR" sz="2000" dirty="0">
                          <a:effectLst/>
                        </a:rPr>
                        <a:t>7 </a:t>
                      </a:r>
                      <a:endParaRPr lang="cs-CZ" sz="2000" dirty="0">
                        <a:effectLst/>
                      </a:endParaRPr>
                    </a:p>
                    <a:p>
                      <a:pPr algn="just">
                        <a:lnSpc>
                          <a:spcPct val="107000"/>
                        </a:lnSpc>
                        <a:spcAft>
                          <a:spcPts val="0"/>
                        </a:spcAft>
                      </a:pPr>
                      <a:r>
                        <a:rPr lang="fr-FR" sz="2000" dirty="0">
                          <a:effectLst/>
                        </a:rPr>
                        <a:t>9.04</a:t>
                      </a:r>
                    </a:p>
                    <a:p>
                      <a:pPr algn="just">
                        <a:lnSpc>
                          <a:spcPct val="107000"/>
                        </a:lnSpc>
                        <a:spcAft>
                          <a:spcPts val="0"/>
                        </a:spcAft>
                      </a:pPr>
                      <a:r>
                        <a:rPr lang="fr-FR" sz="2000" dirty="0">
                          <a:effectLst/>
                          <a:latin typeface="Calibri" panose="020F0502020204030204" pitchFamily="34" charset="0"/>
                          <a:ea typeface="Calibri" panose="020F0502020204030204" pitchFamily="34" charset="0"/>
                          <a:cs typeface="Times New Roman" panose="02020603050405020304" pitchFamily="18" charset="0"/>
                        </a:rPr>
                        <a:t>La France</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0846" marR="40846" marT="0" marB="0"/>
                </a:tc>
                <a:tc>
                  <a:txBody>
                    <a:bodyPr/>
                    <a:lstStyle/>
                    <a:p>
                      <a:pPr algn="just">
                        <a:lnSpc>
                          <a:spcPct val="107000"/>
                        </a:lnSpc>
                        <a:spcAft>
                          <a:spcPts val="0"/>
                        </a:spcAft>
                      </a:pPr>
                      <a:r>
                        <a:rPr lang="fr-FR" sz="2000" dirty="0">
                          <a:effectLst/>
                        </a:rPr>
                        <a:t>La synthèse </a:t>
                      </a:r>
                      <a:endParaRPr lang="cs-CZ" sz="2000" dirty="0">
                        <a:effectLst/>
                      </a:endParaRPr>
                    </a:p>
                    <a:p>
                      <a:pPr algn="just">
                        <a:lnSpc>
                          <a:spcPct val="107000"/>
                        </a:lnSpc>
                        <a:spcAft>
                          <a:spcPts val="0"/>
                        </a:spcAft>
                      </a:pPr>
                      <a:r>
                        <a:rPr lang="fr-FR" sz="2000" dirty="0">
                          <a:effectLst/>
                        </a:rPr>
                        <a:t>Introduire</a:t>
                      </a:r>
                      <a:endParaRPr lang="cs-CZ" sz="2000" dirty="0">
                        <a:effectLst/>
                      </a:endParaRPr>
                    </a:p>
                    <a:p>
                      <a:pPr algn="just">
                        <a:lnSpc>
                          <a:spcPct val="107000"/>
                        </a:lnSpc>
                        <a:spcAft>
                          <a:spcPts val="0"/>
                        </a:spcAft>
                      </a:pPr>
                      <a:r>
                        <a:rPr lang="fr-FR" sz="2000" dirty="0">
                          <a:effectLst/>
                        </a:rPr>
                        <a:t>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0846" marR="40846" marT="0" marB="0"/>
                </a:tc>
                <a:tc>
                  <a:txBody>
                    <a:bodyPr/>
                    <a:lstStyle/>
                    <a:p>
                      <a:pPr algn="just">
                        <a:lnSpc>
                          <a:spcPct val="107000"/>
                        </a:lnSpc>
                        <a:spcAft>
                          <a:spcPts val="0"/>
                        </a:spcAft>
                      </a:pPr>
                      <a:r>
                        <a:rPr lang="fr-FR" sz="2000">
                          <a:effectLst/>
                        </a:rPr>
                        <a:t>Rapporter des propos au passé </a:t>
                      </a:r>
                      <a:endParaRPr lang="cs-CZ" sz="2000">
                        <a:effectLst/>
                      </a:endParaRPr>
                    </a:p>
                    <a:p>
                      <a:pPr algn="just">
                        <a:lnSpc>
                          <a:spcPct val="107000"/>
                        </a:lnSpc>
                        <a:spcAft>
                          <a:spcPts val="0"/>
                        </a:spcAft>
                      </a:pPr>
                      <a:r>
                        <a:rPr lang="fr-FR" sz="2000">
                          <a:effectLst/>
                        </a:rPr>
                        <a:t>verbes pronominaux </a:t>
                      </a:r>
                      <a:endParaRPr lang="cs-CZ" sz="2000">
                        <a:effectLst/>
                      </a:endParaRPr>
                    </a:p>
                    <a:p>
                      <a:pPr algn="just">
                        <a:lnSpc>
                          <a:spcPct val="107000"/>
                        </a:lnSpc>
                        <a:spcAft>
                          <a:spcPts val="0"/>
                        </a:spcAft>
                      </a:pPr>
                      <a:r>
                        <a:rPr lang="fr-FR" sz="2000">
                          <a:effectLst/>
                        </a:rPr>
                        <a:t> </a:t>
                      </a:r>
                      <a:endParaRPr lang="cs-CZ" sz="2000">
                        <a:effectLst/>
                        <a:latin typeface="Calibri" panose="020F0502020204030204" pitchFamily="34" charset="0"/>
                        <a:ea typeface="Calibri" panose="020F0502020204030204" pitchFamily="34" charset="0"/>
                        <a:cs typeface="Times New Roman" panose="02020603050405020304" pitchFamily="18" charset="0"/>
                      </a:endParaRPr>
                    </a:p>
                  </a:txBody>
                  <a:tcPr marL="40846" marR="40846" marT="0" marB="0"/>
                </a:tc>
                <a:extLst>
                  <a:ext uri="{0D108BD9-81ED-4DB2-BD59-A6C34878D82A}">
                    <a16:rowId xmlns:a16="http://schemas.microsoft.com/office/drawing/2014/main" val="368520925"/>
                  </a:ext>
                </a:extLst>
              </a:tr>
              <a:tr h="1266332">
                <a:tc>
                  <a:txBody>
                    <a:bodyPr/>
                    <a:lstStyle/>
                    <a:p>
                      <a:pPr algn="just">
                        <a:lnSpc>
                          <a:spcPct val="107000"/>
                        </a:lnSpc>
                        <a:spcAft>
                          <a:spcPts val="0"/>
                        </a:spcAft>
                      </a:pPr>
                      <a:r>
                        <a:rPr lang="fr-FR" sz="2000" dirty="0">
                          <a:effectLst/>
                        </a:rPr>
                        <a:t>8</a:t>
                      </a:r>
                      <a:endParaRPr lang="cs-CZ" sz="2000" dirty="0">
                        <a:effectLst/>
                      </a:endParaRPr>
                    </a:p>
                    <a:p>
                      <a:pPr marL="0" marR="0" lvl="0" indent="0" algn="just" defTabSz="457200" rtl="0" eaLnBrk="1" fontAlgn="auto" latinLnBrk="0" hangingPunct="1">
                        <a:lnSpc>
                          <a:spcPct val="107000"/>
                        </a:lnSpc>
                        <a:spcBef>
                          <a:spcPts val="0"/>
                        </a:spcBef>
                        <a:spcAft>
                          <a:spcPts val="0"/>
                        </a:spcAft>
                        <a:buClrTx/>
                        <a:buSzTx/>
                        <a:buFontTx/>
                        <a:buNone/>
                        <a:tabLst/>
                        <a:defRPr/>
                      </a:pPr>
                      <a:r>
                        <a:rPr lang="fr-FR" sz="2000" dirty="0">
                          <a:effectLst/>
                        </a:rPr>
                        <a:t>16.04</a:t>
                      </a:r>
                    </a:p>
                    <a:p>
                      <a:pPr marL="0" marR="0" lvl="0" indent="0" algn="just" defTabSz="457200" rtl="0" eaLnBrk="1" fontAlgn="auto" latinLnBrk="0" hangingPunct="1">
                        <a:lnSpc>
                          <a:spcPct val="107000"/>
                        </a:lnSpc>
                        <a:spcBef>
                          <a:spcPts val="0"/>
                        </a:spcBef>
                        <a:spcAft>
                          <a:spcPts val="0"/>
                        </a:spcAft>
                        <a:buClrTx/>
                        <a:buSzTx/>
                        <a:buFontTx/>
                        <a:buNone/>
                        <a:tabLst/>
                        <a:defRPr/>
                      </a:pPr>
                      <a:r>
                        <a:rPr lang="fr-FR" sz="2000" dirty="0">
                          <a:effectLst/>
                        </a:rPr>
                        <a:t>Migrations</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0846" marR="40846" marT="0" marB="0"/>
                </a:tc>
                <a:tc>
                  <a:txBody>
                    <a:bodyPr/>
                    <a:lstStyle/>
                    <a:p>
                      <a:pPr algn="just">
                        <a:lnSpc>
                          <a:spcPct val="107000"/>
                        </a:lnSpc>
                        <a:spcAft>
                          <a:spcPts val="0"/>
                        </a:spcAft>
                      </a:pPr>
                      <a:r>
                        <a:rPr lang="fr-FR" sz="2000" dirty="0">
                          <a:effectLst/>
                        </a:rPr>
                        <a:t> Introduire/Conclure</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0846" marR="40846" marT="0" marB="0"/>
                </a:tc>
                <a:tc>
                  <a:txBody>
                    <a:bodyPr/>
                    <a:lstStyle/>
                    <a:p>
                      <a:pPr algn="just">
                        <a:lnSpc>
                          <a:spcPct val="107000"/>
                        </a:lnSpc>
                        <a:spcAft>
                          <a:spcPts val="0"/>
                        </a:spcAft>
                      </a:pPr>
                      <a:r>
                        <a:rPr lang="fr-FR" sz="2000" dirty="0">
                          <a:effectLst/>
                        </a:rPr>
                        <a:t> Le subjonctif</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0846" marR="40846" marT="0" marB="0"/>
                </a:tc>
                <a:extLst>
                  <a:ext uri="{0D108BD9-81ED-4DB2-BD59-A6C34878D82A}">
                    <a16:rowId xmlns:a16="http://schemas.microsoft.com/office/drawing/2014/main" val="3318232603"/>
                  </a:ext>
                </a:extLst>
              </a:tr>
              <a:tr h="1266332">
                <a:tc>
                  <a:txBody>
                    <a:bodyPr/>
                    <a:lstStyle/>
                    <a:p>
                      <a:pPr algn="just">
                        <a:lnSpc>
                          <a:spcPct val="107000"/>
                        </a:lnSpc>
                        <a:spcAft>
                          <a:spcPts val="0"/>
                        </a:spcAft>
                      </a:pPr>
                      <a:r>
                        <a:rPr lang="fr-FR" sz="2000" dirty="0">
                          <a:effectLst/>
                        </a:rPr>
                        <a:t>9</a:t>
                      </a:r>
                      <a:endParaRPr lang="cs-CZ" sz="2000" dirty="0">
                        <a:effectLst/>
                      </a:endParaRPr>
                    </a:p>
                    <a:p>
                      <a:pPr algn="just">
                        <a:lnSpc>
                          <a:spcPct val="107000"/>
                        </a:lnSpc>
                        <a:spcAft>
                          <a:spcPts val="0"/>
                        </a:spcAft>
                      </a:pPr>
                      <a:r>
                        <a:rPr lang="fr-FR" sz="2000" dirty="0">
                          <a:effectLst/>
                        </a:rPr>
                        <a:t>23.04</a:t>
                      </a:r>
                    </a:p>
                    <a:p>
                      <a:pPr algn="just">
                        <a:lnSpc>
                          <a:spcPct val="107000"/>
                        </a:lnSpc>
                        <a:spcAft>
                          <a:spcPts val="0"/>
                        </a:spcAft>
                      </a:pPr>
                      <a:r>
                        <a:rPr lang="fr-FR" sz="2000" dirty="0">
                          <a:effectLst/>
                          <a:latin typeface="Calibri" panose="020F0502020204030204" pitchFamily="34" charset="0"/>
                          <a:ea typeface="Calibri" panose="020F0502020204030204" pitchFamily="34" charset="0"/>
                          <a:cs typeface="Times New Roman" panose="02020603050405020304" pitchFamily="18" charset="0"/>
                        </a:rPr>
                        <a:t>Migrations et nations</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0846" marR="40846" marT="0" marB="0"/>
                </a:tc>
                <a:tc>
                  <a:txBody>
                    <a:bodyPr/>
                    <a:lstStyle/>
                    <a:p>
                      <a:pPr algn="just">
                        <a:lnSpc>
                          <a:spcPct val="107000"/>
                        </a:lnSpc>
                        <a:spcAft>
                          <a:spcPts val="0"/>
                        </a:spcAft>
                      </a:pPr>
                      <a:r>
                        <a:rPr lang="fr-FR" sz="2000">
                          <a:effectLst/>
                        </a:rPr>
                        <a:t>Comparer / Problématiser</a:t>
                      </a:r>
                      <a:endParaRPr lang="cs-CZ" sz="2000">
                        <a:effectLst/>
                        <a:latin typeface="Calibri" panose="020F0502020204030204" pitchFamily="34" charset="0"/>
                        <a:ea typeface="Calibri" panose="020F0502020204030204" pitchFamily="34" charset="0"/>
                        <a:cs typeface="Times New Roman" panose="02020603050405020304" pitchFamily="18" charset="0"/>
                      </a:endParaRPr>
                    </a:p>
                  </a:txBody>
                  <a:tcPr marL="40846" marR="40846" marT="0" marB="0"/>
                </a:tc>
                <a:tc>
                  <a:txBody>
                    <a:bodyPr/>
                    <a:lstStyle/>
                    <a:p>
                      <a:pPr algn="just">
                        <a:lnSpc>
                          <a:spcPct val="107000"/>
                        </a:lnSpc>
                        <a:spcAft>
                          <a:spcPts val="0"/>
                        </a:spcAft>
                      </a:pPr>
                      <a:r>
                        <a:rPr lang="fr-FR" sz="2000" dirty="0">
                          <a:effectLst/>
                        </a:rPr>
                        <a:t>Grammaire de texte  / concordance des temps au passé</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0846" marR="40846" marT="0" marB="0"/>
                </a:tc>
                <a:extLst>
                  <a:ext uri="{0D108BD9-81ED-4DB2-BD59-A6C34878D82A}">
                    <a16:rowId xmlns:a16="http://schemas.microsoft.com/office/drawing/2014/main" val="1012353733"/>
                  </a:ext>
                </a:extLst>
              </a:tr>
              <a:tr h="1190522">
                <a:tc>
                  <a:txBody>
                    <a:bodyPr/>
                    <a:lstStyle/>
                    <a:p>
                      <a:pPr algn="just">
                        <a:lnSpc>
                          <a:spcPct val="107000"/>
                        </a:lnSpc>
                        <a:spcAft>
                          <a:spcPts val="0"/>
                        </a:spcAft>
                      </a:pPr>
                      <a:r>
                        <a:rPr lang="fr-FR" sz="2000" dirty="0">
                          <a:effectLst/>
                        </a:rPr>
                        <a:t>10</a:t>
                      </a:r>
                      <a:endParaRPr lang="cs-CZ" sz="2000" dirty="0">
                        <a:effectLst/>
                      </a:endParaRPr>
                    </a:p>
                    <a:p>
                      <a:pPr algn="just">
                        <a:lnSpc>
                          <a:spcPct val="107000"/>
                        </a:lnSpc>
                        <a:spcAft>
                          <a:spcPts val="0"/>
                        </a:spcAft>
                      </a:pPr>
                      <a:r>
                        <a:rPr lang="fr-FR" sz="2000" dirty="0">
                          <a:effectLst/>
                        </a:rPr>
                        <a:t>30.04 </a:t>
                      </a:r>
                      <a:r>
                        <a:rPr lang="en-US" sz="2000" dirty="0">
                          <a:effectLst/>
                        </a:rPr>
                        <a:t>Made in France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0846" marR="40846" marT="0" marB="0"/>
                </a:tc>
                <a:tc>
                  <a:txBody>
                    <a:bodyPr/>
                    <a:lstStyle/>
                    <a:p>
                      <a:pPr algn="just">
                        <a:lnSpc>
                          <a:spcPct val="107000"/>
                        </a:lnSpc>
                        <a:spcAft>
                          <a:spcPts val="0"/>
                        </a:spcAft>
                      </a:pPr>
                      <a:r>
                        <a:rPr lang="en-US" sz="2000">
                          <a:effectLst/>
                        </a:rPr>
                        <a:t>S’entraîner à la synthèse</a:t>
                      </a:r>
                      <a:endParaRPr lang="cs-CZ" sz="2000">
                        <a:effectLst/>
                        <a:latin typeface="Calibri" panose="020F0502020204030204" pitchFamily="34" charset="0"/>
                        <a:ea typeface="Calibri" panose="020F0502020204030204" pitchFamily="34" charset="0"/>
                        <a:cs typeface="Times New Roman" panose="02020603050405020304" pitchFamily="18" charset="0"/>
                      </a:endParaRPr>
                    </a:p>
                  </a:txBody>
                  <a:tcPr marL="40846" marR="40846" marT="0" marB="0"/>
                </a:tc>
                <a:tc>
                  <a:txBody>
                    <a:bodyPr/>
                    <a:lstStyle/>
                    <a:p>
                      <a:pPr algn="just">
                        <a:lnSpc>
                          <a:spcPct val="107000"/>
                        </a:lnSpc>
                        <a:spcAft>
                          <a:spcPts val="0"/>
                        </a:spcAft>
                      </a:pPr>
                      <a:r>
                        <a:rPr lang="fr-FR" sz="2000" dirty="0">
                          <a:effectLst/>
                        </a:rPr>
                        <a:t>Voix passive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0846" marR="40846" marT="0" marB="0"/>
                </a:tc>
                <a:extLst>
                  <a:ext uri="{0D108BD9-81ED-4DB2-BD59-A6C34878D82A}">
                    <a16:rowId xmlns:a16="http://schemas.microsoft.com/office/drawing/2014/main" val="1685653098"/>
                  </a:ext>
                </a:extLst>
              </a:tr>
            </a:tbl>
          </a:graphicData>
        </a:graphic>
      </p:graphicFrame>
    </p:spTree>
    <p:extLst>
      <p:ext uri="{BB962C8B-B14F-4D97-AF65-F5344CB8AC3E}">
        <p14:creationId xmlns:p14="http://schemas.microsoft.com/office/powerpoint/2010/main" val="805055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ECA82A-4D5F-4BFC-879B-C3BACD1763E2}"/>
              </a:ext>
            </a:extLst>
          </p:cNvPr>
          <p:cNvSpPr>
            <a:spLocks noGrp="1"/>
          </p:cNvSpPr>
          <p:nvPr>
            <p:ph type="title"/>
          </p:nvPr>
        </p:nvSpPr>
        <p:spPr>
          <a:xfrm>
            <a:off x="838200" y="365125"/>
            <a:ext cx="10515600" cy="973345"/>
          </a:xfrm>
        </p:spPr>
        <p:txBody>
          <a:bodyPr/>
          <a:lstStyle/>
          <a:p>
            <a:r>
              <a:rPr lang="cs-CZ" sz="2400" b="1" dirty="0">
                <a:solidFill>
                  <a:srgbClr val="92D050"/>
                </a:solidFill>
              </a:rPr>
              <a:t>JAZYKOVÝ SEMINÁŘ IV - </a:t>
            </a:r>
            <a:r>
              <a:rPr lang="cs-CZ" sz="2400" b="1" dirty="0" err="1">
                <a:solidFill>
                  <a:srgbClr val="92D050"/>
                </a:solidFill>
              </a:rPr>
              <a:t>Printemps</a:t>
            </a:r>
            <a:r>
              <a:rPr lang="cs-CZ" sz="2400" b="1" dirty="0">
                <a:solidFill>
                  <a:srgbClr val="92D050"/>
                </a:solidFill>
              </a:rPr>
              <a:t> 20</a:t>
            </a:r>
            <a:r>
              <a:rPr lang="fr-FR" sz="2400" b="1" dirty="0">
                <a:solidFill>
                  <a:srgbClr val="92D050"/>
                </a:solidFill>
              </a:rPr>
              <a:t>20</a:t>
            </a:r>
            <a:endParaRPr lang="cs-CZ" dirty="0">
              <a:solidFill>
                <a:srgbClr val="92D050"/>
              </a:solidFill>
            </a:endParaRPr>
          </a:p>
        </p:txBody>
      </p:sp>
      <p:graphicFrame>
        <p:nvGraphicFramePr>
          <p:cNvPr id="4" name="Zástupný symbol pro obsah 3">
            <a:extLst>
              <a:ext uri="{FF2B5EF4-FFF2-40B4-BE49-F238E27FC236}">
                <a16:creationId xmlns:a16="http://schemas.microsoft.com/office/drawing/2014/main" id="{9617CE47-4C4E-48E5-A637-66715B74B9F9}"/>
              </a:ext>
            </a:extLst>
          </p:cNvPr>
          <p:cNvGraphicFramePr>
            <a:graphicFrameLocks noGrp="1"/>
          </p:cNvGraphicFramePr>
          <p:nvPr>
            <p:ph idx="1"/>
            <p:extLst>
              <p:ext uri="{D42A27DB-BD31-4B8C-83A1-F6EECF244321}">
                <p14:modId xmlns:p14="http://schemas.microsoft.com/office/powerpoint/2010/main" val="988816082"/>
              </p:ext>
            </p:extLst>
          </p:nvPr>
        </p:nvGraphicFramePr>
        <p:xfrm>
          <a:off x="838200" y="1338470"/>
          <a:ext cx="10515600" cy="4940060"/>
        </p:xfrm>
        <a:graphic>
          <a:graphicData uri="http://schemas.openxmlformats.org/drawingml/2006/table">
            <a:tbl>
              <a:tblPr firstRow="1" firstCol="1" bandRow="1">
                <a:tableStyleId>{5C22544A-7EE6-4342-B048-85BDC9FD1C3A}</a:tableStyleId>
              </a:tblPr>
              <a:tblGrid>
                <a:gridCol w="1516000">
                  <a:extLst>
                    <a:ext uri="{9D8B030D-6E8A-4147-A177-3AD203B41FA5}">
                      <a16:colId xmlns:a16="http://schemas.microsoft.com/office/drawing/2014/main" val="2965949888"/>
                    </a:ext>
                  </a:extLst>
                </a:gridCol>
                <a:gridCol w="4037552">
                  <a:extLst>
                    <a:ext uri="{9D8B030D-6E8A-4147-A177-3AD203B41FA5}">
                      <a16:colId xmlns:a16="http://schemas.microsoft.com/office/drawing/2014/main" val="3809628837"/>
                    </a:ext>
                  </a:extLst>
                </a:gridCol>
                <a:gridCol w="4962048">
                  <a:extLst>
                    <a:ext uri="{9D8B030D-6E8A-4147-A177-3AD203B41FA5}">
                      <a16:colId xmlns:a16="http://schemas.microsoft.com/office/drawing/2014/main" val="2759360904"/>
                    </a:ext>
                  </a:extLst>
                </a:gridCol>
              </a:tblGrid>
              <a:tr h="662608">
                <a:tc>
                  <a:txBody>
                    <a:bodyPr/>
                    <a:lstStyle/>
                    <a:p>
                      <a:pPr algn="just">
                        <a:lnSpc>
                          <a:spcPct val="107000"/>
                        </a:lnSpc>
                        <a:spcAft>
                          <a:spcPts val="0"/>
                        </a:spcAft>
                      </a:pPr>
                      <a:r>
                        <a:rPr kumimoji="0" lang="fr-FR" sz="2000" b="1" i="0" u="none" strike="noStrike" kern="1200" cap="none" spc="0" normalizeH="0" baseline="0" noProof="0" dirty="0">
                          <a:ln>
                            <a:noFill/>
                          </a:ln>
                          <a:solidFill>
                            <a:prstClr val="white"/>
                          </a:solidFill>
                          <a:effectLst/>
                          <a:uLnTx/>
                          <a:uFillTx/>
                          <a:latin typeface="+mn-lt"/>
                          <a:ea typeface="+mn-ea"/>
                          <a:cs typeface="+mn-cs"/>
                        </a:rPr>
                        <a:t>Cours</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kumimoji="0" lang="fr-FR" sz="2000" b="1" i="0" u="none" strike="noStrike" kern="1200" cap="none" spc="0" normalizeH="0" baseline="0" noProof="0" dirty="0">
                          <a:ln>
                            <a:noFill/>
                          </a:ln>
                          <a:solidFill>
                            <a:prstClr val="white"/>
                          </a:solidFill>
                          <a:effectLst/>
                          <a:uLnTx/>
                          <a:uFillTx/>
                          <a:latin typeface="+mn-lt"/>
                          <a:ea typeface="+mn-ea"/>
                          <a:cs typeface="+mn-cs"/>
                        </a:rPr>
                        <a:t>Objectif</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kumimoji="0" lang="fr-FR" sz="2000" b="1" i="0" u="none" strike="noStrike" kern="1200" cap="none" spc="0" normalizeH="0" baseline="0" noProof="0" dirty="0">
                          <a:ln>
                            <a:noFill/>
                          </a:ln>
                          <a:solidFill>
                            <a:prstClr val="white"/>
                          </a:solidFill>
                          <a:effectLst/>
                          <a:uLnTx/>
                          <a:uFillTx/>
                          <a:latin typeface="+mn-lt"/>
                          <a:ea typeface="+mn-ea"/>
                          <a:cs typeface="+mn-cs"/>
                        </a:rPr>
                        <a:t>GRAMMAIRE</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57195469"/>
                  </a:ext>
                </a:extLst>
              </a:tr>
              <a:tr h="1881809">
                <a:tc>
                  <a:txBody>
                    <a:bodyPr/>
                    <a:lstStyle/>
                    <a:p>
                      <a:pPr algn="just">
                        <a:lnSpc>
                          <a:spcPct val="107000"/>
                        </a:lnSpc>
                        <a:spcAft>
                          <a:spcPts val="0"/>
                        </a:spcAft>
                      </a:pPr>
                      <a:r>
                        <a:rPr lang="fr-FR" sz="2200" dirty="0">
                          <a:effectLst/>
                        </a:rPr>
                        <a:t>11</a:t>
                      </a:r>
                      <a:endParaRPr lang="cs-CZ" sz="1100" dirty="0">
                        <a:effectLst/>
                      </a:endParaRPr>
                    </a:p>
                    <a:p>
                      <a:pPr algn="just">
                        <a:lnSpc>
                          <a:spcPct val="107000"/>
                        </a:lnSpc>
                        <a:spcAft>
                          <a:spcPts val="0"/>
                        </a:spcAft>
                      </a:pPr>
                      <a:r>
                        <a:rPr lang="fr-FR" sz="2200" dirty="0">
                          <a:effectLst/>
                        </a:rPr>
                        <a:t>07.05 </a:t>
                      </a:r>
                      <a:r>
                        <a:rPr lang="fr-FR" sz="2000" dirty="0">
                          <a:effectLst/>
                        </a:rPr>
                        <a:t>langues artificielles</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2200" dirty="0" err="1">
                          <a:effectLst/>
                        </a:rPr>
                        <a:t>Rédiger</a:t>
                      </a:r>
                      <a:r>
                        <a:rPr lang="en-US" sz="2200" dirty="0">
                          <a:effectLst/>
                        </a:rPr>
                        <a:t> l</a:t>
                      </a:r>
                      <a:r>
                        <a:rPr lang="cs-CZ" sz="2200" dirty="0">
                          <a:effectLst/>
                        </a:rPr>
                        <a:t>a</a:t>
                      </a:r>
                      <a:r>
                        <a:rPr lang="en-US" sz="2200" dirty="0">
                          <a:effectLst/>
                        </a:rPr>
                        <a:t> </a:t>
                      </a:r>
                      <a:r>
                        <a:rPr lang="en-US" sz="2200" dirty="0" err="1">
                          <a:effectLst/>
                        </a:rPr>
                        <a:t>synthèse</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2200" dirty="0">
                          <a:effectLst/>
                        </a:rPr>
                        <a:t>concordance des temps </a:t>
                      </a:r>
                      <a:r>
                        <a:rPr lang="fr-FR" sz="1100" dirty="0">
                          <a:effectLst/>
                        </a:rPr>
                        <a:t>Les modes / Subjonctif / </a:t>
                      </a:r>
                      <a:endParaRPr lang="cs-CZ" sz="1100" dirty="0">
                        <a:effectLst/>
                      </a:endParaRPr>
                    </a:p>
                    <a:p>
                      <a:pPr algn="just">
                        <a:lnSpc>
                          <a:spcPct val="107000"/>
                        </a:lnSpc>
                        <a:spcAft>
                          <a:spcPts val="0"/>
                        </a:spcAft>
                      </a:pPr>
                      <a:r>
                        <a:rPr lang="fr-FR" sz="2200" dirty="0">
                          <a:effectLst/>
                        </a:rPr>
                        <a:t> </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18391814"/>
                  </a:ext>
                </a:extLst>
              </a:tr>
              <a:tr h="1586151">
                <a:tc>
                  <a:txBody>
                    <a:bodyPr/>
                    <a:lstStyle/>
                    <a:p>
                      <a:pPr algn="just">
                        <a:lnSpc>
                          <a:spcPct val="107000"/>
                        </a:lnSpc>
                        <a:spcAft>
                          <a:spcPts val="0"/>
                        </a:spcAft>
                      </a:pPr>
                      <a:r>
                        <a:rPr lang="fr-FR" sz="2200" dirty="0">
                          <a:effectLst/>
                        </a:rPr>
                        <a:t>12</a:t>
                      </a:r>
                      <a:endParaRPr lang="cs-CZ" sz="1100" dirty="0">
                        <a:effectLst/>
                      </a:endParaRPr>
                    </a:p>
                    <a:p>
                      <a:pPr algn="just">
                        <a:lnSpc>
                          <a:spcPct val="107000"/>
                        </a:lnSpc>
                        <a:spcAft>
                          <a:spcPts val="0"/>
                        </a:spcAft>
                      </a:pPr>
                      <a:r>
                        <a:rPr lang="fr-FR" sz="2200" dirty="0">
                          <a:effectLst/>
                        </a:rPr>
                        <a:t>14.05</a:t>
                      </a:r>
                      <a:endParaRPr lang="cs-CZ" sz="1100" dirty="0">
                        <a:effectLst/>
                      </a:endParaRPr>
                    </a:p>
                    <a:p>
                      <a:pPr algn="just">
                        <a:lnSpc>
                          <a:spcPct val="107000"/>
                        </a:lnSpc>
                        <a:spcAft>
                          <a:spcPts val="0"/>
                        </a:spcAft>
                      </a:pPr>
                      <a:r>
                        <a:rPr lang="fr-FR" sz="2200" dirty="0">
                          <a:effectLst/>
                        </a:rPr>
                        <a:t>Romans</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2200" dirty="0">
                          <a:effectLst/>
                        </a:rPr>
                        <a:t>Révisions examen</a:t>
                      </a:r>
                      <a:endParaRPr lang="cs-CZ" sz="1100" dirty="0">
                        <a:effectLst/>
                      </a:endParaRPr>
                    </a:p>
                    <a:p>
                      <a:pPr algn="just">
                        <a:lnSpc>
                          <a:spcPct val="107000"/>
                        </a:lnSpc>
                        <a:spcAft>
                          <a:spcPts val="0"/>
                        </a:spcAft>
                      </a:pPr>
                      <a:r>
                        <a:rPr lang="fr-FR" sz="2200" dirty="0">
                          <a:effectLst/>
                        </a:rPr>
                        <a:t>la synthèse</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2200">
                          <a:effectLst/>
                        </a:rPr>
                        <a:t> </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5854454"/>
                  </a:ext>
                </a:extLst>
              </a:tr>
              <a:tr h="809492">
                <a:tc>
                  <a:txBody>
                    <a:bodyPr/>
                    <a:lstStyle/>
                    <a:p>
                      <a:pPr algn="just">
                        <a:lnSpc>
                          <a:spcPct val="107000"/>
                        </a:lnSpc>
                        <a:spcAft>
                          <a:spcPts val="0"/>
                        </a:spcAft>
                      </a:pPr>
                      <a:r>
                        <a:rPr lang="fr-FR" sz="2200" dirty="0">
                          <a:effectLst/>
                        </a:rPr>
                        <a:t>13</a:t>
                      </a:r>
                      <a:endParaRPr lang="cs-CZ" sz="1100" dirty="0">
                        <a:effectLst/>
                      </a:endParaRPr>
                    </a:p>
                    <a:p>
                      <a:pPr algn="just">
                        <a:lnSpc>
                          <a:spcPct val="107000"/>
                        </a:lnSpc>
                        <a:spcAft>
                          <a:spcPts val="0"/>
                        </a:spcAft>
                      </a:pPr>
                      <a:r>
                        <a:rPr lang="fr-FR" sz="2200" dirty="0">
                          <a:effectLst/>
                        </a:rPr>
                        <a:t>20.05</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2200">
                          <a:effectLst/>
                        </a:rPr>
                        <a:t>Révisions examen</a:t>
                      </a:r>
                      <a:endParaRPr lang="cs-CZ" sz="1100">
                        <a:effectLst/>
                      </a:endParaRPr>
                    </a:p>
                    <a:p>
                      <a:pPr algn="just">
                        <a:lnSpc>
                          <a:spcPct val="107000"/>
                        </a:lnSpc>
                        <a:spcAft>
                          <a:spcPts val="0"/>
                        </a:spcAft>
                      </a:pPr>
                      <a:r>
                        <a:rPr lang="fr-FR" sz="2200">
                          <a:effectLst/>
                        </a:rPr>
                        <a:t>Argumenter</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fr-FR" sz="2200" dirty="0">
                          <a:effectLst/>
                        </a:rPr>
                        <a:t> </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64218661"/>
                  </a:ext>
                </a:extLst>
              </a:tr>
            </a:tbl>
          </a:graphicData>
        </a:graphic>
      </p:graphicFrame>
    </p:spTree>
    <p:extLst>
      <p:ext uri="{BB962C8B-B14F-4D97-AF65-F5344CB8AC3E}">
        <p14:creationId xmlns:p14="http://schemas.microsoft.com/office/powerpoint/2010/main" val="12546759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2C8D54-5F78-45D6-A4E2-9E0201B90AE7}"/>
              </a:ext>
            </a:extLst>
          </p:cNvPr>
          <p:cNvSpPr>
            <a:spLocks noGrp="1"/>
          </p:cNvSpPr>
          <p:nvPr>
            <p:ph type="title"/>
          </p:nvPr>
        </p:nvSpPr>
        <p:spPr/>
        <p:txBody>
          <a:bodyPr/>
          <a:lstStyle/>
          <a:p>
            <a:r>
              <a:rPr lang="cs-CZ" sz="2400" b="1" dirty="0">
                <a:solidFill>
                  <a:srgbClr val="92D050"/>
                </a:solidFill>
              </a:rPr>
              <a:t>JAZYKOVÝ SEMINÁŘ IV - </a:t>
            </a:r>
            <a:r>
              <a:rPr lang="cs-CZ" sz="2400" b="1" dirty="0" err="1">
                <a:solidFill>
                  <a:srgbClr val="92D050"/>
                </a:solidFill>
              </a:rPr>
              <a:t>Printemps</a:t>
            </a:r>
            <a:r>
              <a:rPr lang="cs-CZ" sz="2400" b="1" dirty="0">
                <a:solidFill>
                  <a:srgbClr val="92D050"/>
                </a:solidFill>
              </a:rPr>
              <a:t> 20</a:t>
            </a:r>
            <a:r>
              <a:rPr lang="fr-FR" sz="2400" b="1" dirty="0">
                <a:solidFill>
                  <a:srgbClr val="92D050"/>
                </a:solidFill>
              </a:rPr>
              <a:t>20</a:t>
            </a:r>
            <a:endParaRPr lang="cs-CZ" dirty="0">
              <a:solidFill>
                <a:srgbClr val="92D050"/>
              </a:solidFill>
            </a:endParaRPr>
          </a:p>
        </p:txBody>
      </p:sp>
      <p:sp>
        <p:nvSpPr>
          <p:cNvPr id="3" name="Zástupný symbol pro obsah 2">
            <a:extLst>
              <a:ext uri="{FF2B5EF4-FFF2-40B4-BE49-F238E27FC236}">
                <a16:creationId xmlns:a16="http://schemas.microsoft.com/office/drawing/2014/main" id="{2928381C-0F09-4065-A604-BF557A9EDA55}"/>
              </a:ext>
            </a:extLst>
          </p:cNvPr>
          <p:cNvSpPr>
            <a:spLocks noGrp="1"/>
          </p:cNvSpPr>
          <p:nvPr>
            <p:ph idx="1"/>
          </p:nvPr>
        </p:nvSpPr>
        <p:spPr>
          <a:xfrm>
            <a:off x="677334" y="1272209"/>
            <a:ext cx="8596668" cy="4769153"/>
          </a:xfrm>
        </p:spPr>
        <p:txBody>
          <a:bodyPr>
            <a:normAutofit/>
          </a:bodyPr>
          <a:lstStyle/>
          <a:p>
            <a:pPr marL="0" indent="0">
              <a:buNone/>
            </a:pPr>
            <a:r>
              <a:rPr lang="fr-FR" sz="2100" dirty="0">
                <a:solidFill>
                  <a:schemeClr val="accent2">
                    <a:lumMod val="75000"/>
                  </a:schemeClr>
                </a:solidFill>
              </a:rPr>
              <a:t>A chaque séance :</a:t>
            </a:r>
            <a:endParaRPr lang="fr-FR" sz="2100" dirty="0"/>
          </a:p>
          <a:p>
            <a:pPr marL="0" indent="0">
              <a:buNone/>
            </a:pPr>
            <a:r>
              <a:rPr lang="fr-FR" sz="2100" dirty="0"/>
              <a:t>Les étudiants seront interrogés à tour de rôle sur la préparation du(des) texte(s) :</a:t>
            </a:r>
          </a:p>
          <a:p>
            <a:r>
              <a:rPr lang="fr-FR" sz="2100" dirty="0"/>
              <a:t>-	Vocabulaire</a:t>
            </a:r>
          </a:p>
          <a:p>
            <a:r>
              <a:rPr lang="fr-FR" sz="2100" dirty="0"/>
              <a:t>-	Repérage de l’idée principale/problématique</a:t>
            </a:r>
          </a:p>
          <a:p>
            <a:r>
              <a:rPr lang="fr-FR" sz="2100" dirty="0"/>
              <a:t>-	Les idées secondaires</a:t>
            </a:r>
          </a:p>
          <a:p>
            <a:r>
              <a:rPr lang="fr-FR" sz="2100" dirty="0"/>
              <a:t>-	La logique de l’argumentation (raisonnement)</a:t>
            </a:r>
          </a:p>
          <a:p>
            <a:r>
              <a:rPr lang="fr-FR" sz="2100" dirty="0"/>
              <a:t>-	Avis argumenté sur la problématique </a:t>
            </a:r>
          </a:p>
          <a:p>
            <a:pPr marL="0" indent="0">
              <a:buNone/>
            </a:pPr>
            <a:r>
              <a:rPr lang="fr-FR" sz="2100" dirty="0"/>
              <a:t>	</a:t>
            </a:r>
          </a:p>
          <a:p>
            <a:r>
              <a:rPr lang="fr-FR" sz="2100" dirty="0"/>
              <a:t>La participation en classe, comme la préparation des exercices à la maison sont partie prenante de l’examen final,</a:t>
            </a:r>
          </a:p>
          <a:p>
            <a:endParaRPr lang="cs-CZ" dirty="0"/>
          </a:p>
        </p:txBody>
      </p:sp>
    </p:spTree>
    <p:extLst>
      <p:ext uri="{BB962C8B-B14F-4D97-AF65-F5344CB8AC3E}">
        <p14:creationId xmlns:p14="http://schemas.microsoft.com/office/powerpoint/2010/main" val="840377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302C2A-0CAC-427E-8F71-B2B9DC19DFE0}"/>
              </a:ext>
            </a:extLst>
          </p:cNvPr>
          <p:cNvSpPr>
            <a:spLocks noGrp="1"/>
          </p:cNvSpPr>
          <p:nvPr>
            <p:ph type="title"/>
          </p:nvPr>
        </p:nvSpPr>
        <p:spPr>
          <a:xfrm>
            <a:off x="677334" y="609600"/>
            <a:ext cx="8596668" cy="1320800"/>
          </a:xfrm>
          <a:solidFill>
            <a:schemeClr val="accent2">
              <a:lumMod val="40000"/>
              <a:lumOff val="60000"/>
            </a:schemeClr>
          </a:solidFill>
        </p:spPr>
        <p:txBody>
          <a:bodyPr/>
          <a:lstStyle/>
          <a:p>
            <a:pPr algn="just">
              <a:lnSpc>
                <a:spcPct val="107000"/>
              </a:lnSpc>
              <a:spcAft>
                <a:spcPts val="0"/>
              </a:spcAft>
            </a:pPr>
            <a:r>
              <a:rPr lang="fr-FR" sz="2400" b="1" dirty="0">
                <a:effectLst/>
                <a:latin typeface="Times New Roman" panose="02020603050405020304" pitchFamily="18" charset="0"/>
                <a:ea typeface="Calibri" panose="020F0502020204030204" pitchFamily="34" charset="0"/>
                <a:cs typeface="Times New Roman" panose="02020603050405020304" pitchFamily="18" charset="0"/>
              </a:rPr>
              <a:t>Compétences exigées au niveau C1</a:t>
            </a:r>
            <a:r>
              <a:rPr lang="fr-FR"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ástupný symbol pro obsah 2">
            <a:extLst>
              <a:ext uri="{FF2B5EF4-FFF2-40B4-BE49-F238E27FC236}">
                <a16:creationId xmlns:a16="http://schemas.microsoft.com/office/drawing/2014/main" id="{CFC300F9-763A-4D1E-ACC4-8144566A3CDE}"/>
              </a:ext>
            </a:extLst>
          </p:cNvPr>
          <p:cNvSpPr>
            <a:spLocks noGrp="1"/>
          </p:cNvSpPr>
          <p:nvPr>
            <p:ph idx="1"/>
          </p:nvPr>
        </p:nvSpPr>
        <p:spPr/>
        <p:txBody>
          <a:bodyPr>
            <a:normAutofit lnSpcReduction="10000"/>
          </a:bodyPr>
          <a:lstStyle/>
          <a:p>
            <a:pPr marL="0" indent="0">
              <a:buNone/>
            </a:pPr>
            <a:endParaRPr lang="fr-FR" dirty="0"/>
          </a:p>
          <a:p>
            <a:r>
              <a:rPr lang="fr-FR" dirty="0"/>
              <a:t>-	faire un exposé, une présentation ou une description, claire et bien structurée, d'un sujet complexe en intégrant des arguments secondaires et en développant des points particuliers pour parvenir à une conclusion appropriée.</a:t>
            </a:r>
          </a:p>
          <a:p>
            <a:endParaRPr lang="fr-FR" dirty="0"/>
          </a:p>
          <a:p>
            <a:r>
              <a:rPr lang="fr-FR" dirty="0"/>
              <a:t>-	suivre facilement des échanges entre partenaires extérieurs dans une discussion de groupe, un débat et y participer, même sur des sujets abstraits, complexes ou non familiers.</a:t>
            </a:r>
          </a:p>
          <a:p>
            <a:endParaRPr lang="fr-FR" dirty="0"/>
          </a:p>
          <a:p>
            <a:r>
              <a:rPr lang="fr-FR" dirty="0"/>
              <a:t>-	maîtriser un vaste répertoire lexical lui permettant de surmonter facilement des lacunes.</a:t>
            </a:r>
          </a:p>
          <a:p>
            <a:endParaRPr lang="cs-CZ" dirty="0"/>
          </a:p>
        </p:txBody>
      </p:sp>
    </p:spTree>
    <p:extLst>
      <p:ext uri="{BB962C8B-B14F-4D97-AF65-F5344CB8AC3E}">
        <p14:creationId xmlns:p14="http://schemas.microsoft.com/office/powerpoint/2010/main" val="728644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6AF1AE-AB44-4113-8A59-4633481F4214}"/>
              </a:ext>
            </a:extLst>
          </p:cNvPr>
          <p:cNvSpPr>
            <a:spLocks noGrp="1"/>
          </p:cNvSpPr>
          <p:nvPr>
            <p:ph type="title"/>
          </p:nvPr>
        </p:nvSpPr>
        <p:spPr/>
        <p:txBody>
          <a:bodyPr/>
          <a:lstStyle/>
          <a:p>
            <a:r>
              <a:rPr lang="fr-FR" dirty="0"/>
              <a:t>Compétences exigées au niveau C1 :</a:t>
            </a:r>
            <a:endParaRPr lang="cs-CZ" dirty="0"/>
          </a:p>
        </p:txBody>
      </p:sp>
      <p:sp>
        <p:nvSpPr>
          <p:cNvPr id="3" name="Zástupný symbol pro obsah 2">
            <a:extLst>
              <a:ext uri="{FF2B5EF4-FFF2-40B4-BE49-F238E27FC236}">
                <a16:creationId xmlns:a16="http://schemas.microsoft.com/office/drawing/2014/main" id="{89508462-E19B-48BB-87F1-34AAEA781411}"/>
              </a:ext>
            </a:extLst>
          </p:cNvPr>
          <p:cNvSpPr>
            <a:spLocks noGrp="1"/>
          </p:cNvSpPr>
          <p:nvPr>
            <p:ph idx="1"/>
          </p:nvPr>
        </p:nvSpPr>
        <p:spPr>
          <a:xfrm>
            <a:off x="677334" y="1683027"/>
            <a:ext cx="8596668" cy="4664764"/>
          </a:xfrm>
        </p:spPr>
        <p:txBody>
          <a:bodyPr>
            <a:normAutofit fontScale="70000" lnSpcReduction="20000"/>
          </a:bodyPr>
          <a:lstStyle/>
          <a:p>
            <a:pPr marL="0" indent="0">
              <a:buNone/>
            </a:pPr>
            <a:r>
              <a:rPr lang="fr-FR" sz="2900" b="1" dirty="0"/>
              <a:t>Dans le domaine écrit:</a:t>
            </a:r>
          </a:p>
          <a:p>
            <a:endParaRPr lang="fr-FR" dirty="0"/>
          </a:p>
          <a:p>
            <a:r>
              <a:rPr lang="fr-FR" sz="2900" dirty="0"/>
              <a:t>-	produire des textes bien structurés sur des sujets complexes, en soulignant les points pertinents et en confirmant un point de vue de manière élaborée par l’intégration d’arguments secondaires, de justifications et d’exemples pertinents pour parvenir à une conclusion appropriée.</a:t>
            </a:r>
          </a:p>
          <a:p>
            <a:r>
              <a:rPr lang="fr-FR" sz="2900" dirty="0"/>
              <a:t>-	écrire des textes descriptifs et de fiction clairs, détaillés, bien construits dans un style sûr, personnel et naturel approprié au lecteur visé.</a:t>
            </a:r>
          </a:p>
          <a:p>
            <a:r>
              <a:rPr lang="fr-FR" sz="2900" dirty="0"/>
              <a:t>exposer par écrit, clairement et de manière bien structurée, un sujet complexe en soulignant les points marquants pertinents.</a:t>
            </a:r>
          </a:p>
          <a:p>
            <a:r>
              <a:rPr lang="fr-FR" sz="2900" dirty="0"/>
              <a:t>-	maîtriser les expressions idiomatiques et familières.</a:t>
            </a:r>
          </a:p>
          <a:p>
            <a:r>
              <a:rPr lang="fr-FR" sz="2900" dirty="0"/>
              <a:t>-	maintenir constamment un haut degré de correction grammaticale.</a:t>
            </a:r>
          </a:p>
          <a:p>
            <a:endParaRPr lang="cs-CZ" dirty="0"/>
          </a:p>
        </p:txBody>
      </p:sp>
      <p:sp>
        <p:nvSpPr>
          <p:cNvPr id="4" name="Nadpis 1">
            <a:extLst>
              <a:ext uri="{FF2B5EF4-FFF2-40B4-BE49-F238E27FC236}">
                <a16:creationId xmlns:a16="http://schemas.microsoft.com/office/drawing/2014/main" id="{63EB70FA-9F2F-439D-A32B-6DB4B9CFA6C4}"/>
              </a:ext>
            </a:extLst>
          </p:cNvPr>
          <p:cNvSpPr txBox="1">
            <a:spLocks/>
          </p:cNvSpPr>
          <p:nvPr/>
        </p:nvSpPr>
        <p:spPr>
          <a:xfrm>
            <a:off x="677334" y="609600"/>
            <a:ext cx="8596668" cy="768626"/>
          </a:xfrm>
          <a:prstGeom prst="rect">
            <a:avLst/>
          </a:prstGeom>
          <a:solidFill>
            <a:schemeClr val="accent2">
              <a:lumMod val="40000"/>
              <a:lumOff val="60000"/>
            </a:schemeClr>
          </a:solidFill>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lnSpc>
                <a:spcPct val="107000"/>
              </a:lnSpc>
            </a:pPr>
            <a:r>
              <a:rPr lang="fr-FR" sz="2400" b="1">
                <a:latin typeface="Times New Roman" panose="02020603050405020304" pitchFamily="18" charset="0"/>
                <a:ea typeface="Calibri" panose="020F0502020204030204" pitchFamily="34" charset="0"/>
                <a:cs typeface="Times New Roman" panose="02020603050405020304" pitchFamily="18" charset="0"/>
              </a:rPr>
              <a:t>Compétences exigées au niveau C1</a:t>
            </a:r>
            <a:r>
              <a:rPr lang="fr-FR" sz="2400">
                <a:latin typeface="Times New Roman" panose="02020603050405020304" pitchFamily="18" charset="0"/>
                <a:ea typeface="Calibri" panose="020F0502020204030204" pitchFamily="34" charset="0"/>
                <a:cs typeface="Times New Roman" panose="02020603050405020304" pitchFamily="18" charset="0"/>
              </a:rPr>
              <a:t> :</a:t>
            </a:r>
            <a:endParaRPr lang="cs-CZ" sz="1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313324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1A1E7A-6C2D-461A-8F6B-B12B0CAF64BE}"/>
              </a:ext>
            </a:extLst>
          </p:cNvPr>
          <p:cNvSpPr>
            <a:spLocks noGrp="1"/>
          </p:cNvSpPr>
          <p:nvPr>
            <p:ph type="title"/>
          </p:nvPr>
        </p:nvSpPr>
        <p:spPr>
          <a:xfrm>
            <a:off x="677334" y="609600"/>
            <a:ext cx="8596668" cy="874643"/>
          </a:xfrm>
          <a:solidFill>
            <a:schemeClr val="accent1">
              <a:lumMod val="40000"/>
              <a:lumOff val="60000"/>
            </a:schemeClr>
          </a:solidFill>
        </p:spPr>
        <p:txBody>
          <a:bodyPr>
            <a:normAutofit fontScale="90000"/>
          </a:bodyPr>
          <a:lstStyle/>
          <a:p>
            <a:pPr>
              <a:lnSpc>
                <a:spcPct val="107000"/>
              </a:lnSpc>
              <a:spcAft>
                <a:spcPts val="0"/>
              </a:spcAft>
            </a:pPr>
            <a:r>
              <a:rPr lang="fr-FR" b="1" dirty="0">
                <a:latin typeface="Times New Roman" panose="02020603050405020304" pitchFamily="18" charset="0"/>
                <a:ea typeface="Calibri" panose="020F0502020204030204" pitchFamily="34" charset="0"/>
                <a:cs typeface="Times New Roman" panose="02020603050405020304" pitchFamily="18" charset="0"/>
              </a:rPr>
              <a:t>Présentation de la synthèse</a:t>
            </a:r>
            <a:r>
              <a:rPr lang="fr-FR" dirty="0">
                <a:latin typeface="Times New Roman" panose="02020603050405020304" pitchFamily="18" charset="0"/>
                <a:ea typeface="Calibri" panose="020F0502020204030204" pitchFamily="34" charset="0"/>
                <a:cs typeface="Times New Roman" panose="02020603050405020304" pitchFamily="18" charset="0"/>
              </a:rPr>
              <a:t> :</a:t>
            </a:r>
            <a:br>
              <a:rPr lang="cs-CZ" sz="1600" dirty="0">
                <a:latin typeface="Calibri" panose="020F0502020204030204" pitchFamily="34" charset="0"/>
                <a:ea typeface="Calibri" panose="020F0502020204030204" pitchFamily="34" charset="0"/>
                <a:cs typeface="Times New Roman" panose="02020603050405020304" pitchFamily="18" charset="0"/>
              </a:rPr>
            </a:br>
            <a:endParaRPr lang="cs-CZ" dirty="0"/>
          </a:p>
        </p:txBody>
      </p:sp>
      <p:sp>
        <p:nvSpPr>
          <p:cNvPr id="3" name="Zástupný symbol pro obsah 2">
            <a:extLst>
              <a:ext uri="{FF2B5EF4-FFF2-40B4-BE49-F238E27FC236}">
                <a16:creationId xmlns:a16="http://schemas.microsoft.com/office/drawing/2014/main" id="{17651C1F-BE39-4EA2-97EB-CE9CED5D406C}"/>
              </a:ext>
            </a:extLst>
          </p:cNvPr>
          <p:cNvSpPr>
            <a:spLocks noGrp="1"/>
          </p:cNvSpPr>
          <p:nvPr>
            <p:ph idx="1"/>
          </p:nvPr>
        </p:nvSpPr>
        <p:spPr>
          <a:xfrm>
            <a:off x="677334" y="1775790"/>
            <a:ext cx="8596668" cy="4611757"/>
          </a:xfrm>
        </p:spPr>
        <p:txBody>
          <a:bodyPr/>
          <a:lstStyle/>
          <a:p>
            <a:r>
              <a:rPr lang="fr-FR" dirty="0"/>
              <a:t>Une synthèse n’est pas un résumé ni un commentaire de texte. Il s’agit de donner un condensé des documents proposés, non exhaustif mais organisé autour d’une problématique que vous aurez repérée. Il vous faudra cependant parler de tous les documents que vous aurez à synthétiser.</a:t>
            </a:r>
          </a:p>
          <a:p>
            <a:endParaRPr lang="fr-FR" dirty="0"/>
          </a:p>
          <a:p>
            <a:r>
              <a:rPr lang="fr-FR" dirty="0"/>
              <a:t>La synthèse est une épreuve demandée dans des examens comme le DALF C1 à partir de 2 ou 3 documents . La durée de l'examen est de 2h30 comprenant également une rédaction d'un sujet de réflexion sur le même thème (essai argumenté), la longueur attendue de la synthèse est généralement de 220 </a:t>
            </a:r>
            <a:r>
              <a:rPr lang="cs-CZ" dirty="0"/>
              <a:t>/ 250 </a:t>
            </a:r>
            <a:r>
              <a:rPr lang="fr-FR" dirty="0"/>
              <a:t>mots.</a:t>
            </a:r>
          </a:p>
          <a:p>
            <a:endParaRPr lang="cs-CZ" dirty="0"/>
          </a:p>
        </p:txBody>
      </p:sp>
    </p:spTree>
    <p:extLst>
      <p:ext uri="{BB962C8B-B14F-4D97-AF65-F5344CB8AC3E}">
        <p14:creationId xmlns:p14="http://schemas.microsoft.com/office/powerpoint/2010/main" val="3350237217"/>
      </p:ext>
    </p:extLst>
  </p:cSld>
  <p:clrMapOvr>
    <a:masterClrMapping/>
  </p:clrMapOvr>
</p:sld>
</file>

<file path=ppt/theme/theme1.xml><?xml version="1.0" encoding="utf-8"?>
<a:theme xmlns:a="http://schemas.openxmlformats.org/drawingml/2006/main" name="Fazeta">
  <a:themeElements>
    <a:clrScheme name="Faz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z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z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25</TotalTime>
  <Words>964</Words>
  <Application>Microsoft Office PowerPoint</Application>
  <PresentationFormat>Širokoúhlá obrazovka</PresentationFormat>
  <Paragraphs>236</Paragraphs>
  <Slides>12</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12</vt:i4>
      </vt:variant>
    </vt:vector>
  </HeadingPairs>
  <TitlesOfParts>
    <vt:vector size="18" baseType="lpstr">
      <vt:lpstr>Arial</vt:lpstr>
      <vt:lpstr>Calibri</vt:lpstr>
      <vt:lpstr>Times New Roman</vt:lpstr>
      <vt:lpstr>Trebuchet MS</vt:lpstr>
      <vt:lpstr>Wingdings 3</vt:lpstr>
      <vt:lpstr>Fazeta</vt:lpstr>
      <vt:lpstr>JAZYKOVÝ SEMINÁŘ IV  Printemps 2020 </vt:lpstr>
      <vt:lpstr>JAZYKOVÝ SEMINÁŘ IV - Printemps 2020</vt:lpstr>
      <vt:lpstr>JAZYKOVÝ SEMINÁŘ IV - Printemps 2020</vt:lpstr>
      <vt:lpstr>JAZYKOVÝ SEMINÁŘ IV - Printemps 2020</vt:lpstr>
      <vt:lpstr>JAZYKOVÝ SEMINÁŘ IV - Printemps 2020</vt:lpstr>
      <vt:lpstr>JAZYKOVÝ SEMINÁŘ IV - Printemps 2020</vt:lpstr>
      <vt:lpstr>Compétences exigées au niveau C1 :</vt:lpstr>
      <vt:lpstr>Compétences exigées au niveau C1 :</vt:lpstr>
      <vt:lpstr>Présentation de la synthèse : </vt:lpstr>
      <vt:lpstr>Examen</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JAZYKOVY SEMINAR IV  Printemps 2018</dc:title>
  <dc:creator>ja</dc:creator>
  <cp:lastModifiedBy>ja</cp:lastModifiedBy>
  <cp:revision>17</cp:revision>
  <dcterms:created xsi:type="dcterms:W3CDTF">2018-02-19T10:16:32Z</dcterms:created>
  <dcterms:modified xsi:type="dcterms:W3CDTF">2020-02-23T12:29:09Z</dcterms:modified>
</cp:coreProperties>
</file>