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4/5/2020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atický obrázek s popiske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6343B39-165A-4B68-AA5C-581F5336313C}" type="datetimeFigureOut">
              <a:rPr lang="en-US" dirty="0"/>
              <a:t>4/5/2020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942C8C57-33F9-4259-AC4F-0E3F5BEC9B94}" type="datetimeFigureOut">
              <a:rPr lang="en-US" dirty="0"/>
              <a:t>4/5/2020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cs-CZ"/>
              <a:t>Kliknutím lze upravit styl.</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cs-CZ"/>
              <a:t>Po kliknutí můžete upravovat styly textu v předloze.</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748772B-8FA2-401F-A0A1-A59855EDBC3E}" type="datetimeFigureOut">
              <a:rPr lang="en-US" dirty="0"/>
              <a:t>4/5/2020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D3DD5BDE-5A90-4611-82E9-0FC5746D30C5}" type="datetimeFigureOut">
              <a:rPr lang="en-US" dirty="0"/>
              <a:t>4/5/2020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4/5/2020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4/5/2020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4/5/2020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4/5/2020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cs-CZ"/>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4/5/2020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09472EB-AC54-4713-BFC2-BEB621108C63}" type="datetimeFigureOut">
              <a:rPr lang="en-US" dirty="0"/>
              <a:t>4/5/2020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cs-CZ"/>
              <a:t>Kliknutím lze upravit styl.</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4/5/2020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4/5/2020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4/5/2020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4/5/2020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16ED06B6-C816-4861-964D-15A98395707D}" type="datetimeFigureOut">
              <a:rPr lang="en-US" dirty="0"/>
              <a:t>4/5/2020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00B1A8AB-EA7C-4B1B-9D73-E2551851FABE}" type="datetimeFigureOut">
              <a:rPr lang="en-US" dirty="0"/>
              <a:t>4/5/2020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4/5/2020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A10ECF-BDF2-44F5-96D5-86FDF9CA0162}"/>
              </a:ext>
            </a:extLst>
          </p:cNvPr>
          <p:cNvSpPr>
            <a:spLocks noGrp="1"/>
          </p:cNvSpPr>
          <p:nvPr>
            <p:ph type="ctrTitle"/>
          </p:nvPr>
        </p:nvSpPr>
        <p:spPr/>
        <p:txBody>
          <a:bodyPr/>
          <a:lstStyle/>
          <a:p>
            <a:r>
              <a:rPr lang="fr-FR" dirty="0"/>
              <a:t>Utilisation de la préposition « de », avec ou sans article</a:t>
            </a:r>
            <a:br>
              <a:rPr lang="cs-CZ" dirty="0"/>
            </a:br>
            <a:endParaRPr lang="cs-CZ" dirty="0"/>
          </a:p>
        </p:txBody>
      </p:sp>
      <p:sp>
        <p:nvSpPr>
          <p:cNvPr id="3" name="Podnadpis 2">
            <a:extLst>
              <a:ext uri="{FF2B5EF4-FFF2-40B4-BE49-F238E27FC236}">
                <a16:creationId xmlns:a16="http://schemas.microsoft.com/office/drawing/2014/main" id="{D7930AD8-A5BE-41C1-8C0C-6BF7B2D2FCD6}"/>
              </a:ext>
            </a:extLst>
          </p:cNvPr>
          <p:cNvSpPr>
            <a:spLocks noGrp="1"/>
          </p:cNvSpPr>
          <p:nvPr>
            <p:ph type="subTitle" idx="1"/>
          </p:nvPr>
        </p:nvSpPr>
        <p:spPr/>
        <p:txBody>
          <a:bodyPr/>
          <a:lstStyle/>
          <a:p>
            <a:r>
              <a:rPr lang="fr-FR" dirty="0"/>
              <a:t>Grammaire-Compléter un nom</a:t>
            </a:r>
            <a:endParaRPr lang="cs-CZ" dirty="0"/>
          </a:p>
        </p:txBody>
      </p:sp>
    </p:spTree>
    <p:extLst>
      <p:ext uri="{BB962C8B-B14F-4D97-AF65-F5344CB8AC3E}">
        <p14:creationId xmlns:p14="http://schemas.microsoft.com/office/powerpoint/2010/main" val="3040944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5F9F0848-E6DB-4461-888E-475B78140214}"/>
              </a:ext>
            </a:extLst>
          </p:cNvPr>
          <p:cNvSpPr txBox="1"/>
          <p:nvPr/>
        </p:nvSpPr>
        <p:spPr>
          <a:xfrm>
            <a:off x="755373" y="412789"/>
            <a:ext cx="9581322" cy="6032421"/>
          </a:xfrm>
          <a:prstGeom prst="rect">
            <a:avLst/>
          </a:prstGeom>
          <a:noFill/>
        </p:spPr>
        <p:txBody>
          <a:bodyPr wrap="square" rtlCol="0">
            <a:spAutoFit/>
          </a:bodyPr>
          <a:lstStyle/>
          <a:p>
            <a:r>
              <a:rPr lang="fr-FR" sz="2000" b="1" dirty="0">
                <a:latin typeface="Times New Roman" panose="02020603050405020304" pitchFamily="18" charset="0"/>
                <a:cs typeface="Times New Roman" panose="02020603050405020304" pitchFamily="18" charset="0"/>
              </a:rPr>
              <a:t>Activité 1</a:t>
            </a:r>
          </a:p>
          <a:p>
            <a:endParaRPr lang="fr-FR" sz="2000" dirty="0">
              <a:latin typeface="Times New Roman" panose="02020603050405020304" pitchFamily="18" charset="0"/>
              <a:cs typeface="Times New Roman" panose="02020603050405020304" pitchFamily="18" charset="0"/>
            </a:endParaRPr>
          </a:p>
          <a:p>
            <a:pPr algn="just"/>
            <a:r>
              <a:rPr lang="fr-FR" sz="2000" dirty="0">
                <a:latin typeface="Times New Roman" panose="02020603050405020304" pitchFamily="18" charset="0"/>
                <a:cs typeface="Times New Roman" panose="02020603050405020304" pitchFamily="18" charset="0"/>
              </a:rPr>
              <a:t>Complétez ce texte en rajoutant la préposition « de » avec ou sans article. Indiquez si le complément du nom a une valeur particulière (P) ou générale (G)</a:t>
            </a:r>
          </a:p>
          <a:p>
            <a:pPr algn="just"/>
            <a:endParaRPr lang="fr-FR" dirty="0">
              <a:latin typeface="Times New Roman" panose="02020603050405020304" pitchFamily="18" charset="0"/>
              <a:cs typeface="Times New Roman" panose="02020603050405020304" pitchFamily="18" charset="0"/>
            </a:endParaRPr>
          </a:p>
          <a:p>
            <a:pPr algn="just">
              <a:lnSpc>
                <a:spcPct val="150000"/>
              </a:lnSpc>
            </a:pPr>
            <a:r>
              <a:rPr lang="fr-FR" dirty="0">
                <a:latin typeface="Times New Roman" panose="02020603050405020304" pitchFamily="18" charset="0"/>
                <a:cs typeface="Times New Roman" panose="02020603050405020304" pitchFamily="18" charset="0"/>
              </a:rPr>
              <a:t>Ce n’est qu’après la Seconde Guerre mondiale que la cause _ droit _ femmes () est devenue une priorité mondiale. Les Nations unies ont adopté en 1945 une Charte sur les principes d’égalité entre les sexes puis, en 1979, une Convention sur l’élimination de toutes les formes de discrimination à l’égard des femmes. En 1995, l’ONU a décidé de la mise en place _ programme () d’action pour l’autonomisation sociale _ femmes (). Aujourd’hui, dans la plupart des domaines comme la santé ou l’éducation, des progrès considérables ont été faits. Si les deux tiers des adultes analphabètes sont encore des femmes, leur taux _ scolarisation () est en augmentation constante. Reste un avantage aux femmes, leur espérance _ vie () est meilleure que celle _ hommes (). Mais la conciliation _ vie() domestique et _ vie () professionnelle est une source _ dégradation () _ santé () plus importante que chez les hommes.</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1339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2DE6C566-7CA6-465B-A7A6-8F86E2CEC638}"/>
              </a:ext>
            </a:extLst>
          </p:cNvPr>
          <p:cNvSpPr txBox="1"/>
          <p:nvPr/>
        </p:nvSpPr>
        <p:spPr>
          <a:xfrm>
            <a:off x="705249" y="1059248"/>
            <a:ext cx="10993537" cy="5262979"/>
          </a:xfrm>
          <a:prstGeom prst="rect">
            <a:avLst/>
          </a:prstGeom>
          <a:noFill/>
        </p:spPr>
        <p:txBody>
          <a:bodyPr wrap="square" rtlCol="0">
            <a:spAutoFit/>
          </a:bodyPr>
          <a:lstStyle/>
          <a:p>
            <a:r>
              <a:rPr lang="fr-FR" sz="2000" b="1" dirty="0">
                <a:latin typeface="Times New Roman" panose="02020603050405020304" pitchFamily="18" charset="0"/>
                <a:cs typeface="Times New Roman" panose="02020603050405020304" pitchFamily="18" charset="0"/>
              </a:rPr>
              <a:t>Activité 2 Complétez les informations ci-dessous en utilisant « de » et un des mots </a:t>
            </a:r>
            <a:r>
              <a:rPr lang="fr-FR" sz="2000" b="1">
                <a:latin typeface="Times New Roman" panose="02020603050405020304" pitchFamily="18" charset="0"/>
                <a:cs typeface="Times New Roman" panose="02020603050405020304" pitchFamily="18" charset="0"/>
              </a:rPr>
              <a:t>ou groupes </a:t>
            </a:r>
            <a:r>
              <a:rPr lang="fr-FR" sz="2000" b="1" dirty="0">
                <a:latin typeface="Times New Roman" panose="02020603050405020304" pitchFamily="18" charset="0"/>
                <a:cs typeface="Times New Roman" panose="02020603050405020304" pitchFamily="18" charset="0"/>
              </a:rPr>
              <a:t>nominaux ci-dessous</a:t>
            </a:r>
            <a:r>
              <a:rPr lang="fr-FR" sz="2000" dirty="0">
                <a:latin typeface="Times New Roman" panose="02020603050405020304" pitchFamily="18" charset="0"/>
                <a:cs typeface="Times New Roman" panose="02020603050405020304" pitchFamily="18" charset="0"/>
              </a:rPr>
              <a:t>:</a:t>
            </a:r>
          </a:p>
          <a:p>
            <a:endParaRPr lang="fr-FR" sz="2000"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Dior/Lettres/marque de cosmétique L’Oréal/cinéma/Economie/ancien président français/Fonds monétaire international/chanson à succès </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Christine Lagarde (1956) ancienne ministre……et actuelle présidente……..</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Marion Cotillard (1975) actrice …………</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Carla Bruni-Sarkozy (1967) épouse ……….., mannequin ……….et auteur-compositeur….</a:t>
            </a: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Liliane Bettencourt (1922-2017) propriétaire ……..</a:t>
            </a:r>
          </a:p>
          <a:p>
            <a:endParaRPr lang="fr-FR" sz="2000" dirty="0">
              <a:latin typeface="Times New Roman" panose="02020603050405020304" pitchFamily="18" charset="0"/>
              <a:cs typeface="Times New Roman" panose="02020603050405020304" pitchFamily="18" charset="0"/>
            </a:endParaRPr>
          </a:p>
          <a:p>
            <a:endParaRPr lang="fr-FR" sz="2000" dirty="0">
              <a:latin typeface="Times New Roman" panose="02020603050405020304" pitchFamily="18" charset="0"/>
              <a:cs typeface="Times New Roman" panose="02020603050405020304" pitchFamily="18" charset="0"/>
            </a:endParaRPr>
          </a:p>
          <a:p>
            <a:r>
              <a:rPr lang="fr-FR" sz="2000" dirty="0">
                <a:latin typeface="Times New Roman" panose="02020603050405020304" pitchFamily="18" charset="0"/>
                <a:cs typeface="Times New Roman" panose="02020603050405020304" pitchFamily="18" charset="0"/>
              </a:rPr>
              <a:t>Amélie Nothomb (1966) femme ………… belge francophone et graphomane</a:t>
            </a:r>
          </a:p>
          <a:p>
            <a:endParaRPr lang="cs-CZ" sz="2000"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DD9B3887-9A3B-4709-8F22-9A114E5268F6}"/>
              </a:ext>
            </a:extLst>
          </p:cNvPr>
          <p:cNvPicPr>
            <a:picLocks noChangeAspect="1"/>
          </p:cNvPicPr>
          <p:nvPr/>
        </p:nvPicPr>
        <p:blipFill>
          <a:blip r:embed="rId2"/>
          <a:stretch>
            <a:fillRect/>
          </a:stretch>
        </p:blipFill>
        <p:spPr>
          <a:xfrm>
            <a:off x="9050206" y="5235534"/>
            <a:ext cx="861392" cy="1126436"/>
          </a:xfrm>
          <a:prstGeom prst="rect">
            <a:avLst/>
          </a:prstGeom>
        </p:spPr>
      </p:pic>
      <p:pic>
        <p:nvPicPr>
          <p:cNvPr id="1026" name="Picture 2" descr="Résultat de recherche d'images pour &quot;lagarde christine&quot;">
            <a:extLst>
              <a:ext uri="{FF2B5EF4-FFF2-40B4-BE49-F238E27FC236}">
                <a16:creationId xmlns:a16="http://schemas.microsoft.com/office/drawing/2014/main" id="{D9C90C9D-D000-44B6-8171-804D58C356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15072" y="2605108"/>
            <a:ext cx="864498" cy="100963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ésultat de recherche d'images pour &quot;marion cotillard&quot;">
            <a:extLst>
              <a:ext uri="{FF2B5EF4-FFF2-40B4-BE49-F238E27FC236}">
                <a16:creationId xmlns:a16="http://schemas.microsoft.com/office/drawing/2014/main" id="{6355C909-F4F9-4133-8085-954C6BAC3E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57606" y="3234667"/>
            <a:ext cx="1238250" cy="8572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ésultat de recherche d'images pour &quot;carla bruni&quot;">
            <a:extLst>
              <a:ext uri="{FF2B5EF4-FFF2-40B4-BE49-F238E27FC236}">
                <a16:creationId xmlns:a16="http://schemas.microsoft.com/office/drawing/2014/main" id="{27B973BA-7A98-437D-BAC0-290B90608B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03146" y="3690737"/>
            <a:ext cx="749607" cy="1033669"/>
          </a:xfrm>
          <a:prstGeom prst="rect">
            <a:avLst/>
          </a:prstGeom>
          <a:noFill/>
          <a:extLst>
            <a:ext uri="{909E8E84-426E-40DD-AFC4-6F175D3DCCD1}">
              <a14:hiddenFill xmlns:a14="http://schemas.microsoft.com/office/drawing/2010/main">
                <a:solidFill>
                  <a:srgbClr val="FFFFFF"/>
                </a:solidFill>
              </a14:hiddenFill>
            </a:ext>
          </a:extLst>
        </p:spPr>
      </p:pic>
      <p:pic>
        <p:nvPicPr>
          <p:cNvPr id="5" name="Obrázek 4">
            <a:extLst>
              <a:ext uri="{FF2B5EF4-FFF2-40B4-BE49-F238E27FC236}">
                <a16:creationId xmlns:a16="http://schemas.microsoft.com/office/drawing/2014/main" id="{6CD7D06B-DC6E-4B48-B15D-A18C7104184D}"/>
              </a:ext>
            </a:extLst>
          </p:cNvPr>
          <p:cNvPicPr>
            <a:picLocks noChangeAspect="1"/>
          </p:cNvPicPr>
          <p:nvPr/>
        </p:nvPicPr>
        <p:blipFill>
          <a:blip r:embed="rId6"/>
          <a:stretch>
            <a:fillRect/>
          </a:stretch>
        </p:blipFill>
        <p:spPr>
          <a:xfrm>
            <a:off x="6357009" y="4571682"/>
            <a:ext cx="1181100" cy="885825"/>
          </a:xfrm>
          <a:prstGeom prst="rect">
            <a:avLst/>
          </a:prstGeom>
        </p:spPr>
      </p:pic>
    </p:spTree>
    <p:extLst>
      <p:ext uri="{BB962C8B-B14F-4D97-AF65-F5344CB8AC3E}">
        <p14:creationId xmlns:p14="http://schemas.microsoft.com/office/powerpoint/2010/main" val="33335036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33</TotalTime>
  <Words>309</Words>
  <Application>Microsoft Office PowerPoint</Application>
  <PresentationFormat>Širokoúhlá obrazovka</PresentationFormat>
  <Paragraphs>21</Paragraphs>
  <Slides>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vt:i4>
      </vt:variant>
    </vt:vector>
  </HeadingPairs>
  <TitlesOfParts>
    <vt:vector size="8" baseType="lpstr">
      <vt:lpstr>Arial</vt:lpstr>
      <vt:lpstr>Century Gothic</vt:lpstr>
      <vt:lpstr>Times New Roman</vt:lpstr>
      <vt:lpstr>Wingdings 3</vt:lpstr>
      <vt:lpstr>Ion Boardroom</vt:lpstr>
      <vt:lpstr>Utilisation de la préposition « de », avec ou sans article </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Utilisation de la préposition « de », avec ou sans article</dc:title>
  <dc:creator>ja</dc:creator>
  <cp:lastModifiedBy>ja</cp:lastModifiedBy>
  <cp:revision>4</cp:revision>
  <dcterms:created xsi:type="dcterms:W3CDTF">2020-04-05T09:29:59Z</dcterms:created>
  <dcterms:modified xsi:type="dcterms:W3CDTF">2020-04-05T10:03:11Z</dcterms:modified>
</cp:coreProperties>
</file>