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257" r:id="rId4"/>
    <p:sldId id="258" r:id="rId5"/>
    <p:sldId id="259" r:id="rId6"/>
    <p:sldId id="260" r:id="rId7"/>
    <p:sldId id="263" r:id="rId8"/>
    <p:sldId id="265" r:id="rId9"/>
    <p:sldId id="266" r:id="rId10"/>
    <p:sldId id="262"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slav Stanovsky" initials="JS" lastIdx="1" clrIdx="0">
    <p:extLst>
      <p:ext uri="{19B8F6BF-5375-455C-9EA6-DF929625EA0E}">
        <p15:presenceInfo xmlns:p15="http://schemas.microsoft.com/office/powerpoint/2012/main" userId="f770de8576fd52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cs-CZ"/>
              <a:t>Kliknutím lze upravit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8" name="Date Placeholder 7"/>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8" name="Date Placeholder 7"/>
          <p:cNvSpPr>
            <a:spLocks noGrp="1"/>
          </p:cNvSpPr>
          <p:nvPr>
            <p:ph type="dt" sz="half" idx="10"/>
          </p:nvPr>
        </p:nvSpPr>
        <p:spPr/>
        <p:txBody>
          <a:bodyPr/>
          <a:lstStyle/>
          <a:p>
            <a:fld id="{5586B75A-687E-405C-8A0B-8D00578BA2C3}" type="datetimeFigureOut">
              <a:rPr lang="en-US" dirty="0"/>
              <a:pPr/>
              <a:t>5/27/2020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5/27/2020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AF5E69-B360-45C0-8AB4-EE40DEB17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3AEFC1D-84D1-45C9-A4D2-688221A5F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84A531C7-4DA5-435A-81A8-C334857B0B1E}"/>
              </a:ext>
            </a:extLst>
          </p:cNvPr>
          <p:cNvSpPr>
            <a:spLocks noGrp="1"/>
          </p:cNvSpPr>
          <p:nvPr>
            <p:ph type="ctrTitle"/>
          </p:nvPr>
        </p:nvSpPr>
        <p:spPr>
          <a:xfrm>
            <a:off x="1100014" y="1297801"/>
            <a:ext cx="6068070" cy="3255264"/>
          </a:xfrm>
        </p:spPr>
        <p:txBody>
          <a:bodyPr>
            <a:normAutofit/>
          </a:bodyPr>
          <a:lstStyle/>
          <a:p>
            <a:r>
              <a:rPr lang="fr-FR" sz="5500"/>
              <a:t>Vers la science historique moderne: positivisme et « roman national »</a:t>
            </a:r>
            <a:endParaRPr lang="cs-CZ" sz="5500"/>
          </a:p>
        </p:txBody>
      </p:sp>
      <p:sp>
        <p:nvSpPr>
          <p:cNvPr id="3" name="Podnadpis 2">
            <a:extLst>
              <a:ext uri="{FF2B5EF4-FFF2-40B4-BE49-F238E27FC236}">
                <a16:creationId xmlns:a16="http://schemas.microsoft.com/office/drawing/2014/main" id="{FD384933-4430-4150-92A2-D6B692181867}"/>
              </a:ext>
            </a:extLst>
          </p:cNvPr>
          <p:cNvSpPr>
            <a:spLocks noGrp="1"/>
          </p:cNvSpPr>
          <p:nvPr>
            <p:ph type="subTitle" idx="1"/>
          </p:nvPr>
        </p:nvSpPr>
        <p:spPr>
          <a:xfrm>
            <a:off x="1100014" y="4670246"/>
            <a:ext cx="6037903" cy="914400"/>
          </a:xfrm>
        </p:spPr>
        <p:txBody>
          <a:bodyPr>
            <a:normAutofit/>
          </a:bodyPr>
          <a:lstStyle/>
          <a:p>
            <a:r>
              <a:rPr lang="fr-FR" dirty="0"/>
              <a:t>L’Histoire entre le Printemps des peuples et la Première guerre mondiale</a:t>
            </a:r>
            <a:endParaRPr lang="cs-CZ" dirty="0"/>
          </a:p>
        </p:txBody>
      </p:sp>
      <p:pic>
        <p:nvPicPr>
          <p:cNvPr id="1026" name="Picture 2" descr="RÃ©sultat de recherche d'images pour &quot;roman national&quot;">
            <a:extLst>
              <a:ext uri="{FF2B5EF4-FFF2-40B4-BE49-F238E27FC236}">
                <a16:creationId xmlns:a16="http://schemas.microsoft.com/office/drawing/2014/main" id="{3D423641-487C-4E75-BC3A-12070CE4B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629" y="758952"/>
            <a:ext cx="3038470" cy="533065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13606D7-B7B7-4DF4-8F91-C2A5105A3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450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kladata.com/XxN3yo28BrLyrz4tIriBp0h8Rks/oumission.jpg">
            <a:extLst>
              <a:ext uri="{FF2B5EF4-FFF2-40B4-BE49-F238E27FC236}">
                <a16:creationId xmlns:a16="http://schemas.microsoft.com/office/drawing/2014/main" id="{C5E84C58-7A52-44D9-8B84-59C0BDB59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53380"/>
            <a:ext cx="10210800" cy="3204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98C69DAC-B828-43DC-B01D-685AA466B182}"/>
              </a:ext>
            </a:extLst>
          </p:cNvPr>
          <p:cNvSpPr txBox="1"/>
          <p:nvPr/>
        </p:nvSpPr>
        <p:spPr>
          <a:xfrm>
            <a:off x="2819400" y="0"/>
            <a:ext cx="6800850" cy="477054"/>
          </a:xfrm>
          <a:prstGeom prst="rect">
            <a:avLst/>
          </a:prstGeom>
          <a:noFill/>
        </p:spPr>
        <p:txBody>
          <a:bodyPr wrap="square" rtlCol="0">
            <a:spAutoFit/>
          </a:bodyPr>
          <a:lstStyle/>
          <a:p>
            <a:r>
              <a:rPr lang="fr-FR" sz="2500" dirty="0"/>
              <a:t>« Roman national » et la culture populaire </a:t>
            </a:r>
            <a:endParaRPr lang="cs-CZ" sz="2500" dirty="0"/>
          </a:p>
        </p:txBody>
      </p:sp>
      <p:pic>
        <p:nvPicPr>
          <p:cNvPr id="6148" name="Picture 4" descr="RÃ©sultat de recherche d'images pour &quot;il Ã©tait une fois un homme&quot;">
            <a:extLst>
              <a:ext uri="{FF2B5EF4-FFF2-40B4-BE49-F238E27FC236}">
                <a16:creationId xmlns:a16="http://schemas.microsoft.com/office/drawing/2014/main" id="{02C534ED-50AE-47A5-901E-B8F3B680F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472" y="477054"/>
            <a:ext cx="5103340" cy="287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8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B0061-263E-43B8-AC6B-D684937DB27C}"/>
              </a:ext>
            </a:extLst>
          </p:cNvPr>
          <p:cNvSpPr>
            <a:spLocks noGrp="1"/>
          </p:cNvSpPr>
          <p:nvPr>
            <p:ph type="title"/>
          </p:nvPr>
        </p:nvSpPr>
        <p:spPr/>
        <p:txBody>
          <a:bodyPr/>
          <a:lstStyle/>
          <a:p>
            <a:r>
              <a:rPr lang="fr-FR" dirty="0"/>
              <a:t>« Le Roman national » et les clichés historiques: Charlemagne</a:t>
            </a:r>
            <a:br>
              <a:rPr lang="fr-FR" dirty="0"/>
            </a:br>
            <a:r>
              <a:rPr lang="fr-FR" dirty="0"/>
              <a:t>(</a:t>
            </a:r>
            <a:r>
              <a:rPr lang="fr-FR" i="1" dirty="0"/>
              <a:t>Il était une fois </a:t>
            </a:r>
            <a:r>
              <a:rPr lang="cs-CZ" i="1" dirty="0"/>
              <a:t>l‘</a:t>
            </a:r>
            <a:r>
              <a:rPr lang="fr-FR" i="1" dirty="0"/>
              <a:t>homme 9)</a:t>
            </a:r>
            <a:endParaRPr lang="cs-CZ" dirty="0"/>
          </a:p>
        </p:txBody>
      </p:sp>
      <p:sp>
        <p:nvSpPr>
          <p:cNvPr id="4" name="Zástupný obsah 3">
            <a:extLst>
              <a:ext uri="{FF2B5EF4-FFF2-40B4-BE49-F238E27FC236}">
                <a16:creationId xmlns:a16="http://schemas.microsoft.com/office/drawing/2014/main" id="{BD989C31-C91B-4A18-9095-4287B893EE9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71417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ED7D299-072B-4BF6-A359-0BE180D21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3605138-1C68-4F6B-A3AA-5C6598986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BBB406AD-431A-4930-8FC3-9F48256FEFBD}"/>
              </a:ext>
            </a:extLst>
          </p:cNvPr>
          <p:cNvSpPr>
            <a:spLocks noGrp="1"/>
          </p:cNvSpPr>
          <p:nvPr>
            <p:ph type="title"/>
          </p:nvPr>
        </p:nvSpPr>
        <p:spPr>
          <a:xfrm>
            <a:off x="289248" y="1123837"/>
            <a:ext cx="6451110" cy="1255469"/>
          </a:xfrm>
        </p:spPr>
        <p:txBody>
          <a:bodyPr>
            <a:normAutofit/>
          </a:bodyPr>
          <a:lstStyle/>
          <a:p>
            <a:r>
              <a:rPr lang="fr-FR" sz="3300"/>
              <a:t>« Roman national » ou l’héritage de la Troisième république toujours vivant</a:t>
            </a:r>
            <a:endParaRPr lang="cs-CZ" sz="3300"/>
          </a:p>
        </p:txBody>
      </p:sp>
      <p:sp>
        <p:nvSpPr>
          <p:cNvPr id="3" name="Zástupný symbol pro obsah 2">
            <a:extLst>
              <a:ext uri="{FF2B5EF4-FFF2-40B4-BE49-F238E27FC236}">
                <a16:creationId xmlns:a16="http://schemas.microsoft.com/office/drawing/2014/main" id="{CF0D4C3B-7983-468C-A815-799ABC54333C}"/>
              </a:ext>
            </a:extLst>
          </p:cNvPr>
          <p:cNvSpPr>
            <a:spLocks noGrp="1"/>
          </p:cNvSpPr>
          <p:nvPr>
            <p:ph idx="1"/>
          </p:nvPr>
        </p:nvSpPr>
        <p:spPr>
          <a:xfrm>
            <a:off x="289248" y="2510395"/>
            <a:ext cx="6451109" cy="3274586"/>
          </a:xfrm>
        </p:spPr>
        <p:txBody>
          <a:bodyPr anchor="t">
            <a:normAutofit/>
          </a:bodyPr>
          <a:lstStyle/>
          <a:p>
            <a:r>
              <a:rPr lang="fr-FR" sz="1900" i="1" dirty="0">
                <a:solidFill>
                  <a:srgbClr val="FFFFFF"/>
                </a:solidFill>
              </a:rPr>
              <a:t>« Les jeunes Français ignorent des pans de leur Histoire ou, pire encore, apprennent à en avoir honte. [Il faut] réécrire les programmes d’histoire avec l’idée de les concevoir comme un récit national. Le récit national, c’est une Histoire faite d’hommes et de femmes, de symboles, de lieux, de monuments, d’événements qui trouvent un sens et une signification dans l’édification progressive de la civilisation singulière de la France. » </a:t>
            </a:r>
            <a:r>
              <a:rPr lang="fr-FR" sz="1900" dirty="0">
                <a:solidFill>
                  <a:srgbClr val="FFFFFF"/>
                </a:solidFill>
              </a:rPr>
              <a:t>(François Fillon, 2016)</a:t>
            </a:r>
            <a:endParaRPr lang="fr-FR" sz="1900" i="1" dirty="0">
              <a:solidFill>
                <a:srgbClr val="FFFFFF"/>
              </a:solidFill>
            </a:endParaRPr>
          </a:p>
          <a:p>
            <a:r>
              <a:rPr lang="fr-FR" sz="1900" i="1" dirty="0">
                <a:solidFill>
                  <a:srgbClr val="FFFFFF"/>
                </a:solidFill>
              </a:rPr>
              <a:t>« Quelle que soit la nationalité de vos parents, jeunes Français, au moment où vous devenez français, vos ancêtres, ce sont les Gaulois et c’est Vercingétorix. » </a:t>
            </a:r>
            <a:r>
              <a:rPr lang="fr-FR" sz="1900" dirty="0">
                <a:solidFill>
                  <a:srgbClr val="FFFFFF"/>
                </a:solidFill>
              </a:rPr>
              <a:t>(Nicolas Sarkozy, 2016)</a:t>
            </a:r>
          </a:p>
          <a:p>
            <a:endParaRPr lang="cs-CZ" sz="1900" dirty="0">
              <a:solidFill>
                <a:srgbClr val="FFFFFF"/>
              </a:solidFill>
            </a:endParaRPr>
          </a:p>
        </p:txBody>
      </p:sp>
      <p:pic>
        <p:nvPicPr>
          <p:cNvPr id="7172" name="Picture 4" descr="RÃ©sultat de recherche d'images pour &quot;asterix obelix&quot;">
            <a:extLst>
              <a:ext uri="{FF2B5EF4-FFF2-40B4-BE49-F238E27FC236}">
                <a16:creationId xmlns:a16="http://schemas.microsoft.com/office/drawing/2014/main" id="{8A92C60D-7274-4477-BC1F-961F2C410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944" y="938563"/>
            <a:ext cx="3778286" cy="4971428"/>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7F6F248D-01B8-4491-9506-88EAB82A7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622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85B6140-C717-4849-97CF-DF5F57D55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B12541-9ED8-4D5C-91D5-BC28195BC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D03A38F8-B416-43D4-AE6E-75D7E6BD2BE4}"/>
              </a:ext>
            </a:extLst>
          </p:cNvPr>
          <p:cNvSpPr>
            <a:spLocks noGrp="1"/>
          </p:cNvSpPr>
          <p:nvPr>
            <p:ph type="title"/>
          </p:nvPr>
        </p:nvSpPr>
        <p:spPr>
          <a:xfrm>
            <a:off x="289248" y="1123837"/>
            <a:ext cx="6451110" cy="1255469"/>
          </a:xfrm>
        </p:spPr>
        <p:txBody>
          <a:bodyPr>
            <a:normAutofit/>
          </a:bodyPr>
          <a:lstStyle/>
          <a:p>
            <a:r>
              <a:rPr lang="fr-FR" dirty="0"/>
              <a:t>En quête de « l’histoire scientifique »</a:t>
            </a:r>
            <a:endParaRPr lang="cs-CZ" dirty="0"/>
          </a:p>
        </p:txBody>
      </p:sp>
      <p:sp>
        <p:nvSpPr>
          <p:cNvPr id="3" name="Zástupný symbol pro obsah 2">
            <a:extLst>
              <a:ext uri="{FF2B5EF4-FFF2-40B4-BE49-F238E27FC236}">
                <a16:creationId xmlns:a16="http://schemas.microsoft.com/office/drawing/2014/main" id="{EE54F773-17AC-4804-B930-2BA7A1736C51}"/>
              </a:ext>
            </a:extLst>
          </p:cNvPr>
          <p:cNvSpPr>
            <a:spLocks noGrp="1"/>
          </p:cNvSpPr>
          <p:nvPr>
            <p:ph idx="1"/>
          </p:nvPr>
        </p:nvSpPr>
        <p:spPr>
          <a:xfrm>
            <a:off x="289248" y="2510395"/>
            <a:ext cx="6451109" cy="3274586"/>
          </a:xfrm>
        </p:spPr>
        <p:txBody>
          <a:bodyPr anchor="t">
            <a:normAutofit/>
          </a:bodyPr>
          <a:lstStyle/>
          <a:p>
            <a:r>
              <a:rPr lang="fr-FR" dirty="0">
                <a:solidFill>
                  <a:srgbClr val="FFFFFF"/>
                </a:solidFill>
              </a:rPr>
              <a:t>« </a:t>
            </a:r>
            <a:r>
              <a:rPr lang="fr-FR" i="1" dirty="0">
                <a:solidFill>
                  <a:srgbClr val="FFFFFF"/>
                </a:solidFill>
              </a:rPr>
              <a:t>L’histoire est un art, mais elle est aussi une science</a:t>
            </a:r>
            <a:r>
              <a:rPr lang="fr-FR" dirty="0">
                <a:solidFill>
                  <a:srgbClr val="FFFFFF"/>
                </a:solidFill>
              </a:rPr>
              <a:t> » (Hippolyte Taine)</a:t>
            </a:r>
          </a:p>
          <a:p>
            <a:r>
              <a:rPr lang="fr-FR" dirty="0">
                <a:solidFill>
                  <a:srgbClr val="FFFFFF"/>
                </a:solidFill>
              </a:rPr>
              <a:t>Fin de l’ère romantique (après 1848)</a:t>
            </a:r>
          </a:p>
          <a:p>
            <a:r>
              <a:rPr lang="fr-FR" dirty="0">
                <a:solidFill>
                  <a:srgbClr val="FFFFFF"/>
                </a:solidFill>
              </a:rPr>
              <a:t>Influence du milieu germanique</a:t>
            </a:r>
          </a:p>
          <a:p>
            <a:r>
              <a:rPr lang="fr-FR" dirty="0">
                <a:solidFill>
                  <a:srgbClr val="FFFFFF"/>
                </a:solidFill>
              </a:rPr>
              <a:t>Influence de la philosophie positiviste (Auguste Comte)</a:t>
            </a:r>
            <a:endParaRPr lang="cs-CZ" dirty="0">
              <a:solidFill>
                <a:srgbClr val="FFFFFF"/>
              </a:solidFill>
            </a:endParaRPr>
          </a:p>
        </p:txBody>
      </p:sp>
      <p:pic>
        <p:nvPicPr>
          <p:cNvPr id="2050" name="Picture 2" descr="RÃ©sultat de recherche d'images pour &quot;auguste comte&quot;">
            <a:extLst>
              <a:ext uri="{FF2B5EF4-FFF2-40B4-BE49-F238E27FC236}">
                <a16:creationId xmlns:a16="http://schemas.microsoft.com/office/drawing/2014/main" id="{A9B93030-A1C7-427F-81D8-D38EF3D49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97"/>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48FDCDC-1FA4-49FA-98EE-BC36A11F1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807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5C64F6-0984-4F25-9AF2-D4EBCCFBA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797B258-FFAA-4FEC-B883-98A084475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E5864D8-7232-4796-A659-A392A3401ED5}"/>
              </a:ext>
            </a:extLst>
          </p:cNvPr>
          <p:cNvSpPr>
            <a:spLocks noGrp="1"/>
          </p:cNvSpPr>
          <p:nvPr>
            <p:ph type="title"/>
          </p:nvPr>
        </p:nvSpPr>
        <p:spPr>
          <a:xfrm>
            <a:off x="289248" y="1123837"/>
            <a:ext cx="6451110" cy="1255469"/>
          </a:xfrm>
        </p:spPr>
        <p:txBody>
          <a:bodyPr>
            <a:normAutofit/>
          </a:bodyPr>
          <a:lstStyle/>
          <a:p>
            <a:r>
              <a:rPr lang="fr-FR" dirty="0"/>
              <a:t>Entre l’histoire et la critique littéraire: </a:t>
            </a:r>
            <a:r>
              <a:rPr lang="fr-FR" i="1" dirty="0"/>
              <a:t>le déterminisme</a:t>
            </a:r>
            <a:endParaRPr lang="cs-CZ" dirty="0"/>
          </a:p>
        </p:txBody>
      </p:sp>
      <p:sp>
        <p:nvSpPr>
          <p:cNvPr id="3" name="Zástupný symbol pro obsah 2">
            <a:extLst>
              <a:ext uri="{FF2B5EF4-FFF2-40B4-BE49-F238E27FC236}">
                <a16:creationId xmlns:a16="http://schemas.microsoft.com/office/drawing/2014/main" id="{6BC5E751-3FB3-400A-B02B-55E9D4C79C81}"/>
              </a:ext>
            </a:extLst>
          </p:cNvPr>
          <p:cNvSpPr>
            <a:spLocks noGrp="1"/>
          </p:cNvSpPr>
          <p:nvPr>
            <p:ph idx="1"/>
          </p:nvPr>
        </p:nvSpPr>
        <p:spPr>
          <a:xfrm>
            <a:off x="289248" y="2510395"/>
            <a:ext cx="6451109" cy="3274586"/>
          </a:xfrm>
        </p:spPr>
        <p:txBody>
          <a:bodyPr anchor="t">
            <a:normAutofit/>
          </a:bodyPr>
          <a:lstStyle/>
          <a:p>
            <a:r>
              <a:rPr lang="fr-FR" sz="2200" dirty="0">
                <a:solidFill>
                  <a:srgbClr val="FFFFFF"/>
                </a:solidFill>
              </a:rPr>
              <a:t>Ernest Renan (1823-1892): </a:t>
            </a:r>
            <a:r>
              <a:rPr lang="fr-FR" sz="2200" i="1" dirty="0">
                <a:solidFill>
                  <a:srgbClr val="FFFFFF"/>
                </a:solidFill>
              </a:rPr>
              <a:t>Vie de Jésus : </a:t>
            </a:r>
            <a:r>
              <a:rPr lang="fr-FR" sz="2200" dirty="0">
                <a:solidFill>
                  <a:srgbClr val="FFFFFF"/>
                </a:solidFill>
              </a:rPr>
              <a:t>influence de la philologie </a:t>
            </a:r>
          </a:p>
          <a:p>
            <a:r>
              <a:rPr lang="fr-FR" sz="2200" dirty="0">
                <a:solidFill>
                  <a:srgbClr val="FFFFFF"/>
                </a:solidFill>
              </a:rPr>
              <a:t>Hippolyte Taine (1828-1893): </a:t>
            </a:r>
            <a:r>
              <a:rPr lang="fr-FR" sz="2200" i="1" dirty="0">
                <a:solidFill>
                  <a:srgbClr val="FFFFFF"/>
                </a:solidFill>
              </a:rPr>
              <a:t>Origines de la France contemporaine</a:t>
            </a:r>
            <a:endParaRPr lang="cs-CZ" sz="2200" dirty="0">
              <a:solidFill>
                <a:srgbClr val="FFFFFF"/>
              </a:solidFill>
            </a:endParaRPr>
          </a:p>
        </p:txBody>
      </p:sp>
      <p:pic>
        <p:nvPicPr>
          <p:cNvPr id="3076" name="Picture 4" descr="RÃ©sultat de recherche d'images pour &quot;ernest renan&quot;">
            <a:extLst>
              <a:ext uri="{FF2B5EF4-FFF2-40B4-BE49-F238E27FC236}">
                <a16:creationId xmlns:a16="http://schemas.microsoft.com/office/drawing/2014/main" id="{36CA3284-1BC6-4248-BE39-F82112F2F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18" y="759599"/>
            <a:ext cx="2067913" cy="25848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Ã©sultat de recherche d'images pour &quot;hippolyte taine&quot;">
            <a:extLst>
              <a:ext uri="{FF2B5EF4-FFF2-40B4-BE49-F238E27FC236}">
                <a16:creationId xmlns:a16="http://schemas.microsoft.com/office/drawing/2014/main" id="{2C171B1D-3C9A-410D-A109-A10D4B875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600" y="3505358"/>
            <a:ext cx="2113150" cy="258454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A131064-9A5A-4B23-994A-62A951172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634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86A2FFA7-AD1B-4F18-ADD0-77D4CAEC3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Ã©sultat de recherche d'images pour &quot;sorbonne histoire&quot;">
            <a:extLst>
              <a:ext uri="{FF2B5EF4-FFF2-40B4-BE49-F238E27FC236}">
                <a16:creationId xmlns:a16="http://schemas.microsoft.com/office/drawing/2014/main" id="{FC5166D4-5CC9-4A3C-B548-FCA478B0FC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92" b="22746"/>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72">
            <a:extLst>
              <a:ext uri="{FF2B5EF4-FFF2-40B4-BE49-F238E27FC236}">
                <a16:creationId xmlns:a16="http://schemas.microsoft.com/office/drawing/2014/main" id="{353ADD76-2BDE-4B34-BBF2-F6E3C0DDA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36BD140A-650A-49AB-BB3B-B8DBE569F610}"/>
              </a:ext>
            </a:extLst>
          </p:cNvPr>
          <p:cNvSpPr>
            <a:spLocks noGrp="1"/>
          </p:cNvSpPr>
          <p:nvPr>
            <p:ph type="title"/>
          </p:nvPr>
        </p:nvSpPr>
        <p:spPr>
          <a:xfrm>
            <a:off x="602900" y="1120660"/>
            <a:ext cx="6451110" cy="1255469"/>
          </a:xfrm>
        </p:spPr>
        <p:txBody>
          <a:bodyPr>
            <a:normAutofit/>
          </a:bodyPr>
          <a:lstStyle/>
          <a:p>
            <a:r>
              <a:rPr lang="fr-FR" dirty="0"/>
              <a:t>« Histoire universitaire »</a:t>
            </a:r>
            <a:endParaRPr lang="cs-CZ" dirty="0"/>
          </a:p>
        </p:txBody>
      </p:sp>
      <p:sp>
        <p:nvSpPr>
          <p:cNvPr id="3" name="Zástupný symbol pro obsah 2">
            <a:extLst>
              <a:ext uri="{FF2B5EF4-FFF2-40B4-BE49-F238E27FC236}">
                <a16:creationId xmlns:a16="http://schemas.microsoft.com/office/drawing/2014/main" id="{64C67EE2-7E2B-4DCA-8898-7EEF339488D9}"/>
              </a:ext>
            </a:extLst>
          </p:cNvPr>
          <p:cNvSpPr>
            <a:spLocks noGrp="1"/>
          </p:cNvSpPr>
          <p:nvPr>
            <p:ph idx="1"/>
          </p:nvPr>
        </p:nvSpPr>
        <p:spPr>
          <a:xfrm>
            <a:off x="289248" y="2510395"/>
            <a:ext cx="6451109" cy="3274586"/>
          </a:xfrm>
        </p:spPr>
        <p:txBody>
          <a:bodyPr anchor="t">
            <a:normAutofit/>
          </a:bodyPr>
          <a:lstStyle/>
          <a:p>
            <a:r>
              <a:rPr lang="fr-FR" dirty="0">
                <a:solidFill>
                  <a:srgbClr val="FFFFFF"/>
                </a:solidFill>
              </a:rPr>
              <a:t>L’historien doit établir « </a:t>
            </a:r>
            <a:r>
              <a:rPr lang="fr-FR" i="1" dirty="0">
                <a:solidFill>
                  <a:srgbClr val="FFFFFF"/>
                </a:solidFill>
              </a:rPr>
              <a:t>ce qui est vraiment arrivé</a:t>
            </a:r>
            <a:r>
              <a:rPr lang="fr-FR" dirty="0">
                <a:solidFill>
                  <a:srgbClr val="FFFFFF"/>
                </a:solidFill>
              </a:rPr>
              <a:t> » (Leopold Ranke)</a:t>
            </a:r>
          </a:p>
          <a:p>
            <a:r>
              <a:rPr lang="fr-FR" dirty="0">
                <a:solidFill>
                  <a:srgbClr val="FFFFFF"/>
                </a:solidFill>
              </a:rPr>
              <a:t>« </a:t>
            </a:r>
            <a:r>
              <a:rPr lang="fr-FR" i="1" dirty="0">
                <a:solidFill>
                  <a:srgbClr val="FFFFFF"/>
                </a:solidFill>
              </a:rPr>
              <a:t>Pour un jour de synthèse, il faut des années d’analyse »</a:t>
            </a:r>
            <a:endParaRPr lang="cs-CZ" dirty="0">
              <a:solidFill>
                <a:srgbClr val="FFFFFF"/>
              </a:solidFill>
            </a:endParaRPr>
          </a:p>
          <a:p>
            <a:pPr lvl="0"/>
            <a:r>
              <a:rPr lang="fr-FR" dirty="0">
                <a:solidFill>
                  <a:srgbClr val="FFFFFF"/>
                </a:solidFill>
              </a:rPr>
              <a:t>« </a:t>
            </a:r>
            <a:r>
              <a:rPr lang="fr-FR" i="1" dirty="0">
                <a:solidFill>
                  <a:srgbClr val="FFFFFF"/>
                </a:solidFill>
              </a:rPr>
              <a:t>Il faut lire tous les documents de l’époque et (…) n’accorder qu’à eux une entière confiance.</a:t>
            </a:r>
            <a:r>
              <a:rPr lang="fr-FR" dirty="0">
                <a:solidFill>
                  <a:srgbClr val="FFFFFF"/>
                </a:solidFill>
              </a:rPr>
              <a:t> » (Numa Fustel de Coulanges)</a:t>
            </a:r>
            <a:endParaRPr lang="cs-CZ" dirty="0">
              <a:solidFill>
                <a:srgbClr val="FFFFFF"/>
              </a:solidFill>
            </a:endParaRPr>
          </a:p>
          <a:p>
            <a:endParaRPr lang="cs-CZ" dirty="0">
              <a:solidFill>
                <a:srgbClr val="FFFFFF"/>
              </a:solidFill>
            </a:endParaRPr>
          </a:p>
        </p:txBody>
      </p:sp>
      <p:sp>
        <p:nvSpPr>
          <p:cNvPr id="4102" name="Rectangle 74">
            <a:extLst>
              <a:ext uri="{FF2B5EF4-FFF2-40B4-BE49-F238E27FC236}">
                <a16:creationId xmlns:a16="http://schemas.microsoft.com/office/drawing/2014/main" id="{E44BA2E8-EBF6-4D04-87F1-3F81C80AA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419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D7D299-072B-4BF6-A359-0BE180D21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3605138-1C68-4F6B-A3AA-5C6598986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8178C74-E594-417F-88D9-61C17CB2C36B}"/>
              </a:ext>
            </a:extLst>
          </p:cNvPr>
          <p:cNvSpPr>
            <a:spLocks noGrp="1"/>
          </p:cNvSpPr>
          <p:nvPr>
            <p:ph type="title"/>
          </p:nvPr>
        </p:nvSpPr>
        <p:spPr>
          <a:xfrm>
            <a:off x="289248" y="1123837"/>
            <a:ext cx="6451110" cy="1255469"/>
          </a:xfrm>
        </p:spPr>
        <p:txBody>
          <a:bodyPr>
            <a:normAutofit/>
          </a:bodyPr>
          <a:lstStyle/>
          <a:p>
            <a:r>
              <a:rPr lang="fr-FR" dirty="0"/>
              <a:t>Numa Fustel de Coulanges (1830-1889)</a:t>
            </a:r>
            <a:endParaRPr lang="cs-CZ" dirty="0"/>
          </a:p>
        </p:txBody>
      </p:sp>
      <p:sp>
        <p:nvSpPr>
          <p:cNvPr id="3" name="Zástupný symbol pro obsah 2">
            <a:extLst>
              <a:ext uri="{FF2B5EF4-FFF2-40B4-BE49-F238E27FC236}">
                <a16:creationId xmlns:a16="http://schemas.microsoft.com/office/drawing/2014/main" id="{18DD3790-B74C-4CA3-991B-C914CCD40493}"/>
              </a:ext>
            </a:extLst>
          </p:cNvPr>
          <p:cNvSpPr>
            <a:spLocks noGrp="1"/>
          </p:cNvSpPr>
          <p:nvPr>
            <p:ph idx="1"/>
          </p:nvPr>
        </p:nvSpPr>
        <p:spPr>
          <a:xfrm>
            <a:off x="289248" y="2510395"/>
            <a:ext cx="6451109" cy="3274586"/>
          </a:xfrm>
        </p:spPr>
        <p:txBody>
          <a:bodyPr anchor="t">
            <a:normAutofit/>
          </a:bodyPr>
          <a:lstStyle/>
          <a:p>
            <a:r>
              <a:rPr lang="fr-FR">
                <a:solidFill>
                  <a:srgbClr val="FFFFFF"/>
                </a:solidFill>
              </a:rPr>
              <a:t>« maître » de l’histoire positiviste, fondateur de la méthode strictement scientifique de l’histoire</a:t>
            </a:r>
          </a:p>
          <a:p>
            <a:r>
              <a:rPr lang="fr-FR" i="1">
                <a:solidFill>
                  <a:srgbClr val="FFFFFF"/>
                </a:solidFill>
              </a:rPr>
              <a:t>La Cité antique </a:t>
            </a:r>
            <a:r>
              <a:rPr lang="fr-FR">
                <a:solidFill>
                  <a:srgbClr val="FFFFFF"/>
                </a:solidFill>
              </a:rPr>
              <a:t>(1864)</a:t>
            </a:r>
            <a:endParaRPr lang="cs-CZ">
              <a:solidFill>
                <a:srgbClr val="FFFFFF"/>
              </a:solidFill>
            </a:endParaRPr>
          </a:p>
          <a:p>
            <a:r>
              <a:rPr lang="fr-FR" i="1">
                <a:solidFill>
                  <a:srgbClr val="FFFFFF"/>
                </a:solidFill>
              </a:rPr>
              <a:t>Histoire des institutions politiques de l’ancienne France </a:t>
            </a:r>
            <a:r>
              <a:rPr lang="fr-FR">
                <a:solidFill>
                  <a:srgbClr val="FFFFFF"/>
                </a:solidFill>
              </a:rPr>
              <a:t>(inachevé)</a:t>
            </a:r>
            <a:endParaRPr lang="cs-CZ">
              <a:solidFill>
                <a:srgbClr val="FFFFFF"/>
              </a:solidFill>
            </a:endParaRPr>
          </a:p>
        </p:txBody>
      </p:sp>
      <p:pic>
        <p:nvPicPr>
          <p:cNvPr id="5122" name="Picture 2" descr="RÃ©sultat de recherche d'images pour &quot;fustel de coulanges&quot;">
            <a:extLst>
              <a:ext uri="{FF2B5EF4-FFF2-40B4-BE49-F238E27FC236}">
                <a16:creationId xmlns:a16="http://schemas.microsoft.com/office/drawing/2014/main" id="{F337FDB2-AD07-448A-A588-99D6209D4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944" y="845242"/>
            <a:ext cx="3778286" cy="515806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F6F248D-01B8-4491-9506-88EAB82A7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36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092D12-C345-4C42-81BB-EEEAC5ED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02E91F-0583-4184-949B-A90DE2550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4642228"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C64A43CB-E0F3-4D69-B98C-597EEF83B8CE}"/>
              </a:ext>
            </a:extLst>
          </p:cNvPr>
          <p:cNvSpPr>
            <a:spLocks noGrp="1"/>
          </p:cNvSpPr>
          <p:nvPr>
            <p:ph type="title"/>
          </p:nvPr>
        </p:nvSpPr>
        <p:spPr>
          <a:xfrm>
            <a:off x="289249" y="1123837"/>
            <a:ext cx="4016116" cy="1255469"/>
          </a:xfrm>
        </p:spPr>
        <p:txBody>
          <a:bodyPr>
            <a:normAutofit/>
          </a:bodyPr>
          <a:lstStyle/>
          <a:p>
            <a:r>
              <a:rPr lang="fr-FR" dirty="0"/>
              <a:t>Construction du « roman national »</a:t>
            </a:r>
            <a:endParaRPr lang="cs-CZ" dirty="0"/>
          </a:p>
        </p:txBody>
      </p:sp>
      <p:sp>
        <p:nvSpPr>
          <p:cNvPr id="3" name="Zástupný symbol pro obsah 2">
            <a:extLst>
              <a:ext uri="{FF2B5EF4-FFF2-40B4-BE49-F238E27FC236}">
                <a16:creationId xmlns:a16="http://schemas.microsoft.com/office/drawing/2014/main" id="{4E1D76C8-0A1C-413C-B043-C5CA3F4D82B1}"/>
              </a:ext>
            </a:extLst>
          </p:cNvPr>
          <p:cNvSpPr>
            <a:spLocks noGrp="1"/>
          </p:cNvSpPr>
          <p:nvPr>
            <p:ph idx="1"/>
          </p:nvPr>
        </p:nvSpPr>
        <p:spPr>
          <a:xfrm>
            <a:off x="289249" y="2510395"/>
            <a:ext cx="4016116" cy="3274586"/>
          </a:xfrm>
        </p:spPr>
        <p:txBody>
          <a:bodyPr anchor="t">
            <a:normAutofit/>
          </a:bodyPr>
          <a:lstStyle/>
          <a:p>
            <a:r>
              <a:rPr lang="fr-FR" dirty="0">
                <a:solidFill>
                  <a:srgbClr val="FFFFFF"/>
                </a:solidFill>
              </a:rPr>
              <a:t>l’école sous la Troisième république – publique et laïque</a:t>
            </a:r>
          </a:p>
          <a:p>
            <a:r>
              <a:rPr lang="fr-FR" dirty="0">
                <a:solidFill>
                  <a:srgbClr val="FFFFFF"/>
                </a:solidFill>
              </a:rPr>
              <a:t>L’importance de l’Histoire: racines de l’identité nationale, construction de la citoyenneté </a:t>
            </a:r>
          </a:p>
          <a:p>
            <a:r>
              <a:rPr lang="fr-FR" dirty="0">
                <a:solidFill>
                  <a:srgbClr val="FFFFFF"/>
                </a:solidFill>
              </a:rPr>
              <a:t>« vulgarisation » de l’histoire pour les besoins de l’enseignement </a:t>
            </a:r>
            <a:endParaRPr lang="cs-CZ" dirty="0">
              <a:solidFill>
                <a:srgbClr val="FFFFFF"/>
              </a:solidFill>
            </a:endParaRPr>
          </a:p>
        </p:txBody>
      </p:sp>
      <p:pic>
        <p:nvPicPr>
          <p:cNvPr id="8194" name="Picture 2" descr="Image associÃ©e">
            <a:extLst>
              <a:ext uri="{FF2B5EF4-FFF2-40B4-BE49-F238E27FC236}">
                <a16:creationId xmlns:a16="http://schemas.microsoft.com/office/drawing/2014/main" id="{2F2F30EB-1A2A-4F37-8287-0866CF4DA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078" y="758952"/>
            <a:ext cx="5906537" cy="533065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0955CFF-AE70-4EDA-8E89-88F2FC610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570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85B6140-C717-4849-97CF-DF5F57D55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B12541-9ED8-4D5C-91D5-BC28195BC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32A2BB47-A970-42F2-91ED-519F85BC1837}"/>
              </a:ext>
            </a:extLst>
          </p:cNvPr>
          <p:cNvSpPr>
            <a:spLocks noGrp="1"/>
          </p:cNvSpPr>
          <p:nvPr>
            <p:ph type="title"/>
          </p:nvPr>
        </p:nvSpPr>
        <p:spPr>
          <a:xfrm>
            <a:off x="289248" y="1123837"/>
            <a:ext cx="6451110" cy="1255469"/>
          </a:xfrm>
        </p:spPr>
        <p:txBody>
          <a:bodyPr>
            <a:normAutofit/>
          </a:bodyPr>
          <a:lstStyle/>
          <a:p>
            <a:r>
              <a:rPr lang="fr-FR" dirty="0"/>
              <a:t>Ernest Lavisse (1842-1922)</a:t>
            </a:r>
            <a:endParaRPr lang="cs-CZ" dirty="0"/>
          </a:p>
        </p:txBody>
      </p:sp>
      <p:sp>
        <p:nvSpPr>
          <p:cNvPr id="3" name="Zástupný symbol pro obsah 2">
            <a:extLst>
              <a:ext uri="{FF2B5EF4-FFF2-40B4-BE49-F238E27FC236}">
                <a16:creationId xmlns:a16="http://schemas.microsoft.com/office/drawing/2014/main" id="{F9B87893-6AF9-4F4A-A115-32EE6FBDC9AB}"/>
              </a:ext>
            </a:extLst>
          </p:cNvPr>
          <p:cNvSpPr>
            <a:spLocks noGrp="1"/>
          </p:cNvSpPr>
          <p:nvPr>
            <p:ph idx="1"/>
          </p:nvPr>
        </p:nvSpPr>
        <p:spPr>
          <a:xfrm>
            <a:off x="289248" y="2154654"/>
            <a:ext cx="6844977" cy="3579509"/>
          </a:xfrm>
        </p:spPr>
        <p:txBody>
          <a:bodyPr anchor="t">
            <a:normAutofit/>
          </a:bodyPr>
          <a:lstStyle/>
          <a:p>
            <a:pPr marL="0" indent="0">
              <a:buNone/>
            </a:pPr>
            <a:r>
              <a:rPr lang="fr-FR" sz="2200" dirty="0">
                <a:solidFill>
                  <a:srgbClr val="FFFFFF"/>
                </a:solidFill>
              </a:rPr>
              <a:t>« </a:t>
            </a:r>
            <a:r>
              <a:rPr lang="fr-FR" sz="2200" i="1" dirty="0">
                <a:solidFill>
                  <a:srgbClr val="FFFFFF"/>
                </a:solidFill>
              </a:rPr>
              <a:t>Enfant (…) tu dois aimer la France, parce que la nature l’a faite belle, et parce que son histoire l’a faite grande.</a:t>
            </a:r>
            <a:r>
              <a:rPr lang="fr-FR" sz="2200" dirty="0">
                <a:solidFill>
                  <a:srgbClr val="FFFFFF"/>
                </a:solidFill>
              </a:rPr>
              <a:t> »</a:t>
            </a:r>
          </a:p>
          <a:p>
            <a:r>
              <a:rPr lang="fr-FR" sz="2200" dirty="0">
                <a:solidFill>
                  <a:srgbClr val="FFFFFF"/>
                </a:solidFill>
              </a:rPr>
              <a:t>Historien, universitaire, membre de l’Académie française</a:t>
            </a:r>
          </a:p>
          <a:p>
            <a:r>
              <a:rPr lang="fr-FR" sz="2200" dirty="0">
                <a:solidFill>
                  <a:srgbClr val="FFFFFF"/>
                </a:solidFill>
              </a:rPr>
              <a:t>Directeur du projet collectif </a:t>
            </a:r>
            <a:r>
              <a:rPr lang="fr-FR" sz="2200" i="1" dirty="0">
                <a:solidFill>
                  <a:srgbClr val="FFFFFF"/>
                </a:solidFill>
              </a:rPr>
              <a:t>Histoire de France illustrée depuis les origines jusqu’à la Révolution</a:t>
            </a:r>
            <a:r>
              <a:rPr lang="fr-FR" sz="2200" dirty="0">
                <a:solidFill>
                  <a:srgbClr val="FFFFFF"/>
                </a:solidFill>
              </a:rPr>
              <a:t>, 1900-1912 et </a:t>
            </a:r>
            <a:r>
              <a:rPr lang="fr-FR" sz="2200" i="1" dirty="0">
                <a:solidFill>
                  <a:srgbClr val="FFFFFF"/>
                </a:solidFill>
              </a:rPr>
              <a:t>L’Histoire contemporaine de la France</a:t>
            </a:r>
            <a:r>
              <a:rPr lang="fr-FR" sz="2200" dirty="0">
                <a:solidFill>
                  <a:srgbClr val="FFFFFF"/>
                </a:solidFill>
              </a:rPr>
              <a:t>, 1920-1922 : synthèse positiviste de l’histoire française</a:t>
            </a:r>
          </a:p>
          <a:p>
            <a:r>
              <a:rPr lang="fr-FR" sz="2200" dirty="0">
                <a:solidFill>
                  <a:srgbClr val="FFFFFF"/>
                </a:solidFill>
              </a:rPr>
              <a:t>Auteur des manuels scolaires, surtout de</a:t>
            </a:r>
            <a:r>
              <a:rPr lang="fr-FR" sz="2200" b="1" dirty="0">
                <a:solidFill>
                  <a:srgbClr val="FFFFFF"/>
                </a:solidFill>
              </a:rPr>
              <a:t> </a:t>
            </a:r>
            <a:r>
              <a:rPr lang="fr-FR" sz="2200" i="1" dirty="0">
                <a:solidFill>
                  <a:srgbClr val="FFFFFF"/>
                </a:solidFill>
              </a:rPr>
              <a:t>l’Histoire de France, cours élémentaire, </a:t>
            </a:r>
            <a:r>
              <a:rPr lang="fr-FR" sz="2200" dirty="0">
                <a:solidFill>
                  <a:srgbClr val="FFFFFF"/>
                </a:solidFill>
              </a:rPr>
              <a:t>dit « Petit Lavisse »</a:t>
            </a:r>
            <a:endParaRPr lang="cs-CZ" sz="2200" i="1" dirty="0">
              <a:solidFill>
                <a:srgbClr val="FFFFFF"/>
              </a:solidFill>
            </a:endParaRPr>
          </a:p>
          <a:p>
            <a:endParaRPr lang="cs-CZ" dirty="0">
              <a:solidFill>
                <a:srgbClr val="FFFFFF"/>
              </a:solidFill>
            </a:endParaRPr>
          </a:p>
          <a:p>
            <a:pPr marL="0" indent="0">
              <a:buNone/>
            </a:pPr>
            <a:endParaRPr lang="cs-CZ" dirty="0">
              <a:solidFill>
                <a:srgbClr val="FFFFFF"/>
              </a:solidFill>
            </a:endParaRPr>
          </a:p>
        </p:txBody>
      </p:sp>
      <p:pic>
        <p:nvPicPr>
          <p:cNvPr id="9218" name="Picture 2" descr="Ernest Lavisse 1913.jpg">
            <a:extLst>
              <a:ext uri="{FF2B5EF4-FFF2-40B4-BE49-F238E27FC236}">
                <a16:creationId xmlns:a16="http://schemas.microsoft.com/office/drawing/2014/main" id="{B250E4CE-CECA-41FD-959F-C73EB83E10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6" r="6001" b="3"/>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48FDCDC-1FA4-49FA-98EE-BC36A11F1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185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6861C3-901A-4432-8CE0-A6D1961BD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08BABA-FFC6-4FBA-A31C-4A760D3A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5608255"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FA5814F8-415C-4404-9EF7-285DF3C8C583}"/>
              </a:ext>
            </a:extLst>
          </p:cNvPr>
          <p:cNvSpPr>
            <a:spLocks noGrp="1"/>
          </p:cNvSpPr>
          <p:nvPr>
            <p:ph type="title"/>
          </p:nvPr>
        </p:nvSpPr>
        <p:spPr>
          <a:xfrm>
            <a:off x="289248" y="1123837"/>
            <a:ext cx="4998963" cy="1255469"/>
          </a:xfrm>
        </p:spPr>
        <p:txBody>
          <a:bodyPr>
            <a:normAutofit/>
          </a:bodyPr>
          <a:lstStyle/>
          <a:p>
            <a:r>
              <a:rPr lang="fr-FR" sz="2800"/>
              <a:t>L’Histoire de France dans l’interprétation d’Ernest Lavisse: Jeanne d’Arc</a:t>
            </a:r>
            <a:endParaRPr lang="cs-CZ" sz="2800"/>
          </a:p>
        </p:txBody>
      </p:sp>
      <p:sp>
        <p:nvSpPr>
          <p:cNvPr id="3" name="Zástupný symbol pro obsah 2">
            <a:extLst>
              <a:ext uri="{FF2B5EF4-FFF2-40B4-BE49-F238E27FC236}">
                <a16:creationId xmlns:a16="http://schemas.microsoft.com/office/drawing/2014/main" id="{301F45ED-D5FA-416E-AE02-B5A43F0829B2}"/>
              </a:ext>
            </a:extLst>
          </p:cNvPr>
          <p:cNvSpPr>
            <a:spLocks noGrp="1"/>
          </p:cNvSpPr>
          <p:nvPr>
            <p:ph idx="1"/>
          </p:nvPr>
        </p:nvSpPr>
        <p:spPr>
          <a:xfrm>
            <a:off x="289249" y="2510395"/>
            <a:ext cx="4998962" cy="3274586"/>
          </a:xfrm>
        </p:spPr>
        <p:txBody>
          <a:bodyPr anchor="t">
            <a:normAutofit/>
          </a:bodyPr>
          <a:lstStyle/>
          <a:p>
            <a:r>
              <a:rPr lang="fr-FR" dirty="0">
                <a:solidFill>
                  <a:srgbClr val="FFFFFF"/>
                </a:solidFill>
              </a:rPr>
              <a:t>Comment se distingue l’approche de Lavisse de celle de Jules Michelet et comment il succède à la vision de l’historien romantique ?</a:t>
            </a:r>
          </a:p>
          <a:p>
            <a:r>
              <a:rPr lang="fr-FR" dirty="0">
                <a:solidFill>
                  <a:srgbClr val="FFFFFF"/>
                </a:solidFill>
              </a:rPr>
              <a:t> Comment se traduit l’objectif éducatif du livre ? </a:t>
            </a:r>
          </a:p>
          <a:p>
            <a:r>
              <a:rPr lang="fr-FR" dirty="0">
                <a:solidFill>
                  <a:srgbClr val="FFFFFF"/>
                </a:solidFill>
              </a:rPr>
              <a:t>Quelles valeurs souligne-t-il, comment sa conception incarne la « mythologie historique » ?</a:t>
            </a:r>
            <a:endParaRPr lang="cs-CZ" dirty="0">
              <a:solidFill>
                <a:srgbClr val="FFFFFF"/>
              </a:solidFill>
            </a:endParaRPr>
          </a:p>
        </p:txBody>
      </p:sp>
      <p:pic>
        <p:nvPicPr>
          <p:cNvPr id="5" name="Obrázek 4" descr="Obsah obrázku text&#10;&#10;Popis se vygeneroval automaticky.">
            <a:extLst>
              <a:ext uri="{FF2B5EF4-FFF2-40B4-BE49-F238E27FC236}">
                <a16:creationId xmlns:a16="http://schemas.microsoft.com/office/drawing/2014/main" id="{970F7E9E-F309-44B7-ACC0-251F8FA79B15}"/>
              </a:ext>
            </a:extLst>
          </p:cNvPr>
          <p:cNvPicPr/>
          <p:nvPr/>
        </p:nvPicPr>
        <p:blipFill rotWithShape="1">
          <a:blip r:embed="rId2" cstate="print">
            <a:extLst>
              <a:ext uri="{28A0092B-C50C-407E-A947-70E740481C1C}">
                <a14:useLocalDpi xmlns:a14="http://schemas.microsoft.com/office/drawing/2010/main" val="0"/>
              </a:ext>
            </a:extLst>
          </a:blip>
          <a:srcRect r="-162" b="60074"/>
          <a:stretch/>
        </p:blipFill>
        <p:spPr>
          <a:xfrm>
            <a:off x="6092890" y="1654723"/>
            <a:ext cx="5238340" cy="3539108"/>
          </a:xfrm>
          <a:prstGeom prst="rect">
            <a:avLst/>
          </a:prstGeom>
        </p:spPr>
      </p:pic>
      <p:sp>
        <p:nvSpPr>
          <p:cNvPr id="14" name="Rectangle 13">
            <a:extLst>
              <a:ext uri="{FF2B5EF4-FFF2-40B4-BE49-F238E27FC236}">
                <a16:creationId xmlns:a16="http://schemas.microsoft.com/office/drawing/2014/main" id="{DAE8CF35-4F57-4B34-80F2-70ADD8764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4432773"/>
      </p:ext>
    </p:extLst>
  </p:cSld>
  <p:clrMapOvr>
    <a:masterClrMapping/>
  </p:clrMapOvr>
</p:sld>
</file>

<file path=ppt/theme/theme1.xml><?xml version="1.0" encoding="utf-8"?>
<a:theme xmlns:a="http://schemas.openxmlformats.org/drawingml/2006/main" name="Rámeček">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otalTime>28</TotalTime>
  <Words>543</Words>
  <Application>Microsoft Office PowerPoint</Application>
  <PresentationFormat>Širokoúhlá obrazovka</PresentationFormat>
  <Paragraphs>36</Paragraphs>
  <Slides>11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Corbel</vt:lpstr>
      <vt:lpstr>Wingdings 2</vt:lpstr>
      <vt:lpstr>Rámeček</vt:lpstr>
      <vt:lpstr>Vers la science historique moderne: positivisme et « roman national »</vt:lpstr>
      <vt:lpstr>« Roman national » ou l’héritage de la Troisième république toujours vivant</vt:lpstr>
      <vt:lpstr>En quête de « l’histoire scientifique »</vt:lpstr>
      <vt:lpstr>Entre l’histoire et la critique littéraire: le déterminisme</vt:lpstr>
      <vt:lpstr>« Histoire universitaire »</vt:lpstr>
      <vt:lpstr>Numa Fustel de Coulanges (1830-1889)</vt:lpstr>
      <vt:lpstr>Construction du « roman national »</vt:lpstr>
      <vt:lpstr>Ernest Lavisse (1842-1922)</vt:lpstr>
      <vt:lpstr>L’Histoire de France dans l’interprétation d’Ernest Lavisse: Jeanne d’Arc</vt:lpstr>
      <vt:lpstr>Prezentace aplikace PowerPoint</vt:lpstr>
      <vt:lpstr>« Le Roman national » et les clichés historiques: Charlemagne (Il était une fois l‘homme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 la science historique moderne: positivisme et « roman national »</dc:title>
  <dc:creator>Jaroslav Stanovsky</dc:creator>
  <cp:lastModifiedBy>Jaroslav Stanovsky</cp:lastModifiedBy>
  <cp:revision>6</cp:revision>
  <dcterms:created xsi:type="dcterms:W3CDTF">2018-12-13T11:56:21Z</dcterms:created>
  <dcterms:modified xsi:type="dcterms:W3CDTF">2020-05-27T09:52:47Z</dcterms:modified>
</cp:coreProperties>
</file>