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57" r:id="rId6"/>
    <p:sldId id="267" r:id="rId7"/>
    <p:sldId id="261" r:id="rId8"/>
    <p:sldId id="264" r:id="rId9"/>
    <p:sldId id="265" r:id="rId10"/>
    <p:sldId id="266" r:id="rId11"/>
    <p:sldId id="268" r:id="rId12"/>
    <p:sldId id="269" r:id="rId13"/>
    <p:sldId id="262" r:id="rId14"/>
    <p:sldId id="263"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cs-CZ"/>
              <a:t>Kliknutím lze upravit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2/26/2020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2/26/2020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2/26/2020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2/26/2020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2/26/2020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2/26/2020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cs-CZ"/>
              <a:t>Kliknutím lze upravit styl.</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2/26/2020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2/26/2020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2/26/2020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cs-CZ"/>
              <a:t>Kliknutím lze upravit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2/26/2020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cs-CZ"/>
              <a:t>Kliknutím lze upravit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2/26/2020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2/26/2020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1AB53A-0338-4A95-98CB-E0318C663C57}"/>
              </a:ext>
            </a:extLst>
          </p:cNvPr>
          <p:cNvSpPr>
            <a:spLocks noGrp="1"/>
          </p:cNvSpPr>
          <p:nvPr>
            <p:ph type="ctrTitle"/>
          </p:nvPr>
        </p:nvSpPr>
        <p:spPr>
          <a:xfrm>
            <a:off x="2603722" y="2561167"/>
            <a:ext cx="7268348" cy="1515533"/>
          </a:xfrm>
        </p:spPr>
        <p:txBody>
          <a:bodyPr/>
          <a:lstStyle/>
          <a:p>
            <a:r>
              <a:rPr lang="fr-FR" sz="3500" dirty="0"/>
              <a:t>Les racines de l’intérêt pour l’Histoire au XIXe siècle: la Révolution, le Romantisme, le Nationalisme</a:t>
            </a:r>
            <a:br>
              <a:rPr lang="cs-CZ" sz="4800" dirty="0"/>
            </a:br>
            <a:endParaRPr lang="cs-CZ" sz="4500" dirty="0"/>
          </a:p>
        </p:txBody>
      </p:sp>
      <p:sp>
        <p:nvSpPr>
          <p:cNvPr id="3" name="Podnadpis 2">
            <a:extLst>
              <a:ext uri="{FF2B5EF4-FFF2-40B4-BE49-F238E27FC236}">
                <a16:creationId xmlns:a16="http://schemas.microsoft.com/office/drawing/2014/main" id="{6DC6CF4D-20E0-4539-82C5-EC5FE4D480BD}"/>
              </a:ext>
            </a:extLst>
          </p:cNvPr>
          <p:cNvSpPr>
            <a:spLocks noGrp="1"/>
          </p:cNvSpPr>
          <p:nvPr>
            <p:ph type="subTitle" idx="1"/>
          </p:nvPr>
        </p:nvSpPr>
        <p:spPr>
          <a:xfrm>
            <a:off x="2222110" y="3684230"/>
            <a:ext cx="7767961" cy="1320802"/>
          </a:xfrm>
        </p:spPr>
        <p:txBody>
          <a:bodyPr>
            <a:noAutofit/>
          </a:bodyPr>
          <a:lstStyle/>
          <a:p>
            <a:r>
              <a:rPr lang="fr-FR" sz="3200" dirty="0"/>
              <a:t>« </a:t>
            </a:r>
            <a:r>
              <a:rPr lang="fr-FR" sz="3200" i="1" dirty="0"/>
              <a:t>Notre siècle est le siècle d’Histoire</a:t>
            </a:r>
            <a:r>
              <a:rPr lang="fr-FR" sz="3200" dirty="0"/>
              <a:t> » (Gabriel Monod)</a:t>
            </a:r>
            <a:endParaRPr lang="cs-CZ" sz="3000" dirty="0"/>
          </a:p>
        </p:txBody>
      </p:sp>
      <p:pic>
        <p:nvPicPr>
          <p:cNvPr id="1026" name="Picture 2" descr="RÃ©sultat de recherche d'images pour &quot;rÃ©volution franÃ§aise&quot;">
            <a:extLst>
              <a:ext uri="{FF2B5EF4-FFF2-40B4-BE49-F238E27FC236}">
                <a16:creationId xmlns:a16="http://schemas.microsoft.com/office/drawing/2014/main" id="{AFF1E12E-A81E-4BB0-BCFB-31CFA4A911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2161024" cy="2914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Ã©sultat de recherche d'images pour &quot;napolÃ©on&quot;">
            <a:extLst>
              <a:ext uri="{FF2B5EF4-FFF2-40B4-BE49-F238E27FC236}">
                <a16:creationId xmlns:a16="http://schemas.microsoft.com/office/drawing/2014/main" id="{5A5783C8-9FE8-45E8-BEF4-82003225B0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8438" y="24871"/>
            <a:ext cx="2143561" cy="30612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associÃ©e">
            <a:extLst>
              <a:ext uri="{FF2B5EF4-FFF2-40B4-BE49-F238E27FC236}">
                <a16:creationId xmlns:a16="http://schemas.microsoft.com/office/drawing/2014/main" id="{9E1EE456-8971-44DE-83B0-9FB1457952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02" y="3943348"/>
            <a:ext cx="2226469" cy="29146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Ã©sultat de recherche d'images pour &quot;lord byron&quot;">
            <a:extLst>
              <a:ext uri="{FF2B5EF4-FFF2-40B4-BE49-F238E27FC236}">
                <a16:creationId xmlns:a16="http://schemas.microsoft.com/office/drawing/2014/main" id="{94B2A03F-D44D-4F84-935E-0EDEE7D999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4814" y="4076700"/>
            <a:ext cx="2137185" cy="2752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140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23E3CED3-8830-45C9-8D6C-F4ECADD4F1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35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ázek 2" descr="Obsah obrázku exteriér, budova, obloha, velké&#10;&#10;Popis vygenerován s velmi vysokou mírou spolehlivosti">
            <a:extLst>
              <a:ext uri="{FF2B5EF4-FFF2-40B4-BE49-F238E27FC236}">
                <a16:creationId xmlns:a16="http://schemas.microsoft.com/office/drawing/2014/main" id="{8CBED3F1-857B-4CB8-95A2-B303D474CB64}"/>
              </a:ext>
            </a:extLst>
          </p:cNvPr>
          <p:cNvPicPr>
            <a:picLocks noChangeAspect="1"/>
          </p:cNvPicPr>
          <p:nvPr/>
        </p:nvPicPr>
        <p:blipFill>
          <a:blip r:embed="rId3"/>
          <a:stretch>
            <a:fillRect/>
          </a:stretch>
        </p:blipFill>
        <p:spPr>
          <a:xfrm>
            <a:off x="2092804" y="666795"/>
            <a:ext cx="8006392" cy="5524411"/>
          </a:xfrm>
          <a:prstGeom prst="rect">
            <a:avLst/>
          </a:prstGeom>
        </p:spPr>
      </p:pic>
      <p:sp>
        <p:nvSpPr>
          <p:cNvPr id="10" name="Rectangle 9">
            <a:extLst>
              <a:ext uri="{FF2B5EF4-FFF2-40B4-BE49-F238E27FC236}">
                <a16:creationId xmlns:a16="http://schemas.microsoft.com/office/drawing/2014/main" id="{66F2D62A-C66C-42DF-8C05-99B0B1A8B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611" y="350556"/>
            <a:ext cx="11542779" cy="6156888"/>
          </a:xfrm>
          <a:prstGeom prst="rect">
            <a:avLst/>
          </a:prstGeom>
          <a:noFill/>
          <a:ln w="25400" cap="flat">
            <a:solidFill>
              <a:srgbClr val="E3CD97"/>
            </a:solidFill>
            <a:miter lim="800000"/>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84257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5160A3E-C696-44DB-B478-5213A458AF02}"/>
              </a:ext>
            </a:extLst>
          </p:cNvPr>
          <p:cNvSpPr txBox="1"/>
          <p:nvPr/>
        </p:nvSpPr>
        <p:spPr>
          <a:xfrm>
            <a:off x="1358283" y="994299"/>
            <a:ext cx="9898602" cy="3785652"/>
          </a:xfrm>
          <a:prstGeom prst="rect">
            <a:avLst/>
          </a:prstGeom>
          <a:noFill/>
        </p:spPr>
        <p:txBody>
          <a:bodyPr wrap="square" rtlCol="0">
            <a:spAutoFit/>
          </a:bodyPr>
          <a:lstStyle/>
          <a:p>
            <a:r>
              <a:rPr lang="fr-FR" sz="2400" b="1" dirty="0"/>
              <a:t>Années 1820 et deux camps littéraires : </a:t>
            </a:r>
            <a:r>
              <a:rPr lang="fr-FR" sz="2400" dirty="0"/>
              <a:t>« </a:t>
            </a:r>
            <a:r>
              <a:rPr lang="fr-FR" sz="2400" i="1" dirty="0"/>
              <a:t>La littérature est partagée d’abord en plusieurs zones ; mais les sommités sont divisées en deux camps. Les écrivains royalistes sont romantiques, les Libéraux sont classiques. La divergence des opinions littéraires se joint à la divergence des opinions politiques, et il s’ensuit une guerre à toutes armes, encre à torrents, bons mots à fer aiguisé, calomnies pointues, sobriquets à outrance, entre les gloires naissantes et les gloires déchues. Par une singulière bizarrerie, les royalistes romantiques demandent la liberté littéraire et la révocation des lois qui donnent des formes convenues à notre littérature ; tandis que les libéraux veulent maintenir les unités, l’allure de l’alexandrin et les formes classiques. Les opinions littéraires sont donc en désaccord, dans chaque camp, avec les opinions politiques.</a:t>
            </a:r>
            <a:r>
              <a:rPr lang="fr-FR" sz="2400" dirty="0"/>
              <a:t> » (Honoré de Balzac</a:t>
            </a:r>
            <a:r>
              <a:rPr lang="fr-FR" sz="2400"/>
              <a:t>: </a:t>
            </a:r>
            <a:r>
              <a:rPr lang="fr-FR" sz="2400" i="1"/>
              <a:t>Illusions </a:t>
            </a:r>
            <a:r>
              <a:rPr lang="fr-FR" sz="2400" i="1" dirty="0"/>
              <a:t>perdues, </a:t>
            </a:r>
            <a:r>
              <a:rPr lang="fr-FR" sz="2400" dirty="0"/>
              <a:t>partie 2: </a:t>
            </a:r>
            <a:r>
              <a:rPr lang="fr-FR" sz="2400" i="1" dirty="0"/>
              <a:t>Un grand homme de province à Paris</a:t>
            </a:r>
            <a:r>
              <a:rPr lang="fr-FR" sz="2400" dirty="0"/>
              <a:t>)</a:t>
            </a:r>
            <a:endParaRPr lang="cs-CZ" sz="2400" b="1" dirty="0"/>
          </a:p>
        </p:txBody>
      </p:sp>
    </p:spTree>
    <p:extLst>
      <p:ext uri="{BB962C8B-B14F-4D97-AF65-F5344CB8AC3E}">
        <p14:creationId xmlns:p14="http://schemas.microsoft.com/office/powerpoint/2010/main" val="1753387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03F0AA1-CEF5-4273-BE73-98E989D732D6}"/>
              </a:ext>
            </a:extLst>
          </p:cNvPr>
          <p:cNvSpPr txBox="1"/>
          <p:nvPr/>
        </p:nvSpPr>
        <p:spPr>
          <a:xfrm>
            <a:off x="1136342" y="852256"/>
            <a:ext cx="10049522" cy="5816977"/>
          </a:xfrm>
          <a:prstGeom prst="rect">
            <a:avLst/>
          </a:prstGeom>
          <a:noFill/>
        </p:spPr>
        <p:txBody>
          <a:bodyPr wrap="square" rtlCol="0">
            <a:spAutoFit/>
          </a:bodyPr>
          <a:lstStyle/>
          <a:p>
            <a:r>
              <a:rPr lang="fr-FR" sz="2400" b="1" dirty="0"/>
              <a:t>Victor Hugo à propos d’une révolution littéraire: </a:t>
            </a:r>
            <a:r>
              <a:rPr lang="fr-FR" sz="2400" dirty="0"/>
              <a:t>«</a:t>
            </a:r>
            <a:r>
              <a:rPr lang="fr-FR" sz="2400" i="1" dirty="0"/>
              <a:t> Il y a aujourd’hui l’ancien régime littéraire comme l’ancien régime politique. Le dernier siècle pèse encore presque de tout point sur le nouveau. Il l’opprime notamment dans la critique. (…) Le goût, c’est la raison du génie. Voilà ce qu’établira bientôt une autre critique, une critique forte, franche, savante, une critique du siècle qui commence à pousser des jets vigoureux sous les vieilles branches desséchées de l’ancienne école. Cette jeune critique, aussi grave que l’autre est frivole, aussi érudite que l’autre est ignorante, s’est déjà créé des organes écoutés, et l’on est quelquefois surpris de trouver dans les feuilles les plus légères d’excellents articles émanés d’elle. C’est elle qui, s’unissant à tout ce qu’il y a de supérieur et de courageux dans les lettres, nous délivrera de deux fléaux : le classicisme caduc, et le faux romantisme, qui ose poindre aux pieds du vrai. (…)</a:t>
            </a:r>
            <a:r>
              <a:rPr lang="fr-FR" sz="2400" dirty="0"/>
              <a:t> </a:t>
            </a:r>
            <a:r>
              <a:rPr lang="fr-FR" sz="2400" i="1" dirty="0"/>
              <a:t>Mais ce qu’il faut détruire avant tout, c’est le vieux faux goût. Il faut en dérouiller la littérature actuelle. C’est en vain qu’il la ronge et la ternit. Il parle à une génération jeune, sévère, puissante, qui ne le comprend pas. La queue du dix-huitième siècle traîne encore dans le dix-neuvième ; mais ce n’est pas nous, jeunes hommes qui avons vu Bonaparte, qui la lui porterons.</a:t>
            </a:r>
            <a:r>
              <a:rPr lang="fr-FR" sz="2400" dirty="0"/>
              <a:t> » (Victor Hugo: </a:t>
            </a:r>
            <a:r>
              <a:rPr lang="fr-FR" sz="2400" i="1" dirty="0"/>
              <a:t>Cromwell</a:t>
            </a:r>
            <a:r>
              <a:rPr lang="fr-FR" sz="2400" dirty="0"/>
              <a:t>, </a:t>
            </a:r>
            <a:r>
              <a:rPr lang="fr-FR" sz="2400" dirty="0" err="1"/>
              <a:t>preface</a:t>
            </a:r>
            <a:r>
              <a:rPr lang="cs-CZ" sz="2400" dirty="0"/>
              <a:t> - 1826</a:t>
            </a:r>
            <a:r>
              <a:rPr lang="fr-FR" sz="2400" dirty="0"/>
              <a:t>)</a:t>
            </a:r>
            <a:endParaRPr lang="cs-CZ" sz="2400" dirty="0"/>
          </a:p>
          <a:p>
            <a:endParaRPr lang="fr-FR" b="1" dirty="0"/>
          </a:p>
          <a:p>
            <a:endParaRPr lang="cs-CZ" b="1" dirty="0"/>
          </a:p>
        </p:txBody>
      </p:sp>
    </p:spTree>
    <p:extLst>
      <p:ext uri="{BB962C8B-B14F-4D97-AF65-F5344CB8AC3E}">
        <p14:creationId xmlns:p14="http://schemas.microsoft.com/office/powerpoint/2010/main" val="4211818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611064-5637-41B2-8FD7-49B95BF9AFF6}"/>
              </a:ext>
            </a:extLst>
          </p:cNvPr>
          <p:cNvSpPr>
            <a:spLocks noGrp="1"/>
          </p:cNvSpPr>
          <p:nvPr>
            <p:ph type="title"/>
          </p:nvPr>
        </p:nvSpPr>
        <p:spPr>
          <a:xfrm>
            <a:off x="1295402" y="982132"/>
            <a:ext cx="9601196" cy="1303867"/>
          </a:xfrm>
        </p:spPr>
        <p:txBody>
          <a:bodyPr>
            <a:normAutofit/>
          </a:bodyPr>
          <a:lstStyle/>
          <a:p>
            <a:r>
              <a:rPr lang="fr-FR" dirty="0"/>
              <a:t>III. Naissance du nationalisme moderne</a:t>
            </a:r>
            <a:endParaRPr lang="cs-CZ" dirty="0"/>
          </a:p>
        </p:txBody>
      </p:sp>
      <p:sp>
        <p:nvSpPr>
          <p:cNvPr id="3" name="Zástupný symbol pro obsah 2">
            <a:extLst>
              <a:ext uri="{FF2B5EF4-FFF2-40B4-BE49-F238E27FC236}">
                <a16:creationId xmlns:a16="http://schemas.microsoft.com/office/drawing/2014/main" id="{830747A6-22B9-4C4B-86EF-4926403EE3A0}"/>
              </a:ext>
            </a:extLst>
          </p:cNvPr>
          <p:cNvSpPr>
            <a:spLocks noGrp="1"/>
          </p:cNvSpPr>
          <p:nvPr>
            <p:ph idx="1"/>
          </p:nvPr>
        </p:nvSpPr>
        <p:spPr>
          <a:xfrm>
            <a:off x="1295402" y="2556932"/>
            <a:ext cx="6256866" cy="3318936"/>
          </a:xfrm>
        </p:spPr>
        <p:txBody>
          <a:bodyPr>
            <a:normAutofit/>
          </a:bodyPr>
          <a:lstStyle/>
          <a:p>
            <a:r>
              <a:rPr lang="fr-FR" dirty="0"/>
              <a:t>« </a:t>
            </a:r>
            <a:r>
              <a:rPr lang="fr-FR" i="1" dirty="0"/>
              <a:t>Le principe de toute Souveraineté réside essentiellement dans la Nation. Nul corps, nul individu ne peut exercer d'autorité qui n'en émane expressément.</a:t>
            </a:r>
            <a:r>
              <a:rPr lang="fr-FR" dirty="0"/>
              <a:t> » (</a:t>
            </a:r>
            <a:r>
              <a:rPr lang="fr-FR" i="1" dirty="0"/>
              <a:t>Déclaration des droits de l’homme et du citoyen, </a:t>
            </a:r>
            <a:r>
              <a:rPr lang="fr-FR" dirty="0"/>
              <a:t>art. 3)</a:t>
            </a:r>
          </a:p>
          <a:p>
            <a:r>
              <a:rPr lang="fr-FR" dirty="0"/>
              <a:t>«  </a:t>
            </a:r>
            <a:r>
              <a:rPr lang="fr-FR" i="1" dirty="0"/>
              <a:t>L’Histoire de France commence avec la langue française. La langue est le signe principal d’une nationalité</a:t>
            </a:r>
            <a:r>
              <a:rPr lang="fr-FR" dirty="0"/>
              <a:t> » (Jules Michelet, </a:t>
            </a:r>
            <a:r>
              <a:rPr lang="fr-FR" i="1" dirty="0"/>
              <a:t>Tableau de la France</a:t>
            </a:r>
            <a:r>
              <a:rPr lang="fr-FR" dirty="0"/>
              <a:t>)</a:t>
            </a:r>
            <a:endParaRPr lang="cs-CZ" dirty="0"/>
          </a:p>
          <a:p>
            <a:endParaRPr lang="cs-CZ" dirty="0"/>
          </a:p>
        </p:txBody>
      </p:sp>
      <p:pic>
        <p:nvPicPr>
          <p:cNvPr id="3074" name="Picture 2" descr="RÃ©sultat de recherche d'images pour &quot;marseillaise&quot;">
            <a:extLst>
              <a:ext uri="{FF2B5EF4-FFF2-40B4-BE49-F238E27FC236}">
                <a16:creationId xmlns:a16="http://schemas.microsoft.com/office/drawing/2014/main" id="{BD1CE703-8CBB-4B8F-9625-E0F189A72C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574" r="28401" b="-3"/>
          <a:stretch/>
        </p:blipFill>
        <p:spPr bwMode="auto">
          <a:xfrm>
            <a:off x="8085026" y="2701180"/>
            <a:ext cx="2739728" cy="2852640"/>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879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DAEAB1-BA07-4D64-B1A9-357E993446D2}"/>
              </a:ext>
            </a:extLst>
          </p:cNvPr>
          <p:cNvSpPr>
            <a:spLocks noGrp="1"/>
          </p:cNvSpPr>
          <p:nvPr>
            <p:ph type="title"/>
          </p:nvPr>
        </p:nvSpPr>
        <p:spPr/>
        <p:txBody>
          <a:bodyPr>
            <a:normAutofit fontScale="90000"/>
          </a:bodyPr>
          <a:lstStyle/>
          <a:p>
            <a:r>
              <a:rPr lang="fr-FR" dirty="0"/>
              <a:t>IV. Evolution des sciences humaines et de l’Histoire</a:t>
            </a:r>
            <a:endParaRPr lang="cs-CZ" dirty="0"/>
          </a:p>
        </p:txBody>
      </p:sp>
      <p:sp>
        <p:nvSpPr>
          <p:cNvPr id="3" name="Zástupný symbol pro obsah 2">
            <a:extLst>
              <a:ext uri="{FF2B5EF4-FFF2-40B4-BE49-F238E27FC236}">
                <a16:creationId xmlns:a16="http://schemas.microsoft.com/office/drawing/2014/main" id="{BED9B4D8-E34F-4F8B-A64C-1C9E7E71CE9E}"/>
              </a:ext>
            </a:extLst>
          </p:cNvPr>
          <p:cNvSpPr>
            <a:spLocks noGrp="1"/>
          </p:cNvSpPr>
          <p:nvPr>
            <p:ph idx="1"/>
          </p:nvPr>
        </p:nvSpPr>
        <p:spPr/>
        <p:txBody>
          <a:bodyPr/>
          <a:lstStyle/>
          <a:p>
            <a:r>
              <a:rPr lang="fr-FR" dirty="0"/>
              <a:t>« </a:t>
            </a:r>
            <a:r>
              <a:rPr lang="fr-FR" i="1" dirty="0"/>
              <a:t>Les temps où nous vivons sont si fort des temps historiques, qu'ils impriment leur sceau sur tous les genres de travail. On traduit les anciennes chroniques, on publie les vieux manuscrits (…) Tout prend aujourd'hui la forme de l'histoire, polémique, théâtre, roman, poésie.</a:t>
            </a:r>
            <a:r>
              <a:rPr lang="fr-FR" dirty="0"/>
              <a:t> » (René de </a:t>
            </a:r>
            <a:r>
              <a:rPr lang="fr-FR" dirty="0" err="1"/>
              <a:t>Chateubriand</a:t>
            </a:r>
            <a:r>
              <a:rPr lang="fr-FR" dirty="0"/>
              <a:t>, 1831)</a:t>
            </a:r>
          </a:p>
          <a:p>
            <a:r>
              <a:rPr lang="fr-FR" dirty="0"/>
              <a:t>« </a:t>
            </a:r>
            <a:r>
              <a:rPr lang="fr-FR" i="1" dirty="0"/>
              <a:t>Pour l'homme, le passé ressemble singulièrement à l'avenir : lui raconter ce qui fut, n'est-ce pas presque toujours lui dire ce qui sera ?</a:t>
            </a:r>
            <a:r>
              <a:rPr lang="fr-FR" dirty="0"/>
              <a:t> » (Honoré de Balzac: </a:t>
            </a:r>
            <a:r>
              <a:rPr lang="fr-FR" i="1" dirty="0"/>
              <a:t>La Recherche de l’absolu</a:t>
            </a:r>
            <a:r>
              <a:rPr lang="fr-FR" dirty="0"/>
              <a:t>)</a:t>
            </a:r>
            <a:endParaRPr lang="cs-CZ" dirty="0"/>
          </a:p>
          <a:p>
            <a:endParaRPr lang="cs-CZ" dirty="0"/>
          </a:p>
        </p:txBody>
      </p:sp>
    </p:spTree>
    <p:extLst>
      <p:ext uri="{BB962C8B-B14F-4D97-AF65-F5344CB8AC3E}">
        <p14:creationId xmlns:p14="http://schemas.microsoft.com/office/powerpoint/2010/main" val="508188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6243E2-ADC1-4D98-94CA-BD6E35DA3BEB}"/>
              </a:ext>
            </a:extLst>
          </p:cNvPr>
          <p:cNvSpPr>
            <a:spLocks noGrp="1"/>
          </p:cNvSpPr>
          <p:nvPr>
            <p:ph type="title"/>
          </p:nvPr>
        </p:nvSpPr>
        <p:spPr/>
        <p:txBody>
          <a:bodyPr/>
          <a:lstStyle/>
          <a:p>
            <a:r>
              <a:rPr lang="cs-CZ" dirty="0" err="1"/>
              <a:t>Bibliographie</a:t>
            </a:r>
            <a:r>
              <a:rPr lang="fr-FR" dirty="0"/>
              <a:t> sélective</a:t>
            </a:r>
            <a:endParaRPr lang="cs-CZ" dirty="0"/>
          </a:p>
        </p:txBody>
      </p:sp>
      <p:sp>
        <p:nvSpPr>
          <p:cNvPr id="3" name="Zástupný obsah 2">
            <a:extLst>
              <a:ext uri="{FF2B5EF4-FFF2-40B4-BE49-F238E27FC236}">
                <a16:creationId xmlns:a16="http://schemas.microsoft.com/office/drawing/2014/main" id="{07244B7F-4E96-42C0-B420-A68DC3FFA201}"/>
              </a:ext>
            </a:extLst>
          </p:cNvPr>
          <p:cNvSpPr>
            <a:spLocks noGrp="1"/>
          </p:cNvSpPr>
          <p:nvPr>
            <p:ph idx="1"/>
          </p:nvPr>
        </p:nvSpPr>
        <p:spPr>
          <a:xfrm>
            <a:off x="1295401" y="2556931"/>
            <a:ext cx="9601196" cy="3648559"/>
          </a:xfrm>
        </p:spPr>
        <p:txBody>
          <a:bodyPr>
            <a:normAutofit fontScale="85000" lnSpcReduction="20000"/>
          </a:bodyPr>
          <a:lstStyle/>
          <a:p>
            <a:r>
              <a:rPr lang="cs-CZ" dirty="0"/>
              <a:t>Victor Hugo : </a:t>
            </a:r>
            <a:r>
              <a:rPr lang="cs-CZ" i="1" dirty="0" err="1"/>
              <a:t>Crom</a:t>
            </a:r>
            <a:r>
              <a:rPr lang="fr-FR" i="1" dirty="0" err="1"/>
              <a:t>well</a:t>
            </a:r>
            <a:r>
              <a:rPr lang="fr-FR" i="1" dirty="0"/>
              <a:t> (Préface) ; </a:t>
            </a:r>
            <a:r>
              <a:rPr lang="fr-FR" i="1" dirty="0" err="1"/>
              <a:t>Wiliam</a:t>
            </a:r>
            <a:r>
              <a:rPr lang="fr-FR" i="1" dirty="0"/>
              <a:t> Shakespeare</a:t>
            </a:r>
          </a:p>
          <a:p>
            <a:r>
              <a:rPr lang="fr-FR" dirty="0"/>
              <a:t>Jules Michelet: </a:t>
            </a:r>
            <a:r>
              <a:rPr lang="fr-FR" i="1" dirty="0"/>
              <a:t>Préface à l’Histoire de France </a:t>
            </a:r>
            <a:r>
              <a:rPr lang="fr-FR" dirty="0"/>
              <a:t>(1869)</a:t>
            </a:r>
          </a:p>
          <a:p>
            <a:r>
              <a:rPr lang="fr-FR" dirty="0"/>
              <a:t>Stendhal: </a:t>
            </a:r>
            <a:r>
              <a:rPr lang="fr-FR" i="1" dirty="0"/>
              <a:t>Racine et Shakespeare</a:t>
            </a:r>
            <a:endParaRPr lang="fr-FR" dirty="0"/>
          </a:p>
          <a:p>
            <a:r>
              <a:rPr lang="fr-FR" dirty="0"/>
              <a:t>Augustin Thierry: </a:t>
            </a:r>
            <a:r>
              <a:rPr lang="fr-FR" i="1" dirty="0"/>
              <a:t>Lettres sur l’histoire de France</a:t>
            </a:r>
          </a:p>
          <a:p>
            <a:pPr marL="0" indent="0">
              <a:buNone/>
            </a:pPr>
            <a:endParaRPr lang="fr-FR" dirty="0"/>
          </a:p>
          <a:p>
            <a:r>
              <a:rPr lang="cs-CZ" dirty="0"/>
              <a:t>Fr</a:t>
            </a:r>
            <a:r>
              <a:rPr lang="fr-FR" dirty="0" err="1"/>
              <a:t>ançois</a:t>
            </a:r>
            <a:r>
              <a:rPr lang="fr-FR" dirty="0"/>
              <a:t> Furet: </a:t>
            </a:r>
            <a:r>
              <a:rPr lang="fr-FR" i="1" dirty="0"/>
              <a:t>Révolution française. </a:t>
            </a:r>
            <a:r>
              <a:rPr lang="fr-FR" i="1"/>
              <a:t>De Turgot à Jules Ferry, 1770-1880</a:t>
            </a:r>
            <a:endParaRPr lang="cs-CZ"/>
          </a:p>
          <a:p>
            <a:r>
              <a:rPr lang="fr-FR" dirty="0"/>
              <a:t>Mona Ozouf: </a:t>
            </a:r>
            <a:r>
              <a:rPr lang="fr-FR" i="1" dirty="0"/>
              <a:t>Les Aveux du roman</a:t>
            </a:r>
            <a:endParaRPr lang="fr-FR" dirty="0"/>
          </a:p>
          <a:p>
            <a:r>
              <a:rPr lang="cs-CZ" dirty="0"/>
              <a:t>Alain </a:t>
            </a:r>
            <a:r>
              <a:rPr lang="cs-CZ" dirty="0" err="1"/>
              <a:t>Vaillant</a:t>
            </a:r>
            <a:r>
              <a:rPr lang="cs-CZ" dirty="0"/>
              <a:t>: </a:t>
            </a:r>
            <a:r>
              <a:rPr lang="cs-CZ" i="1" dirty="0" err="1"/>
              <a:t>Qu</a:t>
            </a:r>
            <a:r>
              <a:rPr lang="fr-FR" i="1" dirty="0"/>
              <a:t>’est-ce que le romantisme?</a:t>
            </a:r>
            <a:endParaRPr lang="cs-CZ" dirty="0"/>
          </a:p>
          <a:p>
            <a:r>
              <a:rPr lang="fr-FR" dirty="0"/>
              <a:t>Michel Winock: </a:t>
            </a:r>
            <a:r>
              <a:rPr lang="fr-FR" i="1" dirty="0"/>
              <a:t>Les voix de la liberté </a:t>
            </a:r>
            <a:endParaRPr lang="cs-CZ" dirty="0"/>
          </a:p>
        </p:txBody>
      </p:sp>
    </p:spTree>
    <p:extLst>
      <p:ext uri="{BB962C8B-B14F-4D97-AF65-F5344CB8AC3E}">
        <p14:creationId xmlns:p14="http://schemas.microsoft.com/office/powerpoint/2010/main" val="2323148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ázek 4" descr="Obsah obrázku obloha, exteriér, hodiny, oblouk&#10;&#10;Popis vygenerován s velmi vysokou mírou spolehlivosti">
            <a:extLst>
              <a:ext uri="{FF2B5EF4-FFF2-40B4-BE49-F238E27FC236}">
                <a16:creationId xmlns:a16="http://schemas.microsoft.com/office/drawing/2014/main" id="{E17B3A9F-0FED-47EB-88D4-C840F2A5DFF0}"/>
              </a:ext>
            </a:extLst>
          </p:cNvPr>
          <p:cNvPicPr>
            <a:picLocks noChangeAspect="1"/>
          </p:cNvPicPr>
          <p:nvPr/>
        </p:nvPicPr>
        <p:blipFill rotWithShape="1">
          <a:blip r:embed="rId2"/>
          <a:srcRect l="16610" r="14343" b="1"/>
          <a:stretch/>
        </p:blipFill>
        <p:spPr>
          <a:xfrm>
            <a:off x="-1" y="10"/>
            <a:ext cx="7370057" cy="6857990"/>
          </a:xfrm>
          <a:prstGeom prst="rect">
            <a:avLst/>
          </a:prstGeom>
        </p:spPr>
      </p:pic>
      <p:pic>
        <p:nvPicPr>
          <p:cNvPr id="3" name="Obrázek 2" descr="Obsah obrázku budova, exteriér, obloha, vládní budova&#10;&#10;Popis vygenerován s velmi vysokou mírou spolehlivosti">
            <a:extLst>
              <a:ext uri="{FF2B5EF4-FFF2-40B4-BE49-F238E27FC236}">
                <a16:creationId xmlns:a16="http://schemas.microsoft.com/office/drawing/2014/main" id="{0859E58E-0A0D-42EF-99B5-4B2FC87B107F}"/>
              </a:ext>
            </a:extLst>
          </p:cNvPr>
          <p:cNvPicPr>
            <a:picLocks noChangeAspect="1"/>
          </p:cNvPicPr>
          <p:nvPr/>
        </p:nvPicPr>
        <p:blipFill rotWithShape="1">
          <a:blip r:embed="rId3"/>
          <a:srcRect l="17158" r="5606" b="-2"/>
          <a:stretch/>
        </p:blipFill>
        <p:spPr>
          <a:xfrm>
            <a:off x="7534656" y="1"/>
            <a:ext cx="4657344" cy="3346704"/>
          </a:xfrm>
          <a:prstGeom prst="rect">
            <a:avLst/>
          </a:prstGeom>
        </p:spPr>
      </p:pic>
      <p:pic>
        <p:nvPicPr>
          <p:cNvPr id="13" name="Obrázek 12" descr="Obsah obrázku obloha, exteriér, budova, chrám&#10;&#10;Popis vygenerován s velmi vysokou mírou spolehlivosti">
            <a:extLst>
              <a:ext uri="{FF2B5EF4-FFF2-40B4-BE49-F238E27FC236}">
                <a16:creationId xmlns:a16="http://schemas.microsoft.com/office/drawing/2014/main" id="{16D710FE-956C-487F-94EE-6844A1415052}"/>
              </a:ext>
            </a:extLst>
          </p:cNvPr>
          <p:cNvPicPr>
            <a:picLocks noChangeAspect="1"/>
          </p:cNvPicPr>
          <p:nvPr/>
        </p:nvPicPr>
        <p:blipFill rotWithShape="1">
          <a:blip r:embed="rId4"/>
          <a:srcRect l="8031" r="2556" b="-1"/>
          <a:stretch/>
        </p:blipFill>
        <p:spPr>
          <a:xfrm>
            <a:off x="7534654" y="3511296"/>
            <a:ext cx="4657346" cy="3346704"/>
          </a:xfrm>
          <a:prstGeom prst="rect">
            <a:avLst/>
          </a:prstGeom>
        </p:spPr>
      </p:pic>
    </p:spTree>
    <p:extLst>
      <p:ext uri="{BB962C8B-B14F-4D97-AF65-F5344CB8AC3E}">
        <p14:creationId xmlns:p14="http://schemas.microsoft.com/office/powerpoint/2010/main" val="3968965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2" name="Rectangle 11">
            <a:extLst>
              <a:ext uri="{FF2B5EF4-FFF2-40B4-BE49-F238E27FC236}">
                <a16:creationId xmlns:a16="http://schemas.microsoft.com/office/drawing/2014/main" id="{DC1875E5-3E3D-49D0-A84D-62C1DE8DE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63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ázek 6" descr="Obsah obrázku exteriér, skupina, budova, země&#10;&#10;Popis vygenerován s vysokou mírou spolehlivosti">
            <a:extLst>
              <a:ext uri="{FF2B5EF4-FFF2-40B4-BE49-F238E27FC236}">
                <a16:creationId xmlns:a16="http://schemas.microsoft.com/office/drawing/2014/main" id="{D0C9A5B9-045D-4773-B63B-8A0485F24F21}"/>
              </a:ext>
            </a:extLst>
          </p:cNvPr>
          <p:cNvPicPr>
            <a:picLocks noChangeAspect="1"/>
          </p:cNvPicPr>
          <p:nvPr/>
        </p:nvPicPr>
        <p:blipFill rotWithShape="1">
          <a:blip r:embed="rId3"/>
          <a:srcRect t="27332" r="-1" b="-1"/>
          <a:stretch/>
        </p:blipFill>
        <p:spPr>
          <a:xfrm>
            <a:off x="490728" y="516636"/>
            <a:ext cx="11210544" cy="5824728"/>
          </a:xfrm>
          <a:prstGeom prst="rect">
            <a:avLst/>
          </a:prstGeom>
        </p:spPr>
      </p:pic>
      <p:sp>
        <p:nvSpPr>
          <p:cNvPr id="23" name="Rectangle 13">
            <a:extLst>
              <a:ext uri="{FF2B5EF4-FFF2-40B4-BE49-F238E27FC236}">
                <a16:creationId xmlns:a16="http://schemas.microsoft.com/office/drawing/2014/main" id="{72E3803C-85E6-4CB3-8361-219B2398D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611" y="350556"/>
            <a:ext cx="11542779" cy="6156888"/>
          </a:xfrm>
          <a:prstGeom prst="rect">
            <a:avLst/>
          </a:prstGeom>
          <a:noFill/>
          <a:ln w="25400" cap="flat">
            <a:solidFill>
              <a:srgbClr val="AD874B"/>
            </a:solidFill>
            <a:miter lim="800000"/>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56332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E5AFD22-BE1F-4AA0-8980-3CE7E31391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ázek 2" descr="Obsah obrázku osoba&#10;&#10;Popis vygenerován s vysokou mírou spolehlivosti">
            <a:extLst>
              <a:ext uri="{FF2B5EF4-FFF2-40B4-BE49-F238E27FC236}">
                <a16:creationId xmlns:a16="http://schemas.microsoft.com/office/drawing/2014/main" id="{36E1957A-F74B-4430-8C13-ED56610F1E60}"/>
              </a:ext>
            </a:extLst>
          </p:cNvPr>
          <p:cNvPicPr>
            <a:picLocks noChangeAspect="1"/>
          </p:cNvPicPr>
          <p:nvPr/>
        </p:nvPicPr>
        <p:blipFill rotWithShape="1">
          <a:blip r:embed="rId3"/>
          <a:srcRect r="2" b="13658"/>
          <a:stretch/>
        </p:blipFill>
        <p:spPr>
          <a:xfrm>
            <a:off x="20" y="5"/>
            <a:ext cx="6095980" cy="6857999"/>
          </a:xfrm>
          <a:prstGeom prst="rect">
            <a:avLst/>
          </a:prstGeom>
        </p:spPr>
      </p:pic>
      <p:pic>
        <p:nvPicPr>
          <p:cNvPr id="5" name="Obrázek 4" descr="Obsah obrázku text, kniha&#10;&#10;Popis vygenerován s velmi vysokou mírou spolehlivosti">
            <a:extLst>
              <a:ext uri="{FF2B5EF4-FFF2-40B4-BE49-F238E27FC236}">
                <a16:creationId xmlns:a16="http://schemas.microsoft.com/office/drawing/2014/main" id="{A4C8802A-FEEE-45AE-A45E-C8CE5918BA91}"/>
              </a:ext>
            </a:extLst>
          </p:cNvPr>
          <p:cNvPicPr>
            <a:picLocks noChangeAspect="1"/>
          </p:cNvPicPr>
          <p:nvPr/>
        </p:nvPicPr>
        <p:blipFill rotWithShape="1">
          <a:blip r:embed="rId4"/>
          <a:srcRect t="1284" r="1" b="16592"/>
          <a:stretch/>
        </p:blipFill>
        <p:spPr>
          <a:xfrm>
            <a:off x="6096000" y="-7"/>
            <a:ext cx="6096000" cy="6858002"/>
          </a:xfrm>
          <a:prstGeom prst="rect">
            <a:avLst/>
          </a:prstGeom>
        </p:spPr>
      </p:pic>
    </p:spTree>
    <p:extLst>
      <p:ext uri="{BB962C8B-B14F-4D97-AF65-F5344CB8AC3E}">
        <p14:creationId xmlns:p14="http://schemas.microsoft.com/office/powerpoint/2010/main" val="3753113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119F00-98E4-409C-8758-7AC71C255118}"/>
              </a:ext>
            </a:extLst>
          </p:cNvPr>
          <p:cNvSpPr>
            <a:spLocks noGrp="1"/>
          </p:cNvSpPr>
          <p:nvPr>
            <p:ph type="title"/>
          </p:nvPr>
        </p:nvSpPr>
        <p:spPr/>
        <p:txBody>
          <a:bodyPr/>
          <a:lstStyle/>
          <a:p>
            <a:r>
              <a:rPr lang="fr-FR" dirty="0"/>
              <a:t>I. La Révolution française et son héritage </a:t>
            </a:r>
            <a:endParaRPr lang="cs-CZ" dirty="0"/>
          </a:p>
        </p:txBody>
      </p:sp>
      <p:sp>
        <p:nvSpPr>
          <p:cNvPr id="3" name="Zástupný symbol pro obsah 2">
            <a:extLst>
              <a:ext uri="{FF2B5EF4-FFF2-40B4-BE49-F238E27FC236}">
                <a16:creationId xmlns:a16="http://schemas.microsoft.com/office/drawing/2014/main" id="{F0827779-D297-4D32-9719-C79C5F0A3B13}"/>
              </a:ext>
            </a:extLst>
          </p:cNvPr>
          <p:cNvSpPr>
            <a:spLocks noGrp="1"/>
          </p:cNvSpPr>
          <p:nvPr>
            <p:ph idx="1"/>
          </p:nvPr>
        </p:nvSpPr>
        <p:spPr>
          <a:xfrm>
            <a:off x="828675" y="2556932"/>
            <a:ext cx="10687050" cy="3318936"/>
          </a:xfrm>
        </p:spPr>
        <p:txBody>
          <a:bodyPr>
            <a:normAutofit fontScale="92500"/>
          </a:bodyPr>
          <a:lstStyle/>
          <a:p>
            <a:r>
              <a:rPr lang="fr-FR" b="1" dirty="0"/>
              <a:t>« </a:t>
            </a:r>
            <a:r>
              <a:rPr lang="fr-FR" i="1" dirty="0"/>
              <a:t>Passe maintenant, lecteur ; franchis le fleuve de sang qui sépare à jamais le vieux monde dont tu sors, du monde nouveau à l'entrée duquel tu mourras.</a:t>
            </a:r>
            <a:r>
              <a:rPr lang="fr-FR" dirty="0"/>
              <a:t> » (René de </a:t>
            </a:r>
            <a:r>
              <a:rPr lang="fr-FR" dirty="0" err="1"/>
              <a:t>Chateubriand</a:t>
            </a:r>
            <a:r>
              <a:rPr lang="fr-FR" dirty="0"/>
              <a:t> : </a:t>
            </a:r>
            <a:r>
              <a:rPr lang="fr-FR" i="1" dirty="0"/>
              <a:t>Mémoires d’Outre-tombe.)</a:t>
            </a:r>
          </a:p>
          <a:p>
            <a:r>
              <a:rPr lang="fr-FR" dirty="0"/>
              <a:t>« </a:t>
            </a:r>
            <a:r>
              <a:rPr lang="fr-FR" i="1" dirty="0"/>
              <a:t>De mémoire d’historien, jamais peuple n’a éprouvé, dans ses mœurs et dans ses plaisirs, de changement plus rapide et plus total que celui de 1780 à 1823.</a:t>
            </a:r>
            <a:r>
              <a:rPr lang="fr-FR" dirty="0"/>
              <a:t> » (Stendhal, </a:t>
            </a:r>
            <a:r>
              <a:rPr lang="fr-FR" i="1" dirty="0"/>
              <a:t>Racine et Shakespeare</a:t>
            </a:r>
            <a:r>
              <a:rPr lang="fr-FR" dirty="0"/>
              <a:t>)</a:t>
            </a:r>
          </a:p>
          <a:p>
            <a:r>
              <a:rPr lang="fr-FR" dirty="0"/>
              <a:t>« </a:t>
            </a:r>
            <a:r>
              <a:rPr lang="cs-CZ" i="1" dirty="0"/>
              <a:t>L</a:t>
            </a:r>
            <a:r>
              <a:rPr lang="fr-FR" i="1" dirty="0"/>
              <a:t>e dix-neuvième siècle a une mère auguste, la Révolution française. Il a ce sang énorme dans les veines.</a:t>
            </a:r>
            <a:r>
              <a:rPr lang="cs-CZ" i="1" dirty="0"/>
              <a:t> </a:t>
            </a:r>
            <a:r>
              <a:rPr lang="cs-CZ" dirty="0"/>
              <a:t>(…) </a:t>
            </a:r>
            <a:r>
              <a:rPr lang="fr-FR" i="1" dirty="0"/>
              <a:t>La Révolution, toute la Révolution, voilà la source de la littérature du XIXe siècle.</a:t>
            </a:r>
            <a:r>
              <a:rPr lang="fr-FR" dirty="0"/>
              <a:t> » (Victor Hugo : </a:t>
            </a:r>
            <a:r>
              <a:rPr lang="fr-FR" i="1" dirty="0" err="1"/>
              <a:t>Wiliam</a:t>
            </a:r>
            <a:r>
              <a:rPr lang="fr-FR" i="1" dirty="0"/>
              <a:t> Shakespeare</a:t>
            </a:r>
            <a:r>
              <a:rPr lang="fr-FR" dirty="0"/>
              <a:t>) </a:t>
            </a:r>
            <a:endParaRPr lang="cs-CZ" dirty="0"/>
          </a:p>
          <a:p>
            <a:endParaRPr lang="cs-CZ" dirty="0"/>
          </a:p>
          <a:p>
            <a:endParaRPr lang="cs-CZ" dirty="0"/>
          </a:p>
        </p:txBody>
      </p:sp>
    </p:spTree>
    <p:extLst>
      <p:ext uri="{BB962C8B-B14F-4D97-AF65-F5344CB8AC3E}">
        <p14:creationId xmlns:p14="http://schemas.microsoft.com/office/powerpoint/2010/main" val="222400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A745BAA7-9D65-480C-AB2E-3454FB4A7DFF}"/>
              </a:ext>
            </a:extLst>
          </p:cNvPr>
          <p:cNvSpPr/>
          <p:nvPr/>
        </p:nvSpPr>
        <p:spPr>
          <a:xfrm>
            <a:off x="1057274" y="857250"/>
            <a:ext cx="9572625" cy="1938992"/>
          </a:xfrm>
          <a:prstGeom prst="rect">
            <a:avLst/>
          </a:prstGeom>
        </p:spPr>
        <p:txBody>
          <a:bodyPr wrap="square">
            <a:spAutoFit/>
          </a:bodyPr>
          <a:lstStyle/>
          <a:p>
            <a:pPr marL="342900" indent="-342900">
              <a:buFont typeface="Arial" panose="020B0604020202020204" pitchFamily="34" charset="0"/>
              <a:buChar char="•"/>
            </a:pPr>
            <a:r>
              <a:rPr lang="fr-FR" sz="2400" dirty="0"/>
              <a:t>La Révolution comme une expérience historique: « </a:t>
            </a:r>
            <a:r>
              <a:rPr lang="fr-FR" sz="2400" i="1" dirty="0"/>
              <a:t>Car il n’est personne parmi nous, hommes du dix-neuvième siècle, qui n’en sache plus que </a:t>
            </a:r>
            <a:r>
              <a:rPr lang="fr-FR" sz="2400" i="1" dirty="0" err="1"/>
              <a:t>Velly</a:t>
            </a:r>
            <a:r>
              <a:rPr lang="fr-FR" sz="2400" i="1" dirty="0"/>
              <a:t> ou </a:t>
            </a:r>
            <a:r>
              <a:rPr lang="fr-FR" sz="2400" i="1" dirty="0" err="1"/>
              <a:t>Mable</a:t>
            </a:r>
            <a:r>
              <a:rPr lang="fr-FR" sz="2400" i="1" dirty="0"/>
              <a:t>, plus que Voltaire lui-même sur les rébellions et les conquêtes, le démembrement des empires, la chute et la restauration des dynasties, les révolutions démocratiques et les réactions en sens contraire</a:t>
            </a:r>
            <a:r>
              <a:rPr lang="fr-FR" sz="2400" dirty="0"/>
              <a:t>. » (Augustin Thierry: </a:t>
            </a:r>
            <a:r>
              <a:rPr lang="fr-FR" sz="2400" i="1" dirty="0"/>
              <a:t>Lettres sur l’histoire de France</a:t>
            </a:r>
            <a:r>
              <a:rPr lang="fr-FR" sz="2400" dirty="0"/>
              <a:t>, préface)</a:t>
            </a:r>
            <a:endParaRPr lang="cs-CZ" sz="2400" dirty="0"/>
          </a:p>
        </p:txBody>
      </p:sp>
      <p:pic>
        <p:nvPicPr>
          <p:cNvPr id="2050" name="Picture 2" descr="RÃ©sultat de recherche d'images pour &quot;prise de la bastille&quot;">
            <a:extLst>
              <a:ext uri="{FF2B5EF4-FFF2-40B4-BE49-F238E27FC236}">
                <a16:creationId xmlns:a16="http://schemas.microsoft.com/office/drawing/2014/main" id="{8FAECC51-261D-40CF-8BAE-AE5A8E4B5E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3219450"/>
            <a:ext cx="3878899" cy="287244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Ã©sultat de recherche d'images pour &quot;libertÃ© guidant le peuple&quot;">
            <a:extLst>
              <a:ext uri="{FF2B5EF4-FFF2-40B4-BE49-F238E27FC236}">
                <a16:creationId xmlns:a16="http://schemas.microsoft.com/office/drawing/2014/main" id="{D0A89D99-6B72-4B01-9006-44C51973B4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1025" y="3243624"/>
            <a:ext cx="3543300" cy="28482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Ã©sultat de recherche d'images pour &quot;rÃ©volution de 1848&quot;">
            <a:extLst>
              <a:ext uri="{FF2B5EF4-FFF2-40B4-BE49-F238E27FC236}">
                <a16:creationId xmlns:a16="http://schemas.microsoft.com/office/drawing/2014/main" id="{9181F50D-9054-4643-AB1D-FD1BBB2D9C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0249" y="3219450"/>
            <a:ext cx="3645539" cy="2848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110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7849D7-71B1-4C29-B73C-83CDAE758D68}"/>
              </a:ext>
            </a:extLst>
          </p:cNvPr>
          <p:cNvSpPr>
            <a:spLocks noGrp="1"/>
          </p:cNvSpPr>
          <p:nvPr>
            <p:ph type="title"/>
          </p:nvPr>
        </p:nvSpPr>
        <p:spPr/>
        <p:txBody>
          <a:bodyPr>
            <a:normAutofit fontScale="90000"/>
          </a:bodyPr>
          <a:lstStyle/>
          <a:p>
            <a:r>
              <a:rPr lang="fr-FR" dirty="0"/>
              <a:t>II. Romantisme comme un style et comme une sensibilité</a:t>
            </a:r>
            <a:endParaRPr lang="cs-CZ" dirty="0"/>
          </a:p>
        </p:txBody>
      </p:sp>
      <p:sp>
        <p:nvSpPr>
          <p:cNvPr id="3" name="Zástupný symbol pro obsah 2">
            <a:extLst>
              <a:ext uri="{FF2B5EF4-FFF2-40B4-BE49-F238E27FC236}">
                <a16:creationId xmlns:a16="http://schemas.microsoft.com/office/drawing/2014/main" id="{FEDFF0F7-C672-48FB-920F-B3C14A3A7AF0}"/>
              </a:ext>
            </a:extLst>
          </p:cNvPr>
          <p:cNvSpPr>
            <a:spLocks noGrp="1"/>
          </p:cNvSpPr>
          <p:nvPr>
            <p:ph idx="1"/>
          </p:nvPr>
        </p:nvSpPr>
        <p:spPr/>
        <p:txBody>
          <a:bodyPr/>
          <a:lstStyle/>
          <a:p>
            <a:r>
              <a:rPr lang="fr-FR" dirty="0"/>
              <a:t>« </a:t>
            </a:r>
            <a:r>
              <a:rPr lang="fr-FR" i="1" dirty="0"/>
              <a:t>Le Romanticisme est l’art de présenter aux peuples les œuvres littéraires qui, dans l’état actuel de leurs habitudes et de leurs croyances, sont susceptibles de leur donner le plus de plaisir possible.</a:t>
            </a:r>
            <a:r>
              <a:rPr lang="fr-FR" dirty="0"/>
              <a:t> </a:t>
            </a:r>
            <a:r>
              <a:rPr lang="fr-FR" i="1" dirty="0"/>
              <a:t>Le classicisme, au contraire, leur présente la littérature qui donnait le plus grand plaisir possible à leurs arrière-grands-pères.</a:t>
            </a:r>
            <a:r>
              <a:rPr lang="fr-FR" dirty="0"/>
              <a:t> » (Stendhal : </a:t>
            </a:r>
            <a:r>
              <a:rPr lang="fr-FR" i="1" dirty="0"/>
              <a:t>Racine et Shakespeare</a:t>
            </a:r>
            <a:r>
              <a:rPr lang="fr-FR" dirty="0"/>
              <a:t>)</a:t>
            </a:r>
            <a:endParaRPr lang="cs-CZ" dirty="0"/>
          </a:p>
          <a:p>
            <a:endParaRPr lang="cs-CZ" dirty="0"/>
          </a:p>
        </p:txBody>
      </p:sp>
    </p:spTree>
    <p:extLst>
      <p:ext uri="{BB962C8B-B14F-4D97-AF65-F5344CB8AC3E}">
        <p14:creationId xmlns:p14="http://schemas.microsoft.com/office/powerpoint/2010/main" val="2640695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477DD8-EDF6-42DA-BC16-E1778E579A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141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ázek 2" descr="Obsah obrázku kniha, text, exteriér, vsedě&#10;&#10;Popis vygenerován s vysokou mírou spolehlivosti">
            <a:extLst>
              <a:ext uri="{FF2B5EF4-FFF2-40B4-BE49-F238E27FC236}">
                <a16:creationId xmlns:a16="http://schemas.microsoft.com/office/drawing/2014/main" id="{E6BEA4CE-EFCF-4EF8-85D6-574ADCEE1521}"/>
              </a:ext>
            </a:extLst>
          </p:cNvPr>
          <p:cNvPicPr>
            <a:picLocks noChangeAspect="1"/>
          </p:cNvPicPr>
          <p:nvPr/>
        </p:nvPicPr>
        <p:blipFill rotWithShape="1">
          <a:blip r:embed="rId3"/>
          <a:srcRect l="8706" r="-1" b="-1"/>
          <a:stretch/>
        </p:blipFill>
        <p:spPr>
          <a:xfrm>
            <a:off x="490728" y="516636"/>
            <a:ext cx="5524838" cy="5824728"/>
          </a:xfrm>
          <a:prstGeom prst="rect">
            <a:avLst/>
          </a:prstGeom>
        </p:spPr>
      </p:pic>
      <p:pic>
        <p:nvPicPr>
          <p:cNvPr id="5" name="Obrázek 4" descr="Obsah obrázku exteriér, hora, muž, příroda&#10;&#10;Popis vygenerován s velmi vysokou mírou spolehlivosti">
            <a:extLst>
              <a:ext uri="{FF2B5EF4-FFF2-40B4-BE49-F238E27FC236}">
                <a16:creationId xmlns:a16="http://schemas.microsoft.com/office/drawing/2014/main" id="{328BDB92-E892-4258-94BA-174F79F71AF7}"/>
              </a:ext>
            </a:extLst>
          </p:cNvPr>
          <p:cNvPicPr>
            <a:picLocks noChangeAspect="1"/>
          </p:cNvPicPr>
          <p:nvPr/>
        </p:nvPicPr>
        <p:blipFill rotWithShape="1">
          <a:blip r:embed="rId4"/>
          <a:srcRect t="17766" r="1" b="1"/>
          <a:stretch/>
        </p:blipFill>
        <p:spPr>
          <a:xfrm>
            <a:off x="6176433" y="516636"/>
            <a:ext cx="5524838" cy="5824728"/>
          </a:xfrm>
          <a:prstGeom prst="rect">
            <a:avLst/>
          </a:prstGeom>
        </p:spPr>
      </p:pic>
      <p:sp>
        <p:nvSpPr>
          <p:cNvPr id="12" name="Rectangle 11">
            <a:extLst>
              <a:ext uri="{FF2B5EF4-FFF2-40B4-BE49-F238E27FC236}">
                <a16:creationId xmlns:a16="http://schemas.microsoft.com/office/drawing/2014/main" id="{A7FC9503-E4B2-4782-AD0A-3090910432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611" y="350556"/>
            <a:ext cx="11542779" cy="6156888"/>
          </a:xfrm>
          <a:prstGeom prst="rect">
            <a:avLst/>
          </a:prstGeom>
          <a:noFill/>
          <a:ln w="25400" cap="flat">
            <a:solidFill>
              <a:schemeClr val="accent1"/>
            </a:solidFill>
            <a:miter lim="800000"/>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06820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477DD8-EDF6-42DA-BC16-E1778E579A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75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kniha, text, exteriér&#10;&#10;Popis vygenerován s vysokou mírou spolehlivosti">
            <a:extLst>
              <a:ext uri="{FF2B5EF4-FFF2-40B4-BE49-F238E27FC236}">
                <a16:creationId xmlns:a16="http://schemas.microsoft.com/office/drawing/2014/main" id="{0FBFE025-44DE-4D8C-88FE-3CD80412B3AD}"/>
              </a:ext>
            </a:extLst>
          </p:cNvPr>
          <p:cNvPicPr>
            <a:picLocks noChangeAspect="1"/>
          </p:cNvPicPr>
          <p:nvPr/>
        </p:nvPicPr>
        <p:blipFill rotWithShape="1">
          <a:blip r:embed="rId3"/>
          <a:srcRect t="8373" r="1" b="11502"/>
          <a:stretch/>
        </p:blipFill>
        <p:spPr>
          <a:xfrm>
            <a:off x="490728" y="516636"/>
            <a:ext cx="5524838" cy="5824728"/>
          </a:xfrm>
          <a:prstGeom prst="rect">
            <a:avLst/>
          </a:prstGeom>
        </p:spPr>
      </p:pic>
      <p:pic>
        <p:nvPicPr>
          <p:cNvPr id="3" name="Obrázek 2" descr="Obsah obrázku exteriér, zvíře&#10;&#10;Popis vygenerován s vysokou mírou spolehlivosti">
            <a:extLst>
              <a:ext uri="{FF2B5EF4-FFF2-40B4-BE49-F238E27FC236}">
                <a16:creationId xmlns:a16="http://schemas.microsoft.com/office/drawing/2014/main" id="{EB985ADC-697D-40C4-8BA0-214695791AD9}"/>
              </a:ext>
            </a:extLst>
          </p:cNvPr>
          <p:cNvPicPr>
            <a:picLocks noChangeAspect="1"/>
          </p:cNvPicPr>
          <p:nvPr/>
        </p:nvPicPr>
        <p:blipFill rotWithShape="1">
          <a:blip r:embed="rId4"/>
          <a:srcRect l="21938" r="13326"/>
          <a:stretch/>
        </p:blipFill>
        <p:spPr>
          <a:xfrm>
            <a:off x="6176433" y="516636"/>
            <a:ext cx="5524838" cy="5824728"/>
          </a:xfrm>
          <a:prstGeom prst="rect">
            <a:avLst/>
          </a:prstGeom>
        </p:spPr>
      </p:pic>
      <p:sp>
        <p:nvSpPr>
          <p:cNvPr id="12" name="Rectangle 11">
            <a:extLst>
              <a:ext uri="{FF2B5EF4-FFF2-40B4-BE49-F238E27FC236}">
                <a16:creationId xmlns:a16="http://schemas.microsoft.com/office/drawing/2014/main" id="{A7FC9503-E4B2-4782-AD0A-3090910432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611" y="350556"/>
            <a:ext cx="11542779" cy="6156888"/>
          </a:xfrm>
          <a:prstGeom prst="rect">
            <a:avLst/>
          </a:prstGeom>
          <a:noFill/>
          <a:ln w="25400" cap="flat">
            <a:solidFill>
              <a:schemeClr val="accent1"/>
            </a:solidFill>
            <a:miter lim="800000"/>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1017076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a">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otalTime>504</TotalTime>
  <Words>1005</Words>
  <Application>Microsoft Office PowerPoint</Application>
  <PresentationFormat>Širokoúhlá obrazovka</PresentationFormat>
  <Paragraphs>27</Paragraphs>
  <Slides>15</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15</vt:i4>
      </vt:variant>
    </vt:vector>
  </HeadingPairs>
  <TitlesOfParts>
    <vt:vector size="18" baseType="lpstr">
      <vt:lpstr>Arial</vt:lpstr>
      <vt:lpstr>Garamond</vt:lpstr>
      <vt:lpstr>Organika</vt:lpstr>
      <vt:lpstr>Les racines de l’intérêt pour l’Histoire au XIXe siècle: la Révolution, le Romantisme, le Nationalisme </vt:lpstr>
      <vt:lpstr>Prezentace aplikace PowerPoint</vt:lpstr>
      <vt:lpstr>Prezentace aplikace PowerPoint</vt:lpstr>
      <vt:lpstr>Prezentace aplikace PowerPoint</vt:lpstr>
      <vt:lpstr>I. La Révolution française et son héritage </vt:lpstr>
      <vt:lpstr>Prezentace aplikace PowerPoint</vt:lpstr>
      <vt:lpstr>II. Romantisme comme un style et comme une sensibilité</vt:lpstr>
      <vt:lpstr>Prezentace aplikace PowerPoint</vt:lpstr>
      <vt:lpstr>Prezentace aplikace PowerPoint</vt:lpstr>
      <vt:lpstr>Prezentace aplikace PowerPoint</vt:lpstr>
      <vt:lpstr>Prezentace aplikace PowerPoint</vt:lpstr>
      <vt:lpstr>Prezentace aplikace PowerPoint</vt:lpstr>
      <vt:lpstr>III. Naissance du nationalisme moderne</vt:lpstr>
      <vt:lpstr>IV. Evolution des sciences humaines et de l’Histoire</vt:lpstr>
      <vt:lpstr>Bibliographie sélective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Notre siècle est le siècle d’Histoire » (Gabriel Monod)</dc:title>
  <dc:creator>Jaroslav Stanovsky</dc:creator>
  <cp:lastModifiedBy>Jaroslav Stanovsky</cp:lastModifiedBy>
  <cp:revision>13</cp:revision>
  <dcterms:created xsi:type="dcterms:W3CDTF">2018-10-01T14:43:51Z</dcterms:created>
  <dcterms:modified xsi:type="dcterms:W3CDTF">2020-02-26T14:54:22Z</dcterms:modified>
</cp:coreProperties>
</file>