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62" r:id="rId5"/>
    <p:sldId id="263" r:id="rId6"/>
    <p:sldId id="264" r:id="rId7"/>
    <p:sldId id="259" r:id="rId8"/>
    <p:sldId id="260" r:id="rId9"/>
    <p:sldId id="265" r:id="rId10"/>
    <p:sldId id="266" r:id="rId11"/>
    <p:sldId id="267" r:id="rId12"/>
    <p:sldId id="268" r:id="rId13"/>
    <p:sldId id="26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3/22/2020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A16AA21-1863-4931-97CB-99D0A168701B}"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3772C379-9A7C-4C87-A116-CBE9F58B04C5}" type="datetimeFigureOut">
              <a:rPr lang="en-US" dirty="0"/>
              <a:t>3/22/2020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3/22/2020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5F3FB7-0799-4996-B56D-BF47FE126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C60AA106-479D-46C1-B4BF-F54D88ADF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5BC8287-A617-4B12-870D-ABECE6CD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AD1F49-6E6A-4165-952E-81E1635B6216}"/>
              </a:ext>
            </a:extLst>
          </p:cNvPr>
          <p:cNvSpPr>
            <a:spLocks noGrp="1"/>
          </p:cNvSpPr>
          <p:nvPr>
            <p:ph type="ctrTitle"/>
          </p:nvPr>
        </p:nvSpPr>
        <p:spPr>
          <a:xfrm>
            <a:off x="1051560" y="1432223"/>
            <a:ext cx="6162066" cy="3357976"/>
          </a:xfrm>
        </p:spPr>
        <p:txBody>
          <a:bodyPr anchor="ctr">
            <a:normAutofit/>
          </a:bodyPr>
          <a:lstStyle/>
          <a:p>
            <a:r>
              <a:rPr lang="fr-FR" sz="8000"/>
              <a:t>Victor hugo et son roman historique</a:t>
            </a:r>
            <a:endParaRPr lang="cs-CZ" sz="8000"/>
          </a:p>
        </p:txBody>
      </p:sp>
      <p:sp>
        <p:nvSpPr>
          <p:cNvPr id="3" name="Podnadpis 2">
            <a:extLst>
              <a:ext uri="{FF2B5EF4-FFF2-40B4-BE49-F238E27FC236}">
                <a16:creationId xmlns:a16="http://schemas.microsoft.com/office/drawing/2014/main" id="{B3E2C1A5-07C9-45C0-ACF0-65D934C4FAA2}"/>
              </a:ext>
            </a:extLst>
          </p:cNvPr>
          <p:cNvSpPr>
            <a:spLocks noGrp="1"/>
          </p:cNvSpPr>
          <p:nvPr>
            <p:ph type="subTitle" idx="1"/>
          </p:nvPr>
        </p:nvSpPr>
        <p:spPr>
          <a:xfrm>
            <a:off x="1069848" y="4790199"/>
            <a:ext cx="6143778" cy="1001408"/>
          </a:xfrm>
        </p:spPr>
        <p:txBody>
          <a:bodyPr>
            <a:normAutofit/>
          </a:bodyPr>
          <a:lstStyle/>
          <a:p>
            <a:r>
              <a:rPr lang="fr-FR" sz="2000" dirty="0"/>
              <a:t>« </a:t>
            </a:r>
            <a:r>
              <a:rPr lang="fr-FR" sz="2000" i="1" dirty="0"/>
              <a:t>Je veux être Chateaubriand ou rien</a:t>
            </a:r>
            <a:r>
              <a:rPr lang="fr-FR" sz="2000" dirty="0"/>
              <a:t> » </a:t>
            </a:r>
          </a:p>
          <a:p>
            <a:r>
              <a:rPr lang="fr-FR" sz="2000" dirty="0"/>
              <a:t>(Victor Hugo à 16 ans)</a:t>
            </a:r>
            <a:endParaRPr lang="cs-CZ" sz="2000" dirty="0"/>
          </a:p>
        </p:txBody>
      </p:sp>
      <p:pic>
        <p:nvPicPr>
          <p:cNvPr id="1026" name="Picture 2" descr="RÃ©sultat de recherche d'images pour &quot;victor hugo rodin&quot;">
            <a:extLst>
              <a:ext uri="{FF2B5EF4-FFF2-40B4-BE49-F238E27FC236}">
                <a16:creationId xmlns:a16="http://schemas.microsoft.com/office/drawing/2014/main" id="{9A94AD3D-ABCA-4640-90B0-C03C3A4D83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6" r="-1" b="13175"/>
          <a:stretch/>
        </p:blipFill>
        <p:spPr bwMode="auto">
          <a:xfrm>
            <a:off x="7552265" y="1105435"/>
            <a:ext cx="3721608" cy="462283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8FE4DFC-AB96-44B6-9BAC-0E630259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198BBCB1-A2A5-478A-AE49-8FB1AEF52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0" name="Oval 79">
              <a:extLst>
                <a:ext uri="{FF2B5EF4-FFF2-40B4-BE49-F238E27FC236}">
                  <a16:creationId xmlns:a16="http://schemas.microsoft.com/office/drawing/2014/main" id="{DFCB00A6-19A8-422D-8B21-1474F5402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C5EF781F-763B-4AC8-B3ED-0451FB15B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0582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78A055-0199-46ED-BE14-C4B4022BDFDF}"/>
              </a:ext>
            </a:extLst>
          </p:cNvPr>
          <p:cNvSpPr>
            <a:spLocks noGrp="1"/>
          </p:cNvSpPr>
          <p:nvPr>
            <p:ph type="title"/>
          </p:nvPr>
        </p:nvSpPr>
        <p:spPr>
          <a:xfrm>
            <a:off x="382280" y="484632"/>
            <a:ext cx="6743844" cy="1609344"/>
          </a:xfrm>
        </p:spPr>
        <p:txBody>
          <a:bodyPr>
            <a:normAutofit/>
          </a:bodyPr>
          <a:lstStyle/>
          <a:p>
            <a:r>
              <a:rPr lang="fr-FR" sz="4400"/>
              <a:t>Lecture de notre-dame 1: description de la cathédrale</a:t>
            </a:r>
            <a:endParaRPr lang="cs-CZ" sz="4400"/>
          </a:p>
        </p:txBody>
      </p:sp>
      <p:sp>
        <p:nvSpPr>
          <p:cNvPr id="3" name="Zástupný symbol pro obsah 2">
            <a:extLst>
              <a:ext uri="{FF2B5EF4-FFF2-40B4-BE49-F238E27FC236}">
                <a16:creationId xmlns:a16="http://schemas.microsoft.com/office/drawing/2014/main" id="{2FF954A0-AEF8-496F-B7BC-503F2A29BE03}"/>
              </a:ext>
            </a:extLst>
          </p:cNvPr>
          <p:cNvSpPr>
            <a:spLocks noGrp="1"/>
          </p:cNvSpPr>
          <p:nvPr>
            <p:ph idx="1"/>
          </p:nvPr>
        </p:nvSpPr>
        <p:spPr>
          <a:xfrm>
            <a:off x="382279" y="2121408"/>
            <a:ext cx="6743845" cy="4050792"/>
          </a:xfrm>
        </p:spPr>
        <p:txBody>
          <a:bodyPr>
            <a:normAutofit/>
          </a:bodyPr>
          <a:lstStyle/>
          <a:p>
            <a:r>
              <a:rPr lang="fr-FR" sz="2200" dirty="0"/>
              <a:t>Comment vous caractériseriez l’extrait du roman?</a:t>
            </a:r>
          </a:p>
          <a:p>
            <a:r>
              <a:rPr lang="cs-CZ" sz="2200" dirty="0" err="1"/>
              <a:t>Qu</a:t>
            </a:r>
            <a:r>
              <a:rPr lang="fr-FR" sz="2200" dirty="0"/>
              <a:t>elle est la perspective narrative de l’auteur?</a:t>
            </a:r>
          </a:p>
          <a:p>
            <a:r>
              <a:rPr lang="fr-FR" sz="2200" dirty="0"/>
              <a:t>Observez le rythme du texte et les figures de styles employées: quel est l’aspect poétique du texte?</a:t>
            </a:r>
          </a:p>
          <a:p>
            <a:pPr marL="0" indent="0">
              <a:buNone/>
            </a:pPr>
            <a:endParaRPr lang="cs-CZ" sz="1800" dirty="0"/>
          </a:p>
        </p:txBody>
      </p:sp>
      <p:pic>
        <p:nvPicPr>
          <p:cNvPr id="1026" name="Picture 2" descr="RÃ©sultat de recherche d'images pour &quot;notre dame de paris hugo&quot;">
            <a:extLst>
              <a:ext uri="{FF2B5EF4-FFF2-40B4-BE49-F238E27FC236}">
                <a16:creationId xmlns:a16="http://schemas.microsoft.com/office/drawing/2014/main" id="{E4561068-9BC1-452E-931C-589F65E9A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49072"/>
            <a:ext cx="3369177" cy="446248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564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1D1E4B-64DC-4F84-A494-278B710A3561}"/>
              </a:ext>
            </a:extLst>
          </p:cNvPr>
          <p:cNvSpPr>
            <a:spLocks noGrp="1"/>
          </p:cNvSpPr>
          <p:nvPr>
            <p:ph type="title"/>
          </p:nvPr>
        </p:nvSpPr>
        <p:spPr>
          <a:xfrm>
            <a:off x="382280" y="484632"/>
            <a:ext cx="6743844" cy="1609344"/>
          </a:xfrm>
        </p:spPr>
        <p:txBody>
          <a:bodyPr>
            <a:normAutofit/>
          </a:bodyPr>
          <a:lstStyle/>
          <a:p>
            <a:r>
              <a:rPr lang="fr-FR" sz="4400"/>
              <a:t>Lecture de notre-dame 2: caractéristique de quasimodo</a:t>
            </a:r>
            <a:endParaRPr lang="cs-CZ" sz="4400"/>
          </a:p>
        </p:txBody>
      </p:sp>
      <p:sp>
        <p:nvSpPr>
          <p:cNvPr id="3" name="Zástupný symbol pro obsah 2">
            <a:extLst>
              <a:ext uri="{FF2B5EF4-FFF2-40B4-BE49-F238E27FC236}">
                <a16:creationId xmlns:a16="http://schemas.microsoft.com/office/drawing/2014/main" id="{446B75D4-B590-4D88-94F4-8B0241B5265C}"/>
              </a:ext>
            </a:extLst>
          </p:cNvPr>
          <p:cNvSpPr>
            <a:spLocks noGrp="1"/>
          </p:cNvSpPr>
          <p:nvPr>
            <p:ph idx="1"/>
          </p:nvPr>
        </p:nvSpPr>
        <p:spPr>
          <a:xfrm>
            <a:off x="382279" y="2121408"/>
            <a:ext cx="6743845" cy="4050792"/>
          </a:xfrm>
        </p:spPr>
        <p:txBody>
          <a:bodyPr>
            <a:normAutofit/>
          </a:bodyPr>
          <a:lstStyle/>
          <a:p>
            <a:r>
              <a:rPr lang="fr-FR" sz="2200" dirty="0"/>
              <a:t>Comment l’auteur caractérise Quasimodo? </a:t>
            </a:r>
          </a:p>
          <a:p>
            <a:r>
              <a:rPr lang="fr-FR" sz="2200" dirty="0"/>
              <a:t>Pouvons-nous dire que la figure de Quasimodo incarne son époque? Pourquoi?</a:t>
            </a:r>
          </a:p>
          <a:p>
            <a:r>
              <a:rPr lang="fr-FR" sz="2200" dirty="0"/>
              <a:t>Observez les passages sur la relation entre Quasimodo et la cathédrale: qu’est-ce que cela dit sur le rôle de la cathédrale dans le roman et sur l’art de Victor Hugo?</a:t>
            </a:r>
            <a:endParaRPr lang="cs-CZ" sz="2200" dirty="0"/>
          </a:p>
        </p:txBody>
      </p:sp>
      <p:pic>
        <p:nvPicPr>
          <p:cNvPr id="2050" name="Picture 2" descr="Image associÃ©e">
            <a:extLst>
              <a:ext uri="{FF2B5EF4-FFF2-40B4-BE49-F238E27FC236}">
                <a16:creationId xmlns:a16="http://schemas.microsoft.com/office/drawing/2014/main" id="{CCB4C6AC-9675-4B28-B6AB-A764A41A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304753"/>
            <a:ext cx="3369177" cy="3951125"/>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0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1C1096-8DB0-40ED-8C6E-62ACEED3E553}"/>
              </a:ext>
            </a:extLst>
          </p:cNvPr>
          <p:cNvSpPr>
            <a:spLocks noGrp="1"/>
          </p:cNvSpPr>
          <p:nvPr>
            <p:ph type="title"/>
          </p:nvPr>
        </p:nvSpPr>
        <p:spPr>
          <a:xfrm>
            <a:off x="382280" y="484632"/>
            <a:ext cx="6743844" cy="1609344"/>
          </a:xfrm>
        </p:spPr>
        <p:txBody>
          <a:bodyPr>
            <a:normAutofit/>
          </a:bodyPr>
          <a:lstStyle/>
          <a:p>
            <a:r>
              <a:rPr lang="fr-FR" sz="3700"/>
              <a:t>Lecture de notre-dame 3: ceci tuera cela ou sur les lois historiques</a:t>
            </a:r>
            <a:endParaRPr lang="cs-CZ" sz="3700"/>
          </a:p>
        </p:txBody>
      </p:sp>
      <p:sp>
        <p:nvSpPr>
          <p:cNvPr id="3" name="Zástupný symbol pro obsah 2">
            <a:extLst>
              <a:ext uri="{FF2B5EF4-FFF2-40B4-BE49-F238E27FC236}">
                <a16:creationId xmlns:a16="http://schemas.microsoft.com/office/drawing/2014/main" id="{DCD29ABF-0259-478F-ABB0-D61A6862E7E1}"/>
              </a:ext>
            </a:extLst>
          </p:cNvPr>
          <p:cNvSpPr>
            <a:spLocks noGrp="1"/>
          </p:cNvSpPr>
          <p:nvPr>
            <p:ph idx="1"/>
          </p:nvPr>
        </p:nvSpPr>
        <p:spPr>
          <a:xfrm>
            <a:off x="382279" y="2121408"/>
            <a:ext cx="6743845" cy="4050792"/>
          </a:xfrm>
        </p:spPr>
        <p:txBody>
          <a:bodyPr>
            <a:normAutofit/>
          </a:bodyPr>
          <a:lstStyle/>
          <a:p>
            <a:r>
              <a:rPr lang="fr-FR" sz="2200" dirty="0"/>
              <a:t>Le chapitre suivant est un digression de l’intrigue du roman? Quel est, selon vous, son sens? </a:t>
            </a:r>
          </a:p>
          <a:p>
            <a:r>
              <a:rPr lang="fr-FR" sz="2200" dirty="0"/>
              <a:t>Comment Hugo explique le rôle de l’architecture dans l’histoire? Où se trouve, pour lui, le moment de la mort de l’architecture?</a:t>
            </a:r>
          </a:p>
          <a:p>
            <a:r>
              <a:rPr lang="fr-FR" sz="2200" dirty="0"/>
              <a:t>Pourquoi l’auteur aborde autres époques et civilisations que le Moyen Âge européen? Qu’est-ce qu’il essaie à définir?</a:t>
            </a:r>
            <a:endParaRPr lang="cs-CZ" sz="2200" dirty="0"/>
          </a:p>
        </p:txBody>
      </p:sp>
      <p:pic>
        <p:nvPicPr>
          <p:cNvPr id="3074" name="Picture 2" descr="RÃ©sultat de recherche d'images pour &quot;architecture gothique&quot;">
            <a:extLst>
              <a:ext uri="{FF2B5EF4-FFF2-40B4-BE49-F238E27FC236}">
                <a16:creationId xmlns:a16="http://schemas.microsoft.com/office/drawing/2014/main" id="{8A954443-2176-4973-BC11-819721D89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03845"/>
            <a:ext cx="3369177" cy="455294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9120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D700C7-F616-4E02-A67D-557F01F30F7A}"/>
              </a:ext>
            </a:extLst>
          </p:cNvPr>
          <p:cNvSpPr>
            <a:spLocks noGrp="1"/>
          </p:cNvSpPr>
          <p:nvPr>
            <p:ph type="title"/>
          </p:nvPr>
        </p:nvSpPr>
        <p:spPr>
          <a:xfrm>
            <a:off x="382280" y="484632"/>
            <a:ext cx="6743844" cy="1609344"/>
          </a:xfrm>
        </p:spPr>
        <p:txBody>
          <a:bodyPr>
            <a:normAutofit/>
          </a:bodyPr>
          <a:lstStyle/>
          <a:p>
            <a:r>
              <a:rPr lang="fr-FR" sz="3400"/>
              <a:t>Lecture de notre-dame 4: drame et action (les truands attaquent notre-dame)</a:t>
            </a:r>
            <a:endParaRPr lang="cs-CZ" sz="3400"/>
          </a:p>
        </p:txBody>
      </p:sp>
      <p:sp>
        <p:nvSpPr>
          <p:cNvPr id="3" name="Zástupný symbol pro obsah 2">
            <a:extLst>
              <a:ext uri="{FF2B5EF4-FFF2-40B4-BE49-F238E27FC236}">
                <a16:creationId xmlns:a16="http://schemas.microsoft.com/office/drawing/2014/main" id="{3189A302-71C5-4272-9ABB-13A6CF3BAD99}"/>
              </a:ext>
            </a:extLst>
          </p:cNvPr>
          <p:cNvSpPr>
            <a:spLocks noGrp="1"/>
          </p:cNvSpPr>
          <p:nvPr>
            <p:ph idx="1"/>
          </p:nvPr>
        </p:nvSpPr>
        <p:spPr>
          <a:xfrm>
            <a:off x="382279" y="2121408"/>
            <a:ext cx="6743845" cy="4050792"/>
          </a:xfrm>
        </p:spPr>
        <p:txBody>
          <a:bodyPr>
            <a:normAutofit/>
          </a:bodyPr>
          <a:lstStyle/>
          <a:p>
            <a:r>
              <a:rPr lang="fr-FR" sz="2200" dirty="0"/>
              <a:t>Dans ce chapitre, on assiste à une scène dramatique. Quel est son rôle dans le roman?</a:t>
            </a:r>
          </a:p>
          <a:p>
            <a:r>
              <a:rPr lang="fr-FR" sz="2200" dirty="0"/>
              <a:t>Observez le style du texte: en quoi est-il différent et en quoi ressemble-t-il aux autres passages du roman? </a:t>
            </a:r>
          </a:p>
          <a:p>
            <a:r>
              <a:rPr lang="fr-FR" sz="2200" dirty="0"/>
              <a:t>Trouveriez-vous une analogie entre l’extrait 2 et l’extrait </a:t>
            </a:r>
            <a:r>
              <a:rPr lang="fr-FR" sz="2200"/>
              <a:t>4?</a:t>
            </a:r>
            <a:endParaRPr lang="cs-CZ" sz="2200" dirty="0"/>
          </a:p>
        </p:txBody>
      </p:sp>
      <p:pic>
        <p:nvPicPr>
          <p:cNvPr id="4098" name="Picture 2" descr="RÃ©sultat de recherche d'images pour &quot;notre dame de paris les truands&quot;">
            <a:extLst>
              <a:ext uri="{FF2B5EF4-FFF2-40B4-BE49-F238E27FC236}">
                <a16:creationId xmlns:a16="http://schemas.microsoft.com/office/drawing/2014/main" id="{2E98DCD0-10A0-45D5-B841-901EC3717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756587"/>
            <a:ext cx="3369177" cy="504745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3911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3311-549F-432C-95C0-0034BE2F23DC}"/>
              </a:ext>
            </a:extLst>
          </p:cNvPr>
          <p:cNvSpPr>
            <a:spLocks noGrp="1"/>
          </p:cNvSpPr>
          <p:nvPr>
            <p:ph type="title"/>
          </p:nvPr>
        </p:nvSpPr>
        <p:spPr>
          <a:xfrm>
            <a:off x="382280" y="484632"/>
            <a:ext cx="6743844" cy="1609344"/>
          </a:xfrm>
        </p:spPr>
        <p:txBody>
          <a:bodyPr>
            <a:normAutofit/>
          </a:bodyPr>
          <a:lstStyle/>
          <a:p>
            <a:r>
              <a:rPr lang="cs-CZ" sz="3700"/>
              <a:t>Conclusion</a:t>
            </a:r>
            <a:r>
              <a:rPr lang="fr-FR" sz="3700"/>
              <a:t>: dimension philosophique du roman historique</a:t>
            </a:r>
            <a:endParaRPr lang="cs-CZ" sz="3700"/>
          </a:p>
        </p:txBody>
      </p:sp>
      <p:sp>
        <p:nvSpPr>
          <p:cNvPr id="3" name="Zástupný symbol pro obsah 2">
            <a:extLst>
              <a:ext uri="{FF2B5EF4-FFF2-40B4-BE49-F238E27FC236}">
                <a16:creationId xmlns:a16="http://schemas.microsoft.com/office/drawing/2014/main" id="{7D60643B-161A-41A4-AF39-2FF8C73F8F52}"/>
              </a:ext>
            </a:extLst>
          </p:cNvPr>
          <p:cNvSpPr>
            <a:spLocks noGrp="1"/>
          </p:cNvSpPr>
          <p:nvPr>
            <p:ph idx="1"/>
          </p:nvPr>
        </p:nvSpPr>
        <p:spPr>
          <a:xfrm>
            <a:off x="382279" y="2121408"/>
            <a:ext cx="6743845" cy="4050792"/>
          </a:xfrm>
        </p:spPr>
        <p:txBody>
          <a:bodyPr>
            <a:normAutofit/>
          </a:bodyPr>
          <a:lstStyle/>
          <a:p>
            <a:pPr marL="0" indent="0" algn="just">
              <a:buNone/>
            </a:pPr>
            <a:r>
              <a:rPr lang="fr-FR" sz="1800" dirty="0"/>
              <a:t>« </a:t>
            </a:r>
            <a:r>
              <a:rPr lang="fr-FR" sz="1800" i="1" dirty="0"/>
              <a:t>Dieu livre aux hommes ses volontés visibles dans les événements, texte obscur écrit dans une langue mystérieuse. Les hommes en font sur-le-champ des traductions ; traductions hâtives, incorrectes, pleines de fautes, de lacunes et de contresens. » </a:t>
            </a:r>
          </a:p>
          <a:p>
            <a:pPr marL="0" indent="0" algn="just">
              <a:buNone/>
            </a:pPr>
            <a:r>
              <a:rPr lang="fr-FR" sz="1800" dirty="0"/>
              <a:t>(</a:t>
            </a:r>
            <a:r>
              <a:rPr lang="fr-FR" sz="1800" i="1" dirty="0"/>
              <a:t>Les Misérables</a:t>
            </a:r>
            <a:r>
              <a:rPr lang="fr-FR" sz="1800" dirty="0"/>
              <a:t>, IV, I, 4)</a:t>
            </a:r>
          </a:p>
          <a:p>
            <a:pPr marL="0" indent="0" algn="just">
              <a:buNone/>
            </a:pPr>
            <a:r>
              <a:rPr lang="fr-FR" sz="1800" i="1" dirty="0"/>
              <a:t>« L'histoire a sa vérité, la légende a la sienne. La vérité légendaire est d'une autre nature que la vérité historique. La vérité légendaire, c'est l'invention ayant pour résultat la réalité. Du reste l'histoire et la légende ont le même but, peindre sous l'homme momentané l'homme éternel. » </a:t>
            </a:r>
            <a:endParaRPr lang="fr-FR" sz="1800" dirty="0"/>
          </a:p>
          <a:p>
            <a:pPr marL="0" indent="0" algn="just">
              <a:buNone/>
            </a:pPr>
            <a:r>
              <a:rPr lang="fr-FR" sz="1800" i="1" dirty="0"/>
              <a:t>(</a:t>
            </a:r>
            <a:r>
              <a:rPr lang="fr-FR" sz="1800" i="1" dirty="0" err="1"/>
              <a:t>Quatrevingt-treize</a:t>
            </a:r>
            <a:r>
              <a:rPr lang="fr-FR" sz="1800" dirty="0"/>
              <a:t>, III, I, 1)</a:t>
            </a:r>
            <a:endParaRPr lang="cs-CZ" sz="1800" i="1" dirty="0"/>
          </a:p>
        </p:txBody>
      </p:sp>
      <p:pic>
        <p:nvPicPr>
          <p:cNvPr id="3074" name="Picture 2" descr="RÃ©sultat de recherche d'images pour &quot;claude frollo louis XI&quot;">
            <a:extLst>
              <a:ext uri="{FF2B5EF4-FFF2-40B4-BE49-F238E27FC236}">
                <a16:creationId xmlns:a16="http://schemas.microsoft.com/office/drawing/2014/main" id="{11798CF6-826C-4D05-8470-9B17EC850A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43"/>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077"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442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1A6EB1D-27F2-45E3-AEA2-E79FEF77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C4B4FA-65C4-4084-A0AB-A2FAF547B394}"/>
              </a:ext>
            </a:extLst>
          </p:cNvPr>
          <p:cNvSpPr>
            <a:spLocks noGrp="1"/>
          </p:cNvSpPr>
          <p:nvPr>
            <p:ph type="title"/>
          </p:nvPr>
        </p:nvSpPr>
        <p:spPr>
          <a:xfrm>
            <a:off x="644893" y="484632"/>
            <a:ext cx="5168168" cy="1609344"/>
          </a:xfrm>
        </p:spPr>
        <p:txBody>
          <a:bodyPr>
            <a:normAutofit/>
          </a:bodyPr>
          <a:lstStyle/>
          <a:p>
            <a:r>
              <a:rPr lang="fr-FR" sz="4400"/>
              <a:t>Phases de la vie</a:t>
            </a:r>
            <a:endParaRPr lang="cs-CZ" sz="4400"/>
          </a:p>
        </p:txBody>
      </p:sp>
      <p:sp>
        <p:nvSpPr>
          <p:cNvPr id="3" name="Zástupný symbol pro obsah 2">
            <a:extLst>
              <a:ext uri="{FF2B5EF4-FFF2-40B4-BE49-F238E27FC236}">
                <a16:creationId xmlns:a16="http://schemas.microsoft.com/office/drawing/2014/main" id="{C96D6B47-0CEA-4A59-8691-20627A4E28BF}"/>
              </a:ext>
            </a:extLst>
          </p:cNvPr>
          <p:cNvSpPr>
            <a:spLocks noGrp="1"/>
          </p:cNvSpPr>
          <p:nvPr>
            <p:ph idx="1"/>
          </p:nvPr>
        </p:nvSpPr>
        <p:spPr>
          <a:xfrm>
            <a:off x="644893" y="2121408"/>
            <a:ext cx="5168168" cy="3759628"/>
          </a:xfrm>
        </p:spPr>
        <p:txBody>
          <a:bodyPr>
            <a:normAutofit/>
          </a:bodyPr>
          <a:lstStyle/>
          <a:p>
            <a:r>
              <a:rPr lang="fr-FR" sz="1800" dirty="0"/>
              <a:t>Jeunesse</a:t>
            </a:r>
            <a:r>
              <a:rPr lang="cs-CZ" sz="1800" dirty="0"/>
              <a:t> (</a:t>
            </a:r>
            <a:r>
              <a:rPr lang="cs-CZ" sz="1800" dirty="0" err="1"/>
              <a:t>jus</a:t>
            </a:r>
            <a:r>
              <a:rPr lang="fr-FR" sz="1800" dirty="0"/>
              <a:t>qu’à 1827)</a:t>
            </a:r>
          </a:p>
          <a:p>
            <a:r>
              <a:rPr lang="fr-FR" sz="1800" dirty="0"/>
              <a:t>Combat romantique (1827-1832)</a:t>
            </a:r>
          </a:p>
          <a:p>
            <a:r>
              <a:rPr lang="fr-FR" sz="1800" dirty="0"/>
              <a:t>Gloire littéraire (1832-1843)</a:t>
            </a:r>
          </a:p>
          <a:p>
            <a:r>
              <a:rPr lang="fr-FR" sz="1800" dirty="0"/>
              <a:t>Vie politique (1843-1851)</a:t>
            </a:r>
          </a:p>
          <a:p>
            <a:r>
              <a:rPr lang="fr-FR" sz="1800" dirty="0"/>
              <a:t>Exile (1851-1870)</a:t>
            </a:r>
          </a:p>
          <a:p>
            <a:r>
              <a:rPr lang="fr-FR" sz="1800" dirty="0"/>
              <a:t>Vieillesse (1870-1885)</a:t>
            </a:r>
            <a:endParaRPr lang="cs-CZ" sz="1800" dirty="0"/>
          </a:p>
        </p:txBody>
      </p:sp>
      <p:sp>
        <p:nvSpPr>
          <p:cNvPr id="79" name="Rectangle 78">
            <a:extLst>
              <a:ext uri="{FF2B5EF4-FFF2-40B4-BE49-F238E27FC236}">
                <a16:creationId xmlns:a16="http://schemas.microsoft.com/office/drawing/2014/main" id="{A085389E-1986-49CE-AB37-9D549DA5C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2D4ECA-260C-4585-ACC0-B4A1BE38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BE758D3-30AE-45A1-AB24-FB703FB6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RÃ©sultat de recherche d'images pour &quot;victor hugo&quot;">
            <a:extLst>
              <a:ext uri="{FF2B5EF4-FFF2-40B4-BE49-F238E27FC236}">
                <a16:creationId xmlns:a16="http://schemas.microsoft.com/office/drawing/2014/main" id="{0F5113F4-3AFC-4A1C-ACFE-905E22AC5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979" y="514766"/>
            <a:ext cx="1845320" cy="244651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03422BEF-318A-4D19-96C4-98DA41FB6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associÃ©e">
            <a:extLst>
              <a:ext uri="{FF2B5EF4-FFF2-40B4-BE49-F238E27FC236}">
                <a16:creationId xmlns:a16="http://schemas.microsoft.com/office/drawing/2014/main" id="{CD32A260-FBE8-4BD0-8BA9-10DB0CEA7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61" y="3501054"/>
            <a:ext cx="2110115" cy="2446511"/>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E864A75F-97D5-4325-8987-91F1CA51A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8" name="Oval 87">
              <a:extLst>
                <a:ext uri="{FF2B5EF4-FFF2-40B4-BE49-F238E27FC236}">
                  <a16:creationId xmlns:a16="http://schemas.microsoft.com/office/drawing/2014/main" id="{97926E77-4067-4657-ACD5-F98C1FF9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9" name="Oval 88">
              <a:extLst>
                <a:ext uri="{FF2B5EF4-FFF2-40B4-BE49-F238E27FC236}">
                  <a16:creationId xmlns:a16="http://schemas.microsoft.com/office/drawing/2014/main" id="{05299AF8-3207-4FA5-B420-5A58A64FA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4" name="Picture 6" descr="RÃ©sultat de recherche d'images pour &quot;victor hugo&quot;">
            <a:extLst>
              <a:ext uri="{FF2B5EF4-FFF2-40B4-BE49-F238E27FC236}">
                <a16:creationId xmlns:a16="http://schemas.microsoft.com/office/drawing/2014/main" id="{A5F393F9-A359-4AF5-B6AF-5F4C0C4E5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0956" y="3362725"/>
            <a:ext cx="2046127" cy="25183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Ã©sultat de recherche d'images pour &quot;victor hugo&quot;">
            <a:extLst>
              <a:ext uri="{FF2B5EF4-FFF2-40B4-BE49-F238E27FC236}">
                <a16:creationId xmlns:a16="http://schemas.microsoft.com/office/drawing/2014/main" id="{AD46493C-C4B1-4E55-8171-669007FCA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477" y="410273"/>
            <a:ext cx="2114248" cy="26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A7E1-D892-440A-93E8-AD3774143339}"/>
              </a:ext>
            </a:extLst>
          </p:cNvPr>
          <p:cNvSpPr>
            <a:spLocks noGrp="1"/>
          </p:cNvSpPr>
          <p:nvPr>
            <p:ph type="title"/>
          </p:nvPr>
        </p:nvSpPr>
        <p:spPr>
          <a:xfrm>
            <a:off x="1066800" y="-120396"/>
            <a:ext cx="10058400" cy="1609344"/>
          </a:xfrm>
        </p:spPr>
        <p:txBody>
          <a:bodyPr>
            <a:normAutofit/>
          </a:bodyPr>
          <a:lstStyle/>
          <a:p>
            <a:r>
              <a:rPr lang="fr-FR" dirty="0"/>
              <a:t>« homme-siècle »</a:t>
            </a:r>
            <a:endParaRPr lang="cs-CZ" dirty="0"/>
          </a:p>
        </p:txBody>
      </p:sp>
      <p:sp>
        <p:nvSpPr>
          <p:cNvPr id="3" name="Zástupný symbol pro obsah 2">
            <a:extLst>
              <a:ext uri="{FF2B5EF4-FFF2-40B4-BE49-F238E27FC236}">
                <a16:creationId xmlns:a16="http://schemas.microsoft.com/office/drawing/2014/main" id="{785E34E0-FF68-47EC-A985-2C8BDDE2FBF2}"/>
              </a:ext>
            </a:extLst>
          </p:cNvPr>
          <p:cNvSpPr>
            <a:spLocks noGrp="1"/>
          </p:cNvSpPr>
          <p:nvPr>
            <p:ph idx="1"/>
          </p:nvPr>
        </p:nvSpPr>
        <p:spPr>
          <a:xfrm>
            <a:off x="452761" y="1313894"/>
            <a:ext cx="5908352" cy="5544105"/>
          </a:xfrm>
        </p:spPr>
        <p:txBody>
          <a:bodyPr>
            <a:normAutofit fontScale="92500" lnSpcReduction="10000"/>
          </a:bodyPr>
          <a:lstStyle/>
          <a:p>
            <a:r>
              <a:rPr lang="fr-FR" dirty="0"/>
              <a:t>Symbole de son époque, incarnation du romantisme français</a:t>
            </a:r>
            <a:endParaRPr lang="cs-CZ" dirty="0"/>
          </a:p>
          <a:p>
            <a:r>
              <a:rPr lang="fr-FR" dirty="0"/>
              <a:t>Ses obsèques</a:t>
            </a:r>
            <a:r>
              <a:rPr lang="cs-CZ" dirty="0"/>
              <a:t> en 1885</a:t>
            </a:r>
            <a:r>
              <a:rPr lang="fr-FR" dirty="0"/>
              <a:t>: fin d’une grande époque de la littérature française</a:t>
            </a:r>
            <a:endParaRPr lang="cs-CZ" dirty="0"/>
          </a:p>
          <a:p>
            <a:r>
              <a:rPr lang="fr-FR" dirty="0"/>
              <a:t>Exemple d’un homme des lettres engagé</a:t>
            </a:r>
            <a:r>
              <a:rPr lang="cs-CZ" dirty="0"/>
              <a:t>: </a:t>
            </a:r>
          </a:p>
          <a:p>
            <a:pPr marL="0" indent="0" algn="just">
              <a:buNone/>
            </a:pPr>
            <a:r>
              <a:rPr lang="fr-FR" dirty="0"/>
              <a:t>«</a:t>
            </a:r>
            <a:r>
              <a:rPr lang="fr-FR" i="1" dirty="0"/>
              <a:t> Tant qu’il existera, par le fait des lois et des mœurs, une damnation sociale créant artificiellement, en pleine civilisation, des enfers, et compliquant d’une fatalité humaine la destinée qui est divine ; tant que les trois problèmes du siècle, la dégradation de l’homme par le prolétariat, la déchéance de la femme par la faim, l’atrophie de l’enfant par la nuit, ne seront pas résolus ; tant que, dans de certaines régions, l’asphyxie sociale sera possible ; en d’autres termes, et à un point de vue plus étendu encore, tant qu’il y aura sur la terre ignorance et misère, des livres de la nature de celui-ci pourront ne pas être inutiles. </a:t>
            </a:r>
            <a:r>
              <a:rPr lang="fr-FR" dirty="0"/>
              <a:t>»</a:t>
            </a:r>
            <a:endParaRPr lang="cs-CZ" dirty="0"/>
          </a:p>
          <a:p>
            <a:pPr marL="0" indent="0" algn="just">
              <a:buNone/>
            </a:pPr>
            <a:r>
              <a:rPr lang="cs-CZ" dirty="0"/>
              <a:t>(</a:t>
            </a:r>
            <a:r>
              <a:rPr lang="cs-CZ" i="1" dirty="0" err="1"/>
              <a:t>Misérables</a:t>
            </a:r>
            <a:r>
              <a:rPr lang="cs-CZ" i="1" dirty="0"/>
              <a:t>: </a:t>
            </a:r>
            <a:r>
              <a:rPr lang="cs-CZ" i="1" dirty="0" err="1"/>
              <a:t>Préface</a:t>
            </a:r>
            <a:r>
              <a:rPr lang="cs-CZ" i="1" dirty="0"/>
              <a:t>)</a:t>
            </a:r>
            <a:endParaRPr lang="cs-CZ" dirty="0"/>
          </a:p>
          <a:p>
            <a:endParaRPr lang="fr-FR" dirty="0"/>
          </a:p>
        </p:txBody>
      </p:sp>
      <p:pic>
        <p:nvPicPr>
          <p:cNvPr id="4098" name="Picture 2" descr="Image associÃ©e">
            <a:extLst>
              <a:ext uri="{FF2B5EF4-FFF2-40B4-BE49-F238E27FC236}">
                <a16:creationId xmlns:a16="http://schemas.microsoft.com/office/drawing/2014/main" id="{4634C0D8-2796-49A0-8C84-8F9EC5A54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 r="1" b="1"/>
          <a:stretch/>
        </p:blipFill>
        <p:spPr bwMode="auto">
          <a:xfrm>
            <a:off x="6361113"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98642-2557-45BB-AB18-793C118F04BD}"/>
              </a:ext>
            </a:extLst>
          </p:cNvPr>
          <p:cNvSpPr>
            <a:spLocks noGrp="1"/>
          </p:cNvSpPr>
          <p:nvPr>
            <p:ph type="title"/>
          </p:nvPr>
        </p:nvSpPr>
        <p:spPr>
          <a:xfrm>
            <a:off x="163987" y="101347"/>
            <a:ext cx="6645402" cy="1609344"/>
          </a:xfrm>
        </p:spPr>
        <p:txBody>
          <a:bodyPr>
            <a:normAutofit/>
          </a:bodyPr>
          <a:lstStyle/>
          <a:p>
            <a:r>
              <a:rPr lang="fr-FR" sz="4000" dirty="0"/>
              <a:t>Victor </a:t>
            </a:r>
            <a:r>
              <a:rPr lang="fr-FR" sz="4000" dirty="0" err="1"/>
              <a:t>hugo</a:t>
            </a:r>
            <a:r>
              <a:rPr lang="fr-FR" sz="4000" dirty="0"/>
              <a:t> - romancier</a:t>
            </a:r>
            <a:endParaRPr lang="cs-CZ" sz="4000" dirty="0"/>
          </a:p>
        </p:txBody>
      </p:sp>
      <p:sp>
        <p:nvSpPr>
          <p:cNvPr id="3" name="Zástupný symbol pro obsah 2">
            <a:extLst>
              <a:ext uri="{FF2B5EF4-FFF2-40B4-BE49-F238E27FC236}">
                <a16:creationId xmlns:a16="http://schemas.microsoft.com/office/drawing/2014/main" id="{A3345DDC-B875-48DB-8531-9DC4D8F3913F}"/>
              </a:ext>
            </a:extLst>
          </p:cNvPr>
          <p:cNvSpPr>
            <a:spLocks noGrp="1"/>
          </p:cNvSpPr>
          <p:nvPr>
            <p:ph idx="1"/>
          </p:nvPr>
        </p:nvSpPr>
        <p:spPr>
          <a:xfrm>
            <a:off x="105366" y="2054733"/>
            <a:ext cx="4930902" cy="4050792"/>
          </a:xfrm>
        </p:spPr>
        <p:txBody>
          <a:bodyPr>
            <a:normAutofit/>
          </a:bodyPr>
          <a:lstStyle/>
          <a:p>
            <a:r>
              <a:rPr lang="fr-FR" i="1" dirty="0"/>
              <a:t>1818 : Bug-</a:t>
            </a:r>
            <a:r>
              <a:rPr lang="fr-FR" i="1" dirty="0" err="1"/>
              <a:t>Jargal</a:t>
            </a:r>
            <a:endParaRPr lang="fr-FR" i="1" dirty="0"/>
          </a:p>
          <a:p>
            <a:r>
              <a:rPr lang="fr-FR" i="1" dirty="0"/>
              <a:t>1823 : Han d'Islande</a:t>
            </a:r>
          </a:p>
          <a:p>
            <a:r>
              <a:rPr lang="fr-FR" i="1" dirty="0"/>
              <a:t>1829 : Le Dernier Jour d'un condamné</a:t>
            </a:r>
          </a:p>
          <a:p>
            <a:r>
              <a:rPr lang="fr-FR" i="1" dirty="0"/>
              <a:t>1831 : </a:t>
            </a:r>
            <a:r>
              <a:rPr lang="fr-FR" b="1" i="1" dirty="0"/>
              <a:t>Notre-Dame de Paris</a:t>
            </a:r>
          </a:p>
          <a:p>
            <a:r>
              <a:rPr lang="fr-FR" i="1" dirty="0"/>
              <a:t>1834 : Claude Gueux</a:t>
            </a:r>
          </a:p>
          <a:p>
            <a:r>
              <a:rPr lang="fr-FR" i="1" dirty="0"/>
              <a:t>1862 : Les Misérables</a:t>
            </a:r>
          </a:p>
          <a:p>
            <a:r>
              <a:rPr lang="fr-FR" i="1" dirty="0"/>
              <a:t>1866 : Les Travailleurs de la mer</a:t>
            </a:r>
          </a:p>
          <a:p>
            <a:r>
              <a:rPr lang="fr-FR" i="1" dirty="0"/>
              <a:t>1869 : </a:t>
            </a:r>
            <a:r>
              <a:rPr lang="fr-FR" b="1" i="1" dirty="0"/>
              <a:t>L'Homme qui rit</a:t>
            </a:r>
          </a:p>
          <a:p>
            <a:r>
              <a:rPr lang="fr-FR" i="1" dirty="0"/>
              <a:t>1874 : </a:t>
            </a:r>
            <a:r>
              <a:rPr lang="fr-FR" b="1" i="1" dirty="0" err="1"/>
              <a:t>Quatrevingt-treize</a:t>
            </a:r>
            <a:endParaRPr lang="cs-CZ" b="1" i="1" dirty="0"/>
          </a:p>
        </p:txBody>
      </p:sp>
      <p:pic>
        <p:nvPicPr>
          <p:cNvPr id="5122" name="Picture 2" descr="RÃ©sultat de recherche d'images pour &quot;bug-jargal&quot;">
            <a:extLst>
              <a:ext uri="{FF2B5EF4-FFF2-40B4-BE49-F238E27FC236}">
                <a16:creationId xmlns:a16="http://schemas.microsoft.com/office/drawing/2014/main" id="{1584377B-D7DD-498C-8E4B-4973256D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92" y="101347"/>
            <a:ext cx="181660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han d'islande&quot;">
            <a:extLst>
              <a:ext uri="{FF2B5EF4-FFF2-40B4-BE49-F238E27FC236}">
                <a16:creationId xmlns:a16="http://schemas.microsoft.com/office/drawing/2014/main" id="{5C7F055A-E5DA-44F6-A266-ADE58687E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8963"/>
            <a:ext cx="1971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Ã©sultat de recherche d'images pour &quot;misÃ©rables&quot;">
            <a:extLst>
              <a:ext uri="{FF2B5EF4-FFF2-40B4-BE49-F238E27FC236}">
                <a16:creationId xmlns:a16="http://schemas.microsoft.com/office/drawing/2014/main" id="{73A63E50-FD58-4AFF-A6D8-6D36DD29E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982" y="3337180"/>
            <a:ext cx="212979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Ã©sultat de recherche d'images pour &quot;travailleurs de la mer victor hugo&quot;">
            <a:extLst>
              <a:ext uri="{FF2B5EF4-FFF2-40B4-BE49-F238E27FC236}">
                <a16:creationId xmlns:a16="http://schemas.microsoft.com/office/drawing/2014/main" id="{1DEE327E-A969-420D-AEFA-173298FD7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533" y="85346"/>
            <a:ext cx="2069983" cy="334737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associÃ©e">
            <a:extLst>
              <a:ext uri="{FF2B5EF4-FFF2-40B4-BE49-F238E27FC236}">
                <a16:creationId xmlns:a16="http://schemas.microsoft.com/office/drawing/2014/main" id="{9BA79846-2FD1-4AD7-A41E-61FA06392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935" y="3429000"/>
            <a:ext cx="2220598" cy="357444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Ã©sultat de recherche d'images pour &quot;victor hugo quatre vingt treize&quot;">
            <a:extLst>
              <a:ext uri="{FF2B5EF4-FFF2-40B4-BE49-F238E27FC236}">
                <a16:creationId xmlns:a16="http://schemas.microsoft.com/office/drawing/2014/main" id="{BFFC3E31-051A-4477-B424-B6564ED30B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0671" y="3360799"/>
            <a:ext cx="2061329" cy="341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6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F2CF49-D796-4720-AC5E-AD73F8612676}"/>
              </a:ext>
            </a:extLst>
          </p:cNvPr>
          <p:cNvSpPr>
            <a:spLocks noGrp="1"/>
          </p:cNvSpPr>
          <p:nvPr>
            <p:ph type="title"/>
          </p:nvPr>
        </p:nvSpPr>
        <p:spPr>
          <a:xfrm>
            <a:off x="382280" y="484632"/>
            <a:ext cx="6743844" cy="1609344"/>
          </a:xfrm>
        </p:spPr>
        <p:txBody>
          <a:bodyPr>
            <a:normAutofit/>
          </a:bodyPr>
          <a:lstStyle/>
          <a:p>
            <a:r>
              <a:rPr lang="fr-FR" sz="3400" b="1"/>
              <a:t>Victor Hugo et histoire, Victor Hugo dans l’Histoire</a:t>
            </a:r>
            <a:br>
              <a:rPr lang="cs-CZ" sz="3400"/>
            </a:br>
            <a:endParaRPr lang="cs-CZ" sz="3400"/>
          </a:p>
        </p:txBody>
      </p:sp>
      <p:sp>
        <p:nvSpPr>
          <p:cNvPr id="3" name="Zástupný symbol pro obsah 2">
            <a:extLst>
              <a:ext uri="{FF2B5EF4-FFF2-40B4-BE49-F238E27FC236}">
                <a16:creationId xmlns:a16="http://schemas.microsoft.com/office/drawing/2014/main" id="{53FA9354-5440-4F6E-964E-B9D97BEC133E}"/>
              </a:ext>
            </a:extLst>
          </p:cNvPr>
          <p:cNvSpPr>
            <a:spLocks noGrp="1"/>
          </p:cNvSpPr>
          <p:nvPr>
            <p:ph idx="1"/>
          </p:nvPr>
        </p:nvSpPr>
        <p:spPr>
          <a:xfrm>
            <a:off x="382279" y="2121408"/>
            <a:ext cx="6743845" cy="4050792"/>
          </a:xfrm>
        </p:spPr>
        <p:txBody>
          <a:bodyPr>
            <a:normAutofit/>
          </a:bodyPr>
          <a:lstStyle/>
          <a:p>
            <a:pPr marL="0" indent="0">
              <a:buNone/>
            </a:pPr>
            <a:r>
              <a:rPr lang="fr-FR" i="1" dirty="0"/>
              <a:t>« J'entreprends de conter l'année épouvantable,</a:t>
            </a:r>
          </a:p>
          <a:p>
            <a:pPr marL="0" indent="0">
              <a:buNone/>
            </a:pPr>
            <a:r>
              <a:rPr lang="fr-FR" i="1" dirty="0"/>
              <a:t>Et voilà que j'hésite, accoudé sur ma table.</a:t>
            </a:r>
          </a:p>
          <a:p>
            <a:pPr marL="0" indent="0">
              <a:buNone/>
            </a:pPr>
            <a:r>
              <a:rPr lang="fr-FR" i="1" dirty="0"/>
              <a:t>Faut−il aller plus loin ? dois−je continuer ?</a:t>
            </a:r>
          </a:p>
          <a:p>
            <a:pPr marL="0" indent="0">
              <a:buNone/>
            </a:pPr>
            <a:r>
              <a:rPr lang="fr-FR" i="1" dirty="0"/>
              <a:t>France ! ô deuil ! voir un astre aux cieux diminuer !</a:t>
            </a:r>
          </a:p>
          <a:p>
            <a:pPr marL="0" indent="0">
              <a:buNone/>
            </a:pPr>
            <a:r>
              <a:rPr lang="fr-FR" i="1" dirty="0"/>
              <a:t>Je sens l'ascension lugubre de la honte.</a:t>
            </a:r>
          </a:p>
          <a:p>
            <a:pPr marL="0" indent="0">
              <a:buNone/>
            </a:pPr>
            <a:r>
              <a:rPr lang="fr-FR" i="1" dirty="0"/>
              <a:t>Morne angoisse ! un fléau descend, un autre monte.</a:t>
            </a:r>
          </a:p>
          <a:p>
            <a:pPr marL="0" indent="0">
              <a:buNone/>
            </a:pPr>
            <a:r>
              <a:rPr lang="fr-FR" i="1" dirty="0"/>
              <a:t>N'importe. Poursuivons. L'histoire en a besoin.</a:t>
            </a:r>
          </a:p>
          <a:p>
            <a:pPr marL="0" indent="0">
              <a:buNone/>
            </a:pPr>
            <a:r>
              <a:rPr lang="fr-FR" i="1" dirty="0"/>
              <a:t>Ce siècle est à la barre et je suis son témoin. »</a:t>
            </a:r>
          </a:p>
          <a:p>
            <a:pPr marL="0" indent="0">
              <a:buNone/>
            </a:pPr>
            <a:r>
              <a:rPr lang="fr-FR" i="1" dirty="0"/>
              <a:t>(L’Année terrible</a:t>
            </a:r>
            <a:r>
              <a:rPr lang="fr-FR" dirty="0"/>
              <a:t>, introduction)</a:t>
            </a:r>
            <a:endParaRPr lang="cs-CZ" i="1" dirty="0"/>
          </a:p>
        </p:txBody>
      </p:sp>
      <p:pic>
        <p:nvPicPr>
          <p:cNvPr id="6146" name="Picture 2" descr="RÃ©sultat de recherche d'images pour &quot;hugo annÃ©e terrible&quot;">
            <a:extLst>
              <a:ext uri="{FF2B5EF4-FFF2-40B4-BE49-F238E27FC236}">
                <a16:creationId xmlns:a16="http://schemas.microsoft.com/office/drawing/2014/main" id="{2793DF6C-B099-4043-A346-85E993429B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43" r="-1" b="8239"/>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3953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C0C81-3668-440D-B12A-B826C1F56595}"/>
              </a:ext>
            </a:extLst>
          </p:cNvPr>
          <p:cNvSpPr>
            <a:spLocks noGrp="1"/>
          </p:cNvSpPr>
          <p:nvPr>
            <p:ph type="title"/>
          </p:nvPr>
        </p:nvSpPr>
        <p:spPr/>
        <p:txBody>
          <a:bodyPr/>
          <a:lstStyle/>
          <a:p>
            <a:r>
              <a:rPr lang="fr-FR" dirty="0"/>
              <a:t>Complexité du roman hugolien</a:t>
            </a:r>
            <a:endParaRPr lang="cs-CZ" dirty="0"/>
          </a:p>
        </p:txBody>
      </p:sp>
      <p:sp>
        <p:nvSpPr>
          <p:cNvPr id="5" name="Zástupný symbol pro obsah 4">
            <a:extLst>
              <a:ext uri="{FF2B5EF4-FFF2-40B4-BE49-F238E27FC236}">
                <a16:creationId xmlns:a16="http://schemas.microsoft.com/office/drawing/2014/main" id="{D552B7B4-0BC1-4C39-9600-D4005D4AF43B}"/>
              </a:ext>
            </a:extLst>
          </p:cNvPr>
          <p:cNvSpPr>
            <a:spLocks noGrp="1"/>
          </p:cNvSpPr>
          <p:nvPr>
            <p:ph idx="1"/>
          </p:nvPr>
        </p:nvSpPr>
        <p:spPr/>
        <p:txBody>
          <a:bodyPr/>
          <a:lstStyle/>
          <a:p>
            <a:pPr marL="0" indent="0" algn="just">
              <a:buNone/>
            </a:pPr>
            <a:r>
              <a:rPr lang="fr-FR" dirty="0"/>
              <a:t>« </a:t>
            </a:r>
            <a:r>
              <a:rPr lang="fr-FR" i="1" dirty="0"/>
              <a:t>L'homme existe de deux façons : selon la société et selon la nature. Dieu met en lui la passion ; la société y met l’action ; la nature y met la rêverie. De la passion combinée avec l'action, c'est-à-dire de la vie dans le présent et de l'histoire dans le passé, naît le drame. De la passion mêlée à la rêverie naît la poésie proprement dite. Quand la peinture du passé descend jusqu'aux détails de la science, quand la peinture de la vie descend jusqu'aux finesses de l'analyse, le drame devient roman. Le roman n'est autre chose que le drame développé en dehors des proportions du théâtre, tantôt par la pensée, tantôt par le cœur.</a:t>
            </a:r>
            <a:r>
              <a:rPr lang="fr-FR" dirty="0"/>
              <a:t> » </a:t>
            </a:r>
          </a:p>
          <a:p>
            <a:pPr marL="0" indent="0" algn="just">
              <a:buNone/>
            </a:pPr>
            <a:r>
              <a:rPr lang="fr-FR" dirty="0"/>
              <a:t>(</a:t>
            </a:r>
            <a:r>
              <a:rPr lang="fr-FR" i="1" dirty="0"/>
              <a:t>Les Rayons et les ombres, préface)</a:t>
            </a:r>
            <a:endParaRPr lang="cs-CZ" dirty="0"/>
          </a:p>
        </p:txBody>
      </p:sp>
    </p:spTree>
    <p:extLst>
      <p:ext uri="{BB962C8B-B14F-4D97-AF65-F5344CB8AC3E}">
        <p14:creationId xmlns:p14="http://schemas.microsoft.com/office/powerpoint/2010/main" val="415312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0E2DEC-80F2-4597-A614-E3163DB90D4E}"/>
              </a:ext>
            </a:extLst>
          </p:cNvPr>
          <p:cNvSpPr>
            <a:spLocks noGrp="1"/>
          </p:cNvSpPr>
          <p:nvPr>
            <p:ph type="title"/>
          </p:nvPr>
        </p:nvSpPr>
        <p:spPr>
          <a:xfrm>
            <a:off x="382280" y="484632"/>
            <a:ext cx="6743844" cy="1609344"/>
          </a:xfrm>
        </p:spPr>
        <p:txBody>
          <a:bodyPr>
            <a:normAutofit/>
          </a:bodyPr>
          <a:lstStyle/>
          <a:p>
            <a:r>
              <a:rPr lang="fr-FR" sz="4800"/>
              <a:t>Notre-dame de Paris: une œuvre légendaire</a:t>
            </a:r>
            <a:endParaRPr lang="cs-CZ" sz="4800"/>
          </a:p>
        </p:txBody>
      </p:sp>
      <p:sp>
        <p:nvSpPr>
          <p:cNvPr id="3" name="Zástupný symbol pro obsah 2">
            <a:extLst>
              <a:ext uri="{FF2B5EF4-FFF2-40B4-BE49-F238E27FC236}">
                <a16:creationId xmlns:a16="http://schemas.microsoft.com/office/drawing/2014/main" id="{7B407A39-CC09-40D4-99FB-EBDD8968D75B}"/>
              </a:ext>
            </a:extLst>
          </p:cNvPr>
          <p:cNvSpPr>
            <a:spLocks noGrp="1"/>
          </p:cNvSpPr>
          <p:nvPr>
            <p:ph idx="1"/>
          </p:nvPr>
        </p:nvSpPr>
        <p:spPr>
          <a:xfrm>
            <a:off x="382279" y="2121408"/>
            <a:ext cx="6743845" cy="4050792"/>
          </a:xfrm>
        </p:spPr>
        <p:txBody>
          <a:bodyPr>
            <a:normAutofit/>
          </a:bodyPr>
          <a:lstStyle/>
          <a:p>
            <a:pPr marL="0" indent="0" algn="just">
              <a:buNone/>
            </a:pPr>
            <a:r>
              <a:rPr lang="fr-FR" sz="2200" dirty="0"/>
              <a:t>« </a:t>
            </a:r>
            <a:r>
              <a:rPr lang="fr-FR" sz="2200" i="1" dirty="0"/>
              <a:t>Comment compter nos belles églises du treizième siècle ? Je voulais du moins parler de Notre-Dame de Paris. Mais quelqu'un a marqué ce monument d'une telle griffe de lion, que personne désormais ne se hasardera d'y toucher. C'est sa chose désormais, c'est son fief, c'est le majorat de Quasimodo. Il a bâti, à côté de la vieille cathédrale, une cathédrale de poésie, aussi ferme que les fondements de l'autre, aussi  haute que ses tours.</a:t>
            </a:r>
            <a:r>
              <a:rPr lang="fr-FR" sz="2200" dirty="0"/>
              <a:t> »</a:t>
            </a:r>
            <a:r>
              <a:rPr lang="fr-FR" sz="2200" i="1" dirty="0"/>
              <a:t>  </a:t>
            </a:r>
          </a:p>
          <a:p>
            <a:pPr marL="0" indent="0" algn="just">
              <a:buNone/>
            </a:pPr>
            <a:r>
              <a:rPr lang="fr-FR" sz="2200" i="1" dirty="0"/>
              <a:t>(</a:t>
            </a:r>
            <a:r>
              <a:rPr lang="fr-FR" sz="2200" dirty="0"/>
              <a:t>Jules Michelet: </a:t>
            </a:r>
            <a:r>
              <a:rPr lang="fr-FR" sz="2200" i="1" dirty="0"/>
              <a:t>Histoire de France II, </a:t>
            </a:r>
            <a:r>
              <a:rPr lang="fr-FR" sz="2200" dirty="0"/>
              <a:t>livre 4, « </a:t>
            </a:r>
            <a:r>
              <a:rPr lang="fr-FR" sz="2200" i="1" dirty="0"/>
              <a:t>Sur les églises gothiques »</a:t>
            </a:r>
            <a:r>
              <a:rPr lang="fr-FR" sz="2200" dirty="0"/>
              <a:t>)</a:t>
            </a:r>
            <a:endParaRPr lang="cs-CZ" sz="2200" dirty="0"/>
          </a:p>
        </p:txBody>
      </p:sp>
      <p:pic>
        <p:nvPicPr>
          <p:cNvPr id="1028" name="Picture 4" descr="RÃ©sultat de recherche d'images pour &quot;notre dame de paris hugo&quot;">
            <a:extLst>
              <a:ext uri="{FF2B5EF4-FFF2-40B4-BE49-F238E27FC236}">
                <a16:creationId xmlns:a16="http://schemas.microsoft.com/office/drawing/2014/main" id="{0E1AD5D4-4112-4DB5-915A-1ABF9F5E6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2"/>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6008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50EB95-8EBD-4A6C-B89E-F11357E43427}"/>
              </a:ext>
            </a:extLst>
          </p:cNvPr>
          <p:cNvSpPr>
            <a:spLocks noGrp="1"/>
          </p:cNvSpPr>
          <p:nvPr>
            <p:ph type="title"/>
          </p:nvPr>
        </p:nvSpPr>
        <p:spPr>
          <a:xfrm>
            <a:off x="142043" y="484632"/>
            <a:ext cx="8327254" cy="1609344"/>
          </a:xfrm>
        </p:spPr>
        <p:txBody>
          <a:bodyPr>
            <a:normAutofit/>
          </a:bodyPr>
          <a:lstStyle/>
          <a:p>
            <a:r>
              <a:rPr lang="fr-FR" sz="4500" dirty="0" err="1"/>
              <a:t>Notre-dame</a:t>
            </a:r>
            <a:r>
              <a:rPr lang="fr-FR" sz="4500" dirty="0"/>
              <a:t>: un roman complexe</a:t>
            </a:r>
            <a:endParaRPr lang="cs-CZ" sz="4500" dirty="0"/>
          </a:p>
        </p:txBody>
      </p:sp>
      <p:sp>
        <p:nvSpPr>
          <p:cNvPr id="3" name="Zástupný symbol pro obsah 2">
            <a:extLst>
              <a:ext uri="{FF2B5EF4-FFF2-40B4-BE49-F238E27FC236}">
                <a16:creationId xmlns:a16="http://schemas.microsoft.com/office/drawing/2014/main" id="{D46F5BFE-BCC8-486A-9BD6-56EA85F7F31B}"/>
              </a:ext>
            </a:extLst>
          </p:cNvPr>
          <p:cNvSpPr>
            <a:spLocks noGrp="1"/>
          </p:cNvSpPr>
          <p:nvPr>
            <p:ph idx="1"/>
          </p:nvPr>
        </p:nvSpPr>
        <p:spPr>
          <a:xfrm>
            <a:off x="382279" y="2121408"/>
            <a:ext cx="6743845" cy="4050792"/>
          </a:xfrm>
        </p:spPr>
        <p:txBody>
          <a:bodyPr>
            <a:normAutofit/>
          </a:bodyPr>
          <a:lstStyle/>
          <a:p>
            <a:r>
              <a:rPr lang="fr-FR" sz="1800" dirty="0"/>
              <a:t>11 livres</a:t>
            </a:r>
          </a:p>
          <a:p>
            <a:r>
              <a:rPr lang="fr-FR" sz="1800" dirty="0"/>
              <a:t>« tableaux » (descriptions de Paris médiéval, de Notre-Dame), « scènes » (Quasimodo libère Esméralda, Les truands attaquent Notre-Dame), réflexions philosophiques (</a:t>
            </a:r>
            <a:r>
              <a:rPr lang="fr-FR" sz="1800" i="1" dirty="0"/>
              <a:t>Ceci tuera cela</a:t>
            </a:r>
            <a:r>
              <a:rPr lang="fr-FR" sz="1800" dirty="0"/>
              <a:t>)</a:t>
            </a:r>
          </a:p>
          <a:p>
            <a:r>
              <a:rPr lang="fr-FR" sz="1800" dirty="0"/>
              <a:t>Question des personnages historiques: Louis XI</a:t>
            </a:r>
          </a:p>
          <a:p>
            <a:r>
              <a:rPr lang="fr-FR" sz="1800" dirty="0"/>
              <a:t>Double perspective temporelle: l’œuvre comme un dialogue entre deux époques</a:t>
            </a:r>
            <a:endParaRPr lang="cs-CZ" sz="1800" dirty="0"/>
          </a:p>
        </p:txBody>
      </p:sp>
      <p:pic>
        <p:nvPicPr>
          <p:cNvPr id="2050" name="Picture 2" descr="RÃ©sultat de recherche d'images pour &quot;notre dame de paris hugo&quot;">
            <a:extLst>
              <a:ext uri="{FF2B5EF4-FFF2-40B4-BE49-F238E27FC236}">
                <a16:creationId xmlns:a16="http://schemas.microsoft.com/office/drawing/2014/main" id="{644C9FC9-F2A6-453B-80E1-E8583B51D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14" y="354401"/>
            <a:ext cx="3995006" cy="610388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0919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F547927-5900-4763-B95C-9B1B1A8AC468}"/>
              </a:ext>
            </a:extLst>
          </p:cNvPr>
          <p:cNvSpPr>
            <a:spLocks noGrp="1"/>
          </p:cNvSpPr>
          <p:nvPr>
            <p:ph idx="1"/>
          </p:nvPr>
        </p:nvSpPr>
        <p:spPr>
          <a:xfrm>
            <a:off x="791592" y="860779"/>
            <a:ext cx="10058400" cy="5096137"/>
          </a:xfrm>
        </p:spPr>
        <p:txBody>
          <a:bodyPr>
            <a:normAutofit lnSpcReduction="10000"/>
          </a:bodyPr>
          <a:lstStyle/>
          <a:p>
            <a:pPr marL="0" indent="0" algn="just">
              <a:buNone/>
            </a:pPr>
            <a:r>
              <a:rPr lang="fr-FR" i="1" dirty="0"/>
              <a:t>« Il y a quelques années qu’en visitant, ou, pour mieux dire, en furetant Notre-Dame, l’auteur de ce livre trouva, dans un recoin obscur de l’une des tours ce mot, gravé à la main sur le mur : </a:t>
            </a:r>
          </a:p>
          <a:p>
            <a:pPr marL="0" indent="0" algn="just">
              <a:buNone/>
            </a:pPr>
            <a:r>
              <a:rPr lang="fr-FR" i="1" dirty="0"/>
              <a:t>ἈΝΆΓΚΗ.  (fatalité) </a:t>
            </a:r>
          </a:p>
          <a:p>
            <a:pPr marL="0" indent="0" algn="just">
              <a:buNone/>
            </a:pPr>
            <a:r>
              <a:rPr lang="fr-FR" i="1" dirty="0"/>
              <a:t>Ces majuscules grecques, noires de vétusté et assez profondément entaillées dans la pierre, je ne sais quels signes propres à la calligraphie gothique empreints dans leurs formes et dans leurs attitudes, comme pour révéler que c’était une main du moyen âge qui les avait écrites là, surtout le sens lugubre et fatal qu’elles renferment, frappèrent vivement l’auteur. </a:t>
            </a:r>
          </a:p>
          <a:p>
            <a:pPr marL="0" indent="0" algn="just">
              <a:buNone/>
            </a:pPr>
            <a:r>
              <a:rPr lang="fr-FR" i="1" dirty="0"/>
              <a:t>Il se demanda, il chercha à deviner quelle pouvait être l’âme en peine qui n’avait pas voulu quitter ce monde sans laisser ce stigmate de crime ou de malheur au front de la vieille église. » (</a:t>
            </a:r>
            <a:r>
              <a:rPr lang="fr-FR" dirty="0"/>
              <a:t>Préface du roman)</a:t>
            </a:r>
            <a:endParaRPr lang="fr-FR" i="1" dirty="0"/>
          </a:p>
          <a:p>
            <a:pPr marL="0" indent="0" algn="just">
              <a:buNone/>
            </a:pPr>
            <a:endParaRPr lang="fr-FR" i="1" dirty="0"/>
          </a:p>
          <a:p>
            <a:pPr marL="0" indent="0" algn="just">
              <a:buNone/>
            </a:pPr>
            <a:r>
              <a:rPr lang="fr-FR" dirty="0"/>
              <a:t>« </a:t>
            </a:r>
            <a:r>
              <a:rPr lang="fr-FR" i="1" dirty="0"/>
              <a:t>Mais il est peut-être d’autres lecteurs qui n’ont pas trouvé inutile d’étudier la pensée d’esthétique et de philosophie cachée dans ce livre.</a:t>
            </a:r>
            <a:r>
              <a:rPr lang="fr-FR" dirty="0"/>
              <a:t> » (Note ajoutée à l’édition définitive en 1832)</a:t>
            </a:r>
            <a:endParaRPr lang="fr-FR" i="1" dirty="0"/>
          </a:p>
          <a:p>
            <a:endParaRPr lang="cs-CZ" dirty="0"/>
          </a:p>
        </p:txBody>
      </p:sp>
      <p:sp>
        <p:nvSpPr>
          <p:cNvPr id="4" name="TextovéPole 3">
            <a:extLst>
              <a:ext uri="{FF2B5EF4-FFF2-40B4-BE49-F238E27FC236}">
                <a16:creationId xmlns:a16="http://schemas.microsoft.com/office/drawing/2014/main" id="{183BCDEB-3F09-42F0-BE38-CD320F205696}"/>
              </a:ext>
            </a:extLst>
          </p:cNvPr>
          <p:cNvSpPr txBox="1"/>
          <p:nvPr/>
        </p:nvSpPr>
        <p:spPr>
          <a:xfrm>
            <a:off x="986901" y="292964"/>
            <a:ext cx="9195786" cy="369332"/>
          </a:xfrm>
          <a:prstGeom prst="rect">
            <a:avLst/>
          </a:prstGeom>
          <a:noFill/>
        </p:spPr>
        <p:txBody>
          <a:bodyPr wrap="square" rtlCol="0">
            <a:spAutoFit/>
          </a:bodyPr>
          <a:lstStyle/>
          <a:p>
            <a:r>
              <a:rPr lang="fr-FR" b="1" dirty="0"/>
              <a:t>La fiction s’entremêle avec la réalité et le roman avec la philosophie </a:t>
            </a:r>
            <a:endParaRPr lang="cs-CZ" b="1" dirty="0"/>
          </a:p>
        </p:txBody>
      </p:sp>
    </p:spTree>
    <p:extLst>
      <p:ext uri="{BB962C8B-B14F-4D97-AF65-F5344CB8AC3E}">
        <p14:creationId xmlns:p14="http://schemas.microsoft.com/office/powerpoint/2010/main" val="3370915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216</TotalTime>
  <Words>1241</Words>
  <Application>Microsoft Office PowerPoint</Application>
  <PresentationFormat>Širokoúhlá obrazovka</PresentationFormat>
  <Paragraphs>75</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Calibri</vt:lpstr>
      <vt:lpstr>Rockwell</vt:lpstr>
      <vt:lpstr>Rockwell Condensed</vt:lpstr>
      <vt:lpstr>Rockwell Extra Bold</vt:lpstr>
      <vt:lpstr>Wingdings</vt:lpstr>
      <vt:lpstr>Dřevo</vt:lpstr>
      <vt:lpstr>Victor hugo et son roman historique</vt:lpstr>
      <vt:lpstr>Phases de la vie</vt:lpstr>
      <vt:lpstr>« homme-siècle »</vt:lpstr>
      <vt:lpstr>Victor hugo - romancier</vt:lpstr>
      <vt:lpstr>Victor Hugo et histoire, Victor Hugo dans l’Histoire </vt:lpstr>
      <vt:lpstr>Complexité du roman hugolien</vt:lpstr>
      <vt:lpstr>Notre-dame de Paris: une œuvre légendaire</vt:lpstr>
      <vt:lpstr>Notre-dame: un roman complexe</vt:lpstr>
      <vt:lpstr>Prezentace aplikace PowerPoint</vt:lpstr>
      <vt:lpstr>Lecture de notre-dame 1: description de la cathédrale</vt:lpstr>
      <vt:lpstr>Lecture de notre-dame 2: caractéristique de quasimodo</vt:lpstr>
      <vt:lpstr>Lecture de notre-dame 3: ceci tuera cela ou sur les lois historiques</vt:lpstr>
      <vt:lpstr>Lecture de notre-dame 4: drame et action (les truands attaquent notre-dame)</vt:lpstr>
      <vt:lpstr>Conclusion: dimension philosophique du roman historique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hugo et son roman historique</dc:title>
  <dc:creator>Jaroslav Stanovsky</dc:creator>
  <cp:lastModifiedBy>Jaroslav Stanovsky</cp:lastModifiedBy>
  <cp:revision>3</cp:revision>
  <dcterms:created xsi:type="dcterms:W3CDTF">2018-10-18T11:57:56Z</dcterms:created>
  <dcterms:modified xsi:type="dcterms:W3CDTF">2020-03-22T15:06:36Z</dcterms:modified>
</cp:coreProperties>
</file>