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le Italics" panose="020B0604020202020204" charset="0"/>
      <p:regular r:id="rId17"/>
    </p:embeddedFont>
    <p:embeddedFont>
      <p:font typeface="Arialle" panose="020B0604020202020204" charset="0"/>
      <p:regular r:id="rId18"/>
    </p:embeddedFont>
    <p:embeddedFont>
      <p:font typeface="Arialle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/>
          <a:stretch>
            <a:fillRect/>
          </a:stretch>
        </p:blipFill>
        <p:spPr>
          <a:xfrm rot="-1899204">
            <a:off x="6137540" y="-439842"/>
            <a:ext cx="12780944" cy="10624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98000"/>
          </a:blip>
          <a:srcRect/>
          <a:stretch>
            <a:fillRect/>
          </a:stretch>
        </p:blipFill>
        <p:spPr>
          <a:xfrm rot="-10800000">
            <a:off x="4300527" y="714152"/>
            <a:ext cx="8775060" cy="87750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8090" y="8710465"/>
            <a:ext cx="697432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28" dirty="0">
                <a:solidFill>
                  <a:srgbClr val="000000"/>
                </a:solidFill>
                <a:latin typeface="Arialle"/>
              </a:rPr>
              <a:t>KATEŘINA </a:t>
            </a:r>
            <a:r>
              <a:rPr lang="cs-CZ" sz="2800" spc="28" dirty="0" smtClean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MERČÁKOVÁ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; 498881</a:t>
            </a:r>
          </a:p>
          <a:p>
            <a:pPr>
              <a:lnSpc>
                <a:spcPts val="3920"/>
              </a:lnSpc>
            </a:pPr>
            <a:r>
              <a:rPr lang="en-US" sz="2800" spc="28" dirty="0">
                <a:solidFill>
                  <a:srgbClr val="000000"/>
                </a:solidFill>
                <a:latin typeface="Arialle"/>
              </a:rPr>
              <a:t>PETR ONDROUŠEK; 498423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1899" y="3127325"/>
            <a:ext cx="10040434" cy="246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ialle"/>
              </a:rPr>
              <a:t>SČÍTÁNÍ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ialle"/>
              </a:rPr>
              <a:t>OBYVATELSTVA</a:t>
            </a:r>
          </a:p>
        </p:txBody>
      </p:sp>
      <p:sp>
        <p:nvSpPr>
          <p:cNvPr id="7" name="AutoShape 7"/>
          <p:cNvSpPr/>
          <p:nvPr/>
        </p:nvSpPr>
        <p:spPr>
          <a:xfrm rot="5400000">
            <a:off x="8683258" y="1208030"/>
            <a:ext cx="9597" cy="8775060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4000"/>
          </a:blip>
          <a:srcRect/>
          <a:stretch>
            <a:fillRect/>
          </a:stretch>
        </p:blipFill>
        <p:spPr>
          <a:xfrm rot="2829761">
            <a:off x="12294279" y="1442139"/>
            <a:ext cx="9696100" cy="80598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64706" y="942045"/>
            <a:ext cx="6368356" cy="98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19"/>
              </a:lnSpc>
            </a:pPr>
            <a:r>
              <a:rPr lang="cs-CZ" sz="6399" spc="63" dirty="0" smtClean="0">
                <a:solidFill>
                  <a:srgbClr val="000000"/>
                </a:solidFill>
                <a:latin typeface="Arialle"/>
              </a:rPr>
              <a:t>Použitá literatura</a:t>
            </a:r>
            <a:endParaRPr lang="en-US" sz="6399" spc="63" dirty="0">
              <a:solidFill>
                <a:srgbClr val="000000"/>
              </a:solidFill>
              <a:latin typeface="Ariall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304601" y="3318397"/>
            <a:ext cx="873115" cy="8731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304601" y="4685725"/>
            <a:ext cx="873115" cy="8731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304601" y="6275365"/>
            <a:ext cx="873115" cy="8731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73000"/>
          </a:blip>
          <a:srcRect/>
          <a:stretch>
            <a:fillRect/>
          </a:stretch>
        </p:blipFill>
        <p:spPr>
          <a:xfrm rot="4936232">
            <a:off x="-157370" y="7297212"/>
            <a:ext cx="7528425" cy="6258003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5400000">
            <a:off x="14756119" y="198944"/>
            <a:ext cx="9525" cy="3602942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304601" y="7699954"/>
            <a:ext cx="873115" cy="8731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91528" y="3418792"/>
            <a:ext cx="14841534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Borovský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Tomáš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Fasora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Lukáš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Chocholáč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Bronislav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Malý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Tomáš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Nečasová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Denisa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Němec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Jiří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Wihoda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Martin: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Úvod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do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studia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dějepisu</a:t>
            </a:r>
            <a:r>
              <a:rPr lang="cs-CZ" sz="2800" spc="28" dirty="0">
                <a:solidFill>
                  <a:srgbClr val="000000"/>
                </a:solidFill>
                <a:latin typeface="Arialle Italics"/>
              </a:rPr>
              <a:t>.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2.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díl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.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Brno 2014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.</a:t>
            </a:r>
            <a:endParaRPr lang="cs-CZ" sz="2800" spc="28" dirty="0" smtClean="0">
              <a:solidFill>
                <a:srgbClr val="000000"/>
              </a:solidFill>
              <a:latin typeface="Arialle"/>
            </a:endParaRP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endParaRPr lang="en-US" sz="2800" spc="28" dirty="0">
              <a:solidFill>
                <a:srgbClr val="000000"/>
              </a:solidFill>
              <a:latin typeface="Arialle"/>
            </a:endParaRP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Fialová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Ludmila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Horská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Pavla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Kučera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Milan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Maur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Eduard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Musil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Jiří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-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Stloukal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Milan: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Dějiny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obyvatelstva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českých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zemí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.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Praha 1996.</a:t>
            </a:r>
            <a:endParaRPr lang="cs-CZ" sz="2800" spc="28" dirty="0" smtClean="0">
              <a:solidFill>
                <a:srgbClr val="000000"/>
              </a:solidFill>
              <a:latin typeface="Arialle"/>
            </a:endParaRP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endParaRPr lang="cs-CZ" sz="2800" spc="28" dirty="0">
              <a:solidFill>
                <a:srgbClr val="000000"/>
              </a:solidFill>
              <a:latin typeface="Arialle"/>
            </a:endParaRP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Nekvapil</a:t>
            </a:r>
            <a:r>
              <a:rPr lang="cs-CZ" sz="2800" spc="28" dirty="0" smtClean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Ladislav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–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Nekvapil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Jirásková</a:t>
            </a:r>
            <a:r>
              <a:rPr lang="cs-CZ" sz="2800" spc="28" dirty="0" smtClean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Šárka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: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Prameny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pro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výzkum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sociálních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a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náboženských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dějin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českého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venkova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v 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raném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novověku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(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výukový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text). Pardubice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2013</a:t>
            </a:r>
            <a:r>
              <a:rPr lang="cs-CZ" sz="2800" spc="28" dirty="0" smtClean="0">
                <a:solidFill>
                  <a:srgbClr val="000000"/>
                </a:solidFill>
                <a:latin typeface="Arialle"/>
              </a:rPr>
              <a:t>.</a:t>
            </a:r>
          </a:p>
          <a:p>
            <a:pPr marL="231139" lvl="1">
              <a:lnSpc>
                <a:spcPts val="3919"/>
              </a:lnSpc>
            </a:pPr>
            <a:endParaRPr lang="cs-CZ" sz="2800" spc="28" dirty="0" smtClean="0">
              <a:solidFill>
                <a:srgbClr val="000000"/>
              </a:solidFill>
              <a:latin typeface="Arialle"/>
            </a:endParaRPr>
          </a:p>
          <a:p>
            <a:pPr marL="462279" lvl="1" indent="-231140">
              <a:lnSpc>
                <a:spcPts val="3919"/>
              </a:lnSpc>
              <a:buFont typeface="Arial"/>
              <a:buChar char="•"/>
            </a:pP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Pekař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Josef: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Prvé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sčítání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obyvatelstva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v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Čechách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.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Český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časopis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 smtClean="0">
                <a:solidFill>
                  <a:srgbClr val="000000"/>
                </a:solidFill>
                <a:latin typeface="Arialle"/>
              </a:rPr>
              <a:t>historický</a:t>
            </a:r>
            <a:r>
              <a:rPr lang="cs-CZ" sz="2800" spc="28" dirty="0" smtClean="0">
                <a:solidFill>
                  <a:srgbClr val="000000"/>
                </a:solidFill>
                <a:latin typeface="Arialle"/>
              </a:rPr>
              <a:t> 20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, 1914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č. 3,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s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. 330-333.</a:t>
            </a:r>
          </a:p>
          <a:p>
            <a:pPr>
              <a:lnSpc>
                <a:spcPts val="3919"/>
              </a:lnSpc>
            </a:pP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.</a:t>
            </a:r>
            <a:endParaRPr lang="en-US" sz="2800" spc="28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/>
          <a:stretch>
            <a:fillRect/>
          </a:stretch>
        </p:blipFill>
        <p:spPr>
          <a:xfrm rot="-1899204">
            <a:off x="6137540" y="-439842"/>
            <a:ext cx="12780944" cy="10624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98000"/>
          </a:blip>
          <a:srcRect/>
          <a:stretch>
            <a:fillRect/>
          </a:stretch>
        </p:blipFill>
        <p:spPr>
          <a:xfrm rot="-10800000">
            <a:off x="4279143" y="764246"/>
            <a:ext cx="8775060" cy="87750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46456" y="2967447"/>
            <a:ext cx="10040434" cy="377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ialle"/>
              </a:rPr>
              <a:t>DĚKUJEME 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Arialle"/>
              </a:rPr>
              <a:t>ZA </a:t>
            </a:r>
          </a:p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000000"/>
                </a:solidFill>
                <a:latin typeface="Arialle"/>
              </a:rPr>
              <a:t>POZORNOST!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8661910" y="2522586"/>
            <a:ext cx="9525" cy="8208849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4000"/>
          </a:blip>
          <a:srcRect/>
          <a:stretch>
            <a:fillRect/>
          </a:stretch>
        </p:blipFill>
        <p:spPr>
          <a:xfrm rot="-3423616">
            <a:off x="1667681" y="1312798"/>
            <a:ext cx="7582117" cy="63026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98000"/>
          </a:blip>
          <a:srcRect/>
          <a:stretch>
            <a:fillRect/>
          </a:stretch>
        </p:blipFill>
        <p:spPr>
          <a:xfrm rot="-10800000">
            <a:off x="1691589" y="2512564"/>
            <a:ext cx="4154744" cy="415474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013494" y="1028700"/>
            <a:ext cx="9574" cy="8249941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TextBox 5"/>
          <p:cNvSpPr txBox="1"/>
          <p:nvPr/>
        </p:nvSpPr>
        <p:spPr>
          <a:xfrm>
            <a:off x="1835821" y="3951835"/>
            <a:ext cx="6414956" cy="9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000000"/>
                </a:solidFill>
                <a:latin typeface="Arialle"/>
              </a:rPr>
              <a:t>POČÁTKY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316720" y="1439073"/>
            <a:ext cx="11799968" cy="1033785"/>
            <a:chOff x="0" y="-76200"/>
            <a:chExt cx="15733291" cy="1378380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5733291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84">
                  <a:solidFill>
                    <a:srgbClr val="000000"/>
                  </a:solidFill>
                  <a:latin typeface="Arialle Bold"/>
                </a:rPr>
                <a:t>Babyloňané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35331"/>
              <a:ext cx="15733291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-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počtu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lid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í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dobytka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medu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mléka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másla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vlny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, 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zeleniny</a:t>
              </a: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36163" y="2770090"/>
            <a:ext cx="5657421" cy="1033785"/>
            <a:chOff x="0" y="-76200"/>
            <a:chExt cx="7543228" cy="13783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6200"/>
              <a:ext cx="7543228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000000"/>
                  </a:solidFill>
                  <a:latin typeface="Arialle Bold"/>
                </a:rPr>
                <a:t>Bible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35331"/>
              <a:ext cx="7543228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-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několikrát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zmíněno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lid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í</a:t>
              </a: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36163" y="4113413"/>
            <a:ext cx="10368124" cy="953046"/>
            <a:chOff x="0" y="0"/>
            <a:chExt cx="13824165" cy="127072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13824165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000000"/>
                  </a:solidFill>
                  <a:latin typeface="Arialle Bold"/>
                </a:rPr>
                <a:t>Perská říše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35331"/>
              <a:ext cx="13824165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- vzniklo za účelem přidělení pozemků a placení daní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16720" y="5423425"/>
            <a:ext cx="10115687" cy="953046"/>
            <a:chOff x="0" y="0"/>
            <a:chExt cx="13487582" cy="127072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13487582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000000"/>
                  </a:solidFill>
                  <a:latin typeface="Arialle Bold"/>
                </a:rPr>
                <a:t>Maurijská říše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35331"/>
              <a:ext cx="13487582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- populační, hospodářské i zemědělské sčítání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16720" y="6799059"/>
            <a:ext cx="10387568" cy="953046"/>
            <a:chOff x="0" y="0"/>
            <a:chExt cx="13850090" cy="127072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13850090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000000"/>
                  </a:solidFill>
                  <a:latin typeface="Arialle Bold"/>
                </a:rPr>
                <a:t>Starověký Řím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35331"/>
              <a:ext cx="13850090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- sčítání vzniklo kvůli daním; census (lat. censere = odhadovat)</a:t>
              </a:r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946652" y="1634688"/>
            <a:ext cx="133684" cy="133684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946652" y="8394552"/>
            <a:ext cx="133684" cy="133684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6946652" y="2952257"/>
            <a:ext cx="133684" cy="13368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6956226" y="4113413"/>
            <a:ext cx="133684" cy="133684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6946652" y="5423425"/>
            <a:ext cx="133684" cy="13368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7316720" y="8230597"/>
            <a:ext cx="10223298" cy="1443563"/>
            <a:chOff x="0" y="0"/>
            <a:chExt cx="13631064" cy="1924751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76200"/>
              <a:ext cx="13631064" cy="635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000000"/>
                  </a:solidFill>
                  <a:latin typeface="Arialle Bold"/>
                </a:rPr>
                <a:t>Anglie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635331"/>
              <a:ext cx="13631064" cy="128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- Domesday Book - seznam panství a obcí s počty domů a hospodářství, který vznikl za účelem zdanění získané půdy</a:t>
              </a:r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6946652" y="6941935"/>
            <a:ext cx="133684" cy="133684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6" name="AutoShape 36"/>
          <p:cNvSpPr/>
          <p:nvPr/>
        </p:nvSpPr>
        <p:spPr>
          <a:xfrm rot="5400000">
            <a:off x="3764127" y="2875281"/>
            <a:ext cx="9667" cy="4154744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592230" y="1711988"/>
            <a:ext cx="17382765" cy="7612385"/>
            <a:chOff x="0" y="0"/>
            <a:chExt cx="23177020" cy="101498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4000"/>
            </a:blip>
            <a:srcRect/>
            <a:stretch>
              <a:fillRect/>
            </a:stretch>
          </p:blipFill>
          <p:spPr>
            <a:xfrm rot="-10736442">
              <a:off x="90774" y="109581"/>
              <a:ext cx="11946687" cy="99306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64000"/>
            </a:blip>
            <a:srcRect/>
            <a:stretch>
              <a:fillRect/>
            </a:stretch>
          </p:blipFill>
          <p:spPr>
            <a:xfrm rot="-10736442">
              <a:off x="6862423" y="109581"/>
              <a:ext cx="11946687" cy="993068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64000"/>
            </a:blip>
            <a:srcRect/>
            <a:stretch>
              <a:fillRect/>
            </a:stretch>
          </p:blipFill>
          <p:spPr>
            <a:xfrm rot="-10736442">
              <a:off x="11139560" y="109581"/>
              <a:ext cx="11946687" cy="993068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449509"/>
            <a:ext cx="16230600" cy="106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spc="63">
                <a:solidFill>
                  <a:srgbClr val="000000"/>
                </a:solidFill>
                <a:latin typeface="Arialle"/>
              </a:rPr>
              <a:t>NOVODOBÉ SČÍTÁNÍ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68723" y="1750838"/>
            <a:ext cx="12258076" cy="2670894"/>
            <a:chOff x="0" y="0"/>
            <a:chExt cx="16344102" cy="3561192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16344102" cy="72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spc="95">
                  <a:solidFill>
                    <a:srgbClr val="000000"/>
                  </a:solidFill>
                  <a:latin typeface="Arialle Bold"/>
                </a:rPr>
                <a:t>EVROPA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63725"/>
              <a:ext cx="16344102" cy="2597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 Bold"/>
                </a:rPr>
                <a:t>1686</a:t>
              </a: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: zavedeny rejstříky obyvatelstva ve Švédsku</a:t>
              </a:r>
            </a:p>
            <a:p>
              <a:pPr>
                <a:lnSpc>
                  <a:spcPts val="3920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 Bold"/>
                </a:rPr>
                <a:t>1748</a:t>
              </a: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: Prusko</a:t>
              </a:r>
            </a:p>
            <a:p>
              <a:pPr>
                <a:lnSpc>
                  <a:spcPts val="3920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 Bold"/>
                </a:rPr>
                <a:t>1801</a:t>
              </a: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: Francie a Anglie</a:t>
              </a:r>
            </a:p>
            <a:p>
              <a:pPr>
                <a:lnSpc>
                  <a:spcPts val="3920"/>
                </a:lnSpc>
              </a:pPr>
              <a:r>
                <a:rPr lang="en-US" sz="2800" spc="28">
                  <a:solidFill>
                    <a:srgbClr val="000000"/>
                  </a:solidFill>
                  <a:latin typeface="Arialle Bold"/>
                </a:rPr>
                <a:t>1853</a:t>
              </a:r>
              <a:r>
                <a:rPr lang="en-US" sz="2800" spc="28">
                  <a:solidFill>
                    <a:srgbClr val="000000"/>
                  </a:solidFill>
                  <a:latin typeface="Arialle"/>
                </a:rPr>
                <a:t>: první mezinárodní statistický kongres v Bruselu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543854" y="4811314"/>
            <a:ext cx="15388804" cy="6249520"/>
            <a:chOff x="0" y="-85725"/>
            <a:chExt cx="20518406" cy="833269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85725"/>
              <a:ext cx="20518406" cy="72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96">
                  <a:solidFill>
                    <a:srgbClr val="000000"/>
                  </a:solidFill>
                  <a:latin typeface="Arialle Bold"/>
                </a:rPr>
                <a:t>ČESKÉ ZEMĚ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5824"/>
              <a:ext cx="20518406" cy="7301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cs-CZ" sz="3200" spc="27" dirty="0" smtClean="0">
                  <a:solidFill>
                    <a:srgbClr val="000000"/>
                  </a:solidFill>
                  <a:latin typeface="Arialle Bold"/>
                </a:rPr>
                <a:t>„Předchůdci“ sčítání obyvatel</a:t>
              </a:r>
            </a:p>
            <a:p>
              <a:pPr>
                <a:lnSpc>
                  <a:spcPts val="3919"/>
                </a:lnSpc>
              </a:pPr>
              <a:r>
                <a:rPr lang="en-US" sz="2800" spc="27" dirty="0" smtClean="0">
                  <a:solidFill>
                    <a:srgbClr val="000000"/>
                  </a:solidFill>
                  <a:latin typeface="Arialle Bold"/>
                </a:rPr>
                <a:t>1651</a:t>
              </a:r>
              <a:r>
                <a:rPr lang="en-US" sz="2800" spc="27" dirty="0" smtClean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cs-CZ" sz="2799" spc="27" dirty="0" err="1">
                  <a:solidFill>
                    <a:srgbClr val="000000"/>
                  </a:solidFill>
                  <a:latin typeface="Arialle"/>
                </a:rPr>
                <a:t>s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oupis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obyvatel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podle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víry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;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vlády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Ferdinanda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III.</a:t>
              </a: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1702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 </a:t>
              </a:r>
              <a:r>
                <a:rPr lang="cs-CZ" sz="2800" spc="27" dirty="0">
                  <a:solidFill>
                    <a:srgbClr val="000000"/>
                  </a:solidFill>
                  <a:latin typeface="Arialle Bold"/>
                </a:rPr>
                <a:t>„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solní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cs-CZ" sz="2800" spc="27" dirty="0" smtClean="0">
                  <a:solidFill>
                    <a:srgbClr val="000000"/>
                  </a:solidFill>
                  <a:latin typeface="Arialle Bold"/>
                </a:rPr>
                <a:t>“</a:t>
              </a: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neboli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konzumentů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soli</a:t>
              </a:r>
              <a:endParaRPr lang="cs-CZ" sz="2799" spc="27" dirty="0" smtClean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cs-CZ" sz="2800" b="1" spc="27" dirty="0" smtClean="0">
                  <a:solidFill>
                    <a:srgbClr val="000000"/>
                  </a:solidFill>
                  <a:latin typeface="Arialle"/>
                </a:rPr>
                <a:t>První konskripce</a:t>
              </a:r>
              <a:endParaRPr lang="en-US" sz="2800" b="1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1753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nařízení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farnostem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o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pořizování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seznamu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farníků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1754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Marie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Terezie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provedla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první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soupis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obyvatel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svého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druhu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v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Evropě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 err="1">
                  <a:solidFill>
                    <a:srgbClr val="000000"/>
                  </a:solidFill>
                  <a:latin typeface="Arialle Bold"/>
                </a:rPr>
                <a:t>Leden</a:t>
              </a: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 1754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soupis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„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tamtéž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se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nalézajících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duší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“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všech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panství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 err="1">
                  <a:solidFill>
                    <a:srgbClr val="000000"/>
                  </a:solidFill>
                  <a:latin typeface="Arialle Bold"/>
                </a:rPr>
                <a:t>Únor</a:t>
              </a: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 1754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nařízení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i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pro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faráře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 err="1">
                  <a:solidFill>
                    <a:srgbClr val="000000"/>
                  </a:solidFill>
                  <a:latin typeface="Arialle Bold"/>
                </a:rPr>
                <a:t>Březen</a:t>
              </a: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 1754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domů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Součty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měly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být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poslány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do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Vídně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684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3214453" y="4645066"/>
            <a:ext cx="873115" cy="8731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32165" y="1512641"/>
            <a:ext cx="873115" cy="873115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5400000">
            <a:off x="9139238" y="-2629223"/>
            <a:ext cx="9525" cy="8293254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4000"/>
          </a:blip>
          <a:srcRect/>
          <a:stretch>
            <a:fillRect/>
          </a:stretch>
        </p:blipFill>
        <p:spPr>
          <a:xfrm rot="-8978974">
            <a:off x="7390000" y="354975"/>
            <a:ext cx="11840257" cy="98422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28700" y="1804049"/>
            <a:ext cx="873115" cy="8731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65258" y="1501628"/>
            <a:ext cx="9834740" cy="6097201"/>
            <a:chOff x="0" y="-47625"/>
            <a:chExt cx="13112986" cy="8129601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13112986" cy="467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46636"/>
              <a:ext cx="13112986" cy="733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28" dirty="0">
                  <a:solidFill>
                    <a:srgbClr val="000000"/>
                  </a:solidFill>
                  <a:latin typeface="Arialle Bold"/>
                </a:rPr>
                <a:t>1754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konskripcí zjištěný (ne zcela přesně) počet obyvatel 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v   </a:t>
              </a:r>
              <a:endParaRPr lang="cs-CZ" sz="2800" spc="28" dirty="0" smtClean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20"/>
                </a:lnSpc>
              </a:pPr>
              <a:r>
                <a:rPr lang="cs-CZ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        Čechách - 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3 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012 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134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 osob</a:t>
              </a: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20"/>
                </a:lnSpc>
              </a:pPr>
              <a:r>
                <a:rPr lang="en-US" sz="2800" spc="28" dirty="0">
                  <a:solidFill>
                    <a:srgbClr val="000000"/>
                  </a:solidFill>
                  <a:latin typeface="Arialle Bold"/>
                </a:rPr>
                <a:t>1761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každoroční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lid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í</a:t>
              </a: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Vrchnost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ani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církev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nedělaly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soupisy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zodpovědně</a:t>
              </a: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1770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sčítat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lid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začala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i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armáda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, ale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šlo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jim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především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o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bojeschopné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muže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1770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4,172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milionu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obyvatel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následoval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hladomor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(1771 -1772), a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jen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v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Čechách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umřela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desetina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populace</a:t>
              </a:r>
            </a:p>
            <a:p>
              <a:pPr>
                <a:lnSpc>
                  <a:spcPts val="3920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1770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zákaz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změny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příjmení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a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zaveden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í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číslování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domů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20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28700" y="6340355"/>
            <a:ext cx="873115" cy="8731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65258" y="5856148"/>
            <a:ext cx="7227427" cy="1052552"/>
            <a:chOff x="0" y="-47625"/>
            <a:chExt cx="9636569" cy="14034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9636569" cy="467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46636"/>
              <a:ext cx="9636569" cy="609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98000"/>
          </a:blip>
          <a:srcRect/>
          <a:stretch>
            <a:fillRect/>
          </a:stretch>
        </p:blipFill>
        <p:spPr>
          <a:xfrm rot="5400000">
            <a:off x="11299997" y="1143141"/>
            <a:ext cx="6296788" cy="62967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585207" y="3280279"/>
            <a:ext cx="5726369" cy="219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SČÍTÁNÍ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V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ČESKÝCH ZEMÍCH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14377673" y="2950137"/>
            <a:ext cx="9525" cy="214461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 rot="5400000">
            <a:off x="14377673" y="4388379"/>
            <a:ext cx="9525" cy="65543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5" name="AutoShape 15"/>
          <p:cNvSpPr/>
          <p:nvPr/>
        </p:nvSpPr>
        <p:spPr>
          <a:xfrm rot="5400000">
            <a:off x="14443558" y="3078658"/>
            <a:ext cx="9667" cy="4785374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4000"/>
          </a:blip>
          <a:srcRect/>
          <a:stretch>
            <a:fillRect/>
          </a:stretch>
        </p:blipFill>
        <p:spPr>
          <a:xfrm rot="-8978974">
            <a:off x="8813472" y="354974"/>
            <a:ext cx="11840257" cy="98422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592142" y="2743226"/>
            <a:ext cx="873115" cy="8731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866096"/>
            <a:ext cx="13628815" cy="5597065"/>
            <a:chOff x="0" y="-47625"/>
            <a:chExt cx="18171753" cy="746275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18171753" cy="467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46636"/>
              <a:ext cx="18171753" cy="666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cs-CZ" sz="2799" spc="27" dirty="0" smtClean="0">
                  <a:solidFill>
                    <a:srgbClr val="000000"/>
                  </a:solidFill>
                  <a:latin typeface="Arialle Bold"/>
                </a:rPr>
                <a:t>80. léta 18. stol.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každé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panství (později každá obec)</a:t>
              </a:r>
            </a:p>
            <a:p>
              <a:pPr>
                <a:lnSpc>
                  <a:spcPts val="3919"/>
                </a:lnSpc>
              </a:pP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                      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mělo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za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povinnost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vést</a:t>
              </a: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tzv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.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populační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knihu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.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                      Sčítání (do r. 1830) byla prováděna 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                      na základě záznamů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z těchto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knih.</a:t>
              </a:r>
            </a:p>
            <a:p>
              <a:pPr>
                <a:lnSpc>
                  <a:spcPts val="3919"/>
                </a:lnSpc>
              </a:pPr>
              <a:r>
                <a:rPr lang="en-US" sz="2800" spc="28" dirty="0" err="1">
                  <a:solidFill>
                    <a:srgbClr val="000000"/>
                  </a:solidFill>
                  <a:latin typeface="Arialle Bold"/>
                </a:rPr>
                <a:t>Konec</a:t>
              </a:r>
              <a:r>
                <a:rPr lang="en-US" sz="2800" spc="28" dirty="0">
                  <a:solidFill>
                    <a:srgbClr val="000000"/>
                  </a:solidFill>
                  <a:latin typeface="Arialle Bold"/>
                </a:rPr>
                <a:t> 18. </a:t>
              </a:r>
              <a:r>
                <a:rPr lang="en-US" sz="2800" spc="28" dirty="0" err="1" smtClean="0">
                  <a:solidFill>
                    <a:srgbClr val="000000"/>
                  </a:solidFill>
                  <a:latin typeface="Arialle Bold"/>
                </a:rPr>
                <a:t>stol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 Bold"/>
                </a:rPr>
                <a:t>.</a:t>
              </a:r>
              <a:r>
                <a:rPr lang="en-US" sz="2800" spc="28" dirty="0" smtClean="0">
                  <a:solidFill>
                    <a:srgbClr val="000000"/>
                  </a:solidFill>
                  <a:latin typeface="Arialle"/>
                </a:rPr>
                <a:t>:</a:t>
              </a:r>
              <a:r>
                <a:rPr lang="cs-CZ" sz="2800" spc="28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Čechy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-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3,165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milionu</a:t>
              </a: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obyvatel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                     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Morava 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a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Slezsko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-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1,743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milionu</a:t>
              </a: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obyvatel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1830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opět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zavedeny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pochůzky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osob provádějících soupis</a:t>
              </a:r>
            </a:p>
            <a:p>
              <a:pPr>
                <a:lnSpc>
                  <a:spcPts val="3919"/>
                </a:lnSpc>
              </a:pP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    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od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domu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k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domu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20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 Bold"/>
                </a:rPr>
                <a:t>1851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podle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bilance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narozených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a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zemřelých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98000"/>
          </a:blip>
          <a:srcRect/>
          <a:stretch>
            <a:fillRect/>
          </a:stretch>
        </p:blipFill>
        <p:spPr>
          <a:xfrm rot="5400000">
            <a:off x="10962512" y="1366757"/>
            <a:ext cx="6296788" cy="62967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247721" y="3369577"/>
            <a:ext cx="5726369" cy="219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SČÍTÁNÍ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V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ČESKÝCH ZEMÍCH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14059895" y="3072282"/>
            <a:ext cx="9525" cy="21051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" name="AutoShape 10"/>
          <p:cNvSpPr/>
          <p:nvPr/>
        </p:nvSpPr>
        <p:spPr>
          <a:xfrm rot="5400000">
            <a:off x="14059895" y="4638136"/>
            <a:ext cx="9525" cy="47123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 rot="5400000">
            <a:off x="14146841" y="3128612"/>
            <a:ext cx="9525" cy="4864203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617" y="7649399"/>
            <a:ext cx="17382765" cy="7612385"/>
            <a:chOff x="0" y="0"/>
            <a:chExt cx="23177020" cy="101498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4000"/>
            </a:blip>
            <a:srcRect/>
            <a:stretch>
              <a:fillRect/>
            </a:stretch>
          </p:blipFill>
          <p:spPr>
            <a:xfrm rot="-10736442">
              <a:off x="90774" y="109581"/>
              <a:ext cx="11946687" cy="99306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64000"/>
            </a:blip>
            <a:srcRect/>
            <a:stretch>
              <a:fillRect/>
            </a:stretch>
          </p:blipFill>
          <p:spPr>
            <a:xfrm rot="-10736442">
              <a:off x="6862423" y="109581"/>
              <a:ext cx="11946687" cy="993068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64000"/>
            </a:blip>
            <a:srcRect/>
            <a:stretch>
              <a:fillRect/>
            </a:stretch>
          </p:blipFill>
          <p:spPr>
            <a:xfrm rot="-10736442">
              <a:off x="11139560" y="109581"/>
              <a:ext cx="11946687" cy="993068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586044" y="3656336"/>
            <a:ext cx="3668054" cy="2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028700" y="3053191"/>
            <a:ext cx="873115" cy="8731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65258" y="2552700"/>
            <a:ext cx="13849883" cy="6376275"/>
            <a:chOff x="0" y="-85725"/>
            <a:chExt cx="18466510" cy="7649549"/>
          </a:xfrm>
        </p:grpSpPr>
        <p:sp>
          <p:nvSpPr>
            <p:cNvPr id="9" name="TextBox 9"/>
            <p:cNvSpPr txBox="1"/>
            <p:nvPr/>
          </p:nvSpPr>
          <p:spPr>
            <a:xfrm>
              <a:off x="0" y="-85725"/>
              <a:ext cx="18466510" cy="72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spc="95" dirty="0" err="1">
                  <a:solidFill>
                    <a:srgbClr val="000000"/>
                  </a:solidFill>
                  <a:latin typeface="Arialle Bold"/>
                </a:rPr>
                <a:t>Archivy</a:t>
              </a:r>
              <a:endParaRPr lang="en-US" sz="3199" spc="95" dirty="0">
                <a:solidFill>
                  <a:srgbClr val="000000"/>
                </a:solidFill>
                <a:latin typeface="Arialle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3726"/>
              <a:ext cx="18466510" cy="6600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Rakouský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státní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archiv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ve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spc="28" dirty="0" err="1">
                  <a:solidFill>
                    <a:srgbClr val="000000"/>
                  </a:solidFill>
                  <a:latin typeface="Arialle"/>
                </a:rPr>
                <a:t>Vídni</a:t>
              </a:r>
              <a:endParaRPr lang="en-US" sz="2800" spc="28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-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Všeobecném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správním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archivu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(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Allgemeines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Verwaltungsarchiv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)</a:t>
              </a:r>
              <a:endParaRPr lang="cs-CZ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většina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originálních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materiál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ů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vznikl</a:t>
              </a:r>
              <a:r>
                <a:rPr lang="cs-CZ" sz="2799" spc="27" dirty="0" err="1" smtClean="0">
                  <a:solidFill>
                    <a:srgbClr val="000000"/>
                  </a:solidFill>
                  <a:latin typeface="Arialle"/>
                </a:rPr>
                <a:t>ých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z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konskripčních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akcí</a:t>
              </a:r>
              <a:endParaRPr lang="cs-CZ" sz="2799" spc="27" dirty="0" smtClean="0">
                <a:solidFill>
                  <a:srgbClr val="000000"/>
                </a:solidFill>
                <a:latin typeface="Arialle"/>
              </a:endParaRPr>
            </a:p>
            <a:p>
              <a:pPr marL="457200" indent="-457200">
                <a:lnSpc>
                  <a:spcPts val="3919"/>
                </a:lnSpc>
                <a:buFontTx/>
                <a:buChar char="-"/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Národní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archiv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v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Praze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-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soupisy obyvatel podle víry, 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solní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seznamy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endParaRPr lang="cs-CZ" sz="2799" spc="27" dirty="0" smtClean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+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digitalizované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verze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archivů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:</a:t>
              </a:r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Plzeň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Třeboň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Litoměřice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20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028700" y="1839826"/>
            <a:ext cx="873115" cy="8731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alphaModFix amt="98000"/>
          </a:blip>
          <a:srcRect/>
          <a:stretch>
            <a:fillRect/>
          </a:stretch>
        </p:blipFill>
        <p:spPr>
          <a:xfrm rot="-10800000">
            <a:off x="5891152" y="-1153288"/>
            <a:ext cx="6296788" cy="629678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0" y="603777"/>
            <a:ext cx="18288000" cy="106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spc="64">
                <a:solidFill>
                  <a:srgbClr val="000000"/>
                </a:solidFill>
                <a:latin typeface="Arialle"/>
              </a:rPr>
              <a:t>KDE HLEDAT?</a:t>
            </a:r>
          </a:p>
        </p:txBody>
      </p:sp>
      <p:sp>
        <p:nvSpPr>
          <p:cNvPr id="17" name="AutoShape 17"/>
          <p:cNvSpPr/>
          <p:nvPr/>
        </p:nvSpPr>
        <p:spPr>
          <a:xfrm rot="5400000">
            <a:off x="9034749" y="-1199949"/>
            <a:ext cx="9594" cy="5753202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617" y="7649399"/>
            <a:ext cx="17382765" cy="7612385"/>
            <a:chOff x="0" y="0"/>
            <a:chExt cx="23177020" cy="101498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4000"/>
            </a:blip>
            <a:srcRect/>
            <a:stretch>
              <a:fillRect/>
            </a:stretch>
          </p:blipFill>
          <p:spPr>
            <a:xfrm rot="-10736442">
              <a:off x="90774" y="109581"/>
              <a:ext cx="11946687" cy="993068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64000"/>
            </a:blip>
            <a:srcRect/>
            <a:stretch>
              <a:fillRect/>
            </a:stretch>
          </p:blipFill>
          <p:spPr>
            <a:xfrm rot="-10736442">
              <a:off x="6862423" y="109581"/>
              <a:ext cx="11946687" cy="993068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64000"/>
            </a:blip>
            <a:srcRect/>
            <a:stretch>
              <a:fillRect/>
            </a:stretch>
          </p:blipFill>
          <p:spPr>
            <a:xfrm rot="-10736442">
              <a:off x="11139560" y="109581"/>
              <a:ext cx="11946687" cy="993068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586044" y="3656336"/>
            <a:ext cx="3668054" cy="2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028700" y="2454427"/>
            <a:ext cx="873115" cy="8731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356399" y="2091241"/>
            <a:ext cx="13849883" cy="4632964"/>
            <a:chOff x="0" y="0"/>
            <a:chExt cx="18466510" cy="6177286"/>
          </a:xfrm>
        </p:grpSpPr>
        <p:sp>
          <p:nvSpPr>
            <p:cNvPr id="9" name="TextBox 9"/>
            <p:cNvSpPr txBox="1"/>
            <p:nvPr/>
          </p:nvSpPr>
          <p:spPr>
            <a:xfrm>
              <a:off x="0" y="-85725"/>
              <a:ext cx="18466510" cy="72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3725"/>
              <a:ext cx="18466510" cy="5213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00000"/>
                  </a:solidFill>
                  <a:latin typeface="Arialle"/>
                </a:rPr>
                <a:t>http://www.portafontium.eu/searching/all?search_api_views_fulltext_1=&amp;search_api_views_fulltext_2=s%C4%8D%C3%ADt%C3%A1n%C3%AD%20lidu&amp;search_api_aggregation_3=&amp;field_doc_dates_field_doc_dates_from=</a:t>
              </a:r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00000"/>
                  </a:solidFill>
                  <a:latin typeface="Arialle"/>
                </a:rPr>
                <a:t>https://icar-us.eu/cooperation/online-portals/monasterium-net/digital-infrastructure/#</a:t>
              </a:r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00000"/>
                  </a:solidFill>
                  <a:latin typeface="Arialle"/>
                </a:rPr>
                <a:t>https://digi.ceskearchivy.cz/scitani_lidu</a:t>
              </a:r>
            </a:p>
            <a:p>
              <a:pPr marL="462280" lvl="1" indent="-231140">
                <a:lnSpc>
                  <a:spcPts val="3920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000000"/>
                  </a:solidFill>
                  <a:latin typeface="Arialle"/>
                </a:rPr>
                <a:t>http://vademecum.soalitomerice.cz/vademecum/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5258" y="2736950"/>
            <a:ext cx="3668054" cy="26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alphaModFix amt="98000"/>
          </a:blip>
          <a:srcRect/>
          <a:stretch>
            <a:fillRect/>
          </a:stretch>
        </p:blipFill>
        <p:spPr>
          <a:xfrm>
            <a:off x="3586044" y="-5938762"/>
            <a:ext cx="8945682" cy="894568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068" y="447036"/>
            <a:ext cx="18288000" cy="106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 spc="64">
                <a:solidFill>
                  <a:srgbClr val="000000"/>
                </a:solidFill>
                <a:latin typeface="Arialle"/>
              </a:rPr>
              <a:t>DIGITALIZOVANÁ SČÍTÁNÍ LIDU</a:t>
            </a:r>
          </a:p>
        </p:txBody>
      </p:sp>
      <p:sp>
        <p:nvSpPr>
          <p:cNvPr id="14" name="AutoShape 14"/>
          <p:cNvSpPr/>
          <p:nvPr/>
        </p:nvSpPr>
        <p:spPr>
          <a:xfrm rot="5400000">
            <a:off x="9163128" y="-6205697"/>
            <a:ext cx="45881" cy="15441620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4000"/>
          </a:blip>
          <a:srcRect/>
          <a:stretch>
            <a:fillRect/>
          </a:stretch>
        </p:blipFill>
        <p:spPr>
          <a:xfrm rot="2829761">
            <a:off x="12294279" y="1442139"/>
            <a:ext cx="9696100" cy="80598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64706" y="942045"/>
            <a:ext cx="6368356" cy="106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19"/>
              </a:lnSpc>
            </a:pPr>
            <a:r>
              <a:rPr lang="en-US" sz="6399" spc="63">
                <a:solidFill>
                  <a:srgbClr val="000000"/>
                </a:solidFill>
                <a:latin typeface="Arialle"/>
              </a:rPr>
              <a:t>EDICE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5258" y="2195315"/>
            <a:ext cx="14841534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79" lvl="1" indent="-231140">
              <a:lnSpc>
                <a:spcPts val="3919"/>
              </a:lnSpc>
              <a:buFont typeface="Arial"/>
              <a:buChar char="•"/>
            </a:pP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Prameny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byly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vydány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tiskem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roku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1909</a:t>
            </a:r>
            <a:r>
              <a:rPr lang="cs-CZ" sz="2800" spc="28" dirty="0" smtClean="0">
                <a:solidFill>
                  <a:srgbClr val="000000"/>
                </a:solidFill>
                <a:latin typeface="Arialle"/>
              </a:rPr>
              <a:t>.</a:t>
            </a:r>
            <a:endParaRPr lang="cs-CZ" sz="2800" spc="28" dirty="0" smtClean="0">
              <a:solidFill>
                <a:srgbClr val="000000"/>
              </a:solidFill>
              <a:latin typeface="Arialle"/>
            </a:endParaRPr>
          </a:p>
          <a:p>
            <a:pPr marL="231139" lvl="1">
              <a:lnSpc>
                <a:spcPts val="3919"/>
              </a:lnSpc>
            </a:pPr>
            <a:endParaRPr lang="en-US" sz="2800" spc="28" dirty="0">
              <a:solidFill>
                <a:srgbClr val="000000"/>
              </a:solidFill>
              <a:latin typeface="Arialle"/>
            </a:endParaRPr>
          </a:p>
          <a:p>
            <a:pPr marL="462279" lvl="1" indent="-231140">
              <a:lnSpc>
                <a:spcPts val="3919"/>
              </a:lnSpc>
              <a:buFont typeface="Arial"/>
              <a:buChar char="•"/>
            </a:pP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Poté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vydány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v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edici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Františkem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799" spc="27" dirty="0" err="1" smtClean="0">
                <a:solidFill>
                  <a:srgbClr val="000000"/>
                </a:solidFill>
                <a:latin typeface="Arialle"/>
              </a:rPr>
              <a:t>Dvořáčkem</a:t>
            </a:r>
            <a:r>
              <a:rPr lang="cs-CZ" sz="2799" spc="27" dirty="0" smtClean="0">
                <a:solidFill>
                  <a:srgbClr val="000000"/>
                </a:solidFill>
                <a:latin typeface="Arialle"/>
              </a:rPr>
              <a:t>, později Václavem Sekerou</a:t>
            </a:r>
            <a:endParaRPr lang="en-US" sz="2799" spc="27" dirty="0">
              <a:solidFill>
                <a:srgbClr val="000000"/>
              </a:solidFill>
              <a:latin typeface="Arialle"/>
            </a:endParaRPr>
          </a:p>
          <a:p>
            <a:pPr marL="231140" lvl="1">
              <a:lnSpc>
                <a:spcPts val="3920"/>
              </a:lnSpc>
            </a:pPr>
            <a:endParaRPr lang="en-US" sz="2799" spc="27" dirty="0">
              <a:solidFill>
                <a:srgbClr val="000000"/>
              </a:solidFill>
              <a:latin typeface="Ariall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73000"/>
          </a:blip>
          <a:srcRect/>
          <a:stretch>
            <a:fillRect/>
          </a:stretch>
        </p:blipFill>
        <p:spPr>
          <a:xfrm rot="4936232">
            <a:off x="-157370" y="7297212"/>
            <a:ext cx="7528425" cy="625800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5400000">
            <a:off x="15120702" y="563527"/>
            <a:ext cx="9525" cy="287377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TextBox 7"/>
          <p:cNvSpPr txBox="1"/>
          <p:nvPr/>
        </p:nvSpPr>
        <p:spPr>
          <a:xfrm>
            <a:off x="1720818" y="5395880"/>
            <a:ext cx="14841534" cy="545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Dvořáček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František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: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Soupisy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obyvatelstva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v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Čechách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na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Moravě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a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ve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Slezsku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</a:p>
          <a:p>
            <a:pPr>
              <a:lnSpc>
                <a:spcPts val="3919"/>
              </a:lnSpc>
            </a:pP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    v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letech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1754-1921.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Praha 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1926.</a:t>
            </a:r>
          </a:p>
          <a:p>
            <a:pPr>
              <a:lnSpc>
                <a:spcPts val="3919"/>
              </a:lnSpc>
            </a:pPr>
            <a:endParaRPr lang="en-US" sz="2800" spc="28" dirty="0">
              <a:solidFill>
                <a:srgbClr val="000000"/>
              </a:solidFill>
              <a:latin typeface="Arialle"/>
            </a:endParaRPr>
          </a:p>
          <a:p>
            <a:pPr marL="462279" lvl="1" indent="-231140">
              <a:lnSpc>
                <a:spcPts val="3919"/>
              </a:lnSpc>
              <a:buFont typeface="Arial"/>
              <a:buChar char="•"/>
            </a:pP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Sekera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Václav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: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Obyvatelstvo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v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českých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zemích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v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letech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1754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až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1918.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Díl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I. 1754-1865, </a:t>
            </a:r>
            <a:r>
              <a:rPr lang="en-US" sz="2799" spc="27" dirty="0" err="1">
                <a:solidFill>
                  <a:srgbClr val="000000"/>
                </a:solidFill>
                <a:latin typeface="Arialle"/>
              </a:rPr>
              <a:t>Díl</a:t>
            </a:r>
            <a:r>
              <a:rPr lang="en-US" sz="2799" spc="27" dirty="0">
                <a:solidFill>
                  <a:srgbClr val="000000"/>
                </a:solidFill>
                <a:latin typeface="Arialle"/>
              </a:rPr>
              <a:t> II. Praha 1978-1983.</a:t>
            </a:r>
          </a:p>
          <a:p>
            <a:pPr>
              <a:lnSpc>
                <a:spcPts val="3920"/>
              </a:lnSpc>
            </a:pPr>
            <a:endParaRPr lang="en-US" sz="2799" spc="27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3919"/>
              </a:lnSpc>
            </a:pPr>
            <a:r>
              <a:rPr lang="en-US" sz="2800" spc="28" dirty="0">
                <a:solidFill>
                  <a:srgbClr val="000000"/>
                </a:solidFill>
                <a:latin typeface="Arialle"/>
              </a:rPr>
              <a:t>   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Literatura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:</a:t>
            </a: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Kárníková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, </a:t>
            </a:r>
            <a:r>
              <a:rPr lang="en-US" sz="2800" spc="28" dirty="0" err="1">
                <a:solidFill>
                  <a:srgbClr val="000000"/>
                </a:solidFill>
                <a:latin typeface="Arialle"/>
              </a:rPr>
              <a:t>Ludmila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: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Vývoj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obyvatelstva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v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českých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</a:t>
            </a:r>
            <a:r>
              <a:rPr lang="en-US" sz="2800" spc="28" dirty="0" err="1">
                <a:solidFill>
                  <a:srgbClr val="000000"/>
                </a:solidFill>
                <a:latin typeface="Arialle Italics"/>
              </a:rPr>
              <a:t>zemích</a:t>
            </a:r>
            <a:r>
              <a:rPr lang="en-US" sz="2800" spc="28" dirty="0">
                <a:solidFill>
                  <a:srgbClr val="000000"/>
                </a:solidFill>
                <a:latin typeface="Arialle Italics"/>
              </a:rPr>
              <a:t> 1754-1914.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>
              <a:lnSpc>
                <a:spcPts val="3919"/>
              </a:lnSpc>
            </a:pPr>
            <a:r>
              <a:rPr lang="en-US" sz="2800" spc="28" dirty="0">
                <a:solidFill>
                  <a:srgbClr val="000000"/>
                </a:solidFill>
                <a:latin typeface="Arialle"/>
              </a:rPr>
              <a:t>    </a:t>
            </a:r>
            <a:r>
              <a:rPr lang="en-US" sz="2800" spc="28" dirty="0" smtClean="0">
                <a:solidFill>
                  <a:srgbClr val="000000"/>
                </a:solidFill>
                <a:latin typeface="Arialle"/>
              </a:rPr>
              <a:t>Praha </a:t>
            </a:r>
            <a:r>
              <a:rPr lang="en-US" sz="2800" spc="28" dirty="0">
                <a:solidFill>
                  <a:srgbClr val="000000"/>
                </a:solidFill>
                <a:latin typeface="Arialle"/>
              </a:rPr>
              <a:t>1965.</a:t>
            </a:r>
          </a:p>
          <a:p>
            <a:pPr>
              <a:lnSpc>
                <a:spcPts val="3920"/>
              </a:lnSpc>
            </a:pPr>
            <a:endParaRPr lang="en-US" sz="2800" spc="28" dirty="0">
              <a:solidFill>
                <a:srgbClr val="000000"/>
              </a:solidFill>
              <a:latin typeface="Arialle"/>
            </a:endParaRPr>
          </a:p>
          <a:p>
            <a:pPr>
              <a:lnSpc>
                <a:spcPts val="3920"/>
              </a:lnSpc>
            </a:pPr>
            <a:endParaRPr lang="en-US" sz="2800" spc="28" dirty="0">
              <a:solidFill>
                <a:srgbClr val="000000"/>
              </a:solidFill>
              <a:latin typeface="Arialle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465258" y="8821742"/>
            <a:ext cx="873115" cy="8731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465258" y="7068152"/>
            <a:ext cx="873115" cy="873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465258" y="5472080"/>
            <a:ext cx="873115" cy="8731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465258" y="1995653"/>
            <a:ext cx="873115" cy="873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4000"/>
          </a:blip>
          <a:srcRect/>
          <a:stretch>
            <a:fillRect/>
          </a:stretch>
        </p:blipFill>
        <p:spPr>
          <a:xfrm rot="-8978974">
            <a:off x="8813472" y="354974"/>
            <a:ext cx="11840257" cy="98422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592142" y="2743226"/>
            <a:ext cx="873115" cy="8731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866096"/>
            <a:ext cx="13628815" cy="6097201"/>
            <a:chOff x="0" y="-47625"/>
            <a:chExt cx="18171753" cy="8129601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18171753" cy="467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46636"/>
              <a:ext cx="18171753" cy="7335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endParaRPr dirty="0"/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b="1" spc="28" dirty="0" err="1" smtClean="0">
                  <a:solidFill>
                    <a:srgbClr val="000000"/>
                  </a:solidFill>
                  <a:latin typeface="Arialle"/>
                </a:rPr>
                <a:t>Sčítání</a:t>
              </a:r>
              <a:r>
                <a:rPr lang="en-US" sz="2800" b="1" spc="28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800" b="1" spc="28" dirty="0" err="1">
                  <a:solidFill>
                    <a:srgbClr val="000000"/>
                  </a:solidFill>
                  <a:latin typeface="Arialle"/>
                </a:rPr>
                <a:t>konzumentů</a:t>
              </a:r>
              <a:r>
                <a:rPr lang="en-US" sz="2800" b="1" spc="28" dirty="0">
                  <a:solidFill>
                    <a:srgbClr val="000000"/>
                  </a:solidFill>
                  <a:latin typeface="Arialle"/>
                </a:rPr>
                <a:t> soli</a:t>
              </a:r>
              <a:r>
                <a:rPr lang="en-US" sz="2800" spc="28" dirty="0">
                  <a:solidFill>
                    <a:srgbClr val="000000"/>
                  </a:solidFill>
                  <a:latin typeface="Arialle"/>
                </a:rPr>
                <a:t> </a:t>
              </a:r>
            </a:p>
            <a:p>
              <a:pPr>
                <a:lnSpc>
                  <a:spcPts val="3919"/>
                </a:lnSpc>
              </a:pP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-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výzkum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počtu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obyvatel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dané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země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lidnatost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jednotlivých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regionů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, evidence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židovského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obyvatelstva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a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jeho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rozmístění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,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výpověď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o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ekonomickém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zatížení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 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jednotlivých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>
                  <a:solidFill>
                    <a:srgbClr val="000000"/>
                  </a:solidFill>
                  <a:latin typeface="Arialle"/>
                </a:rPr>
                <a:t>regionů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 </a:t>
              </a:r>
            </a:p>
            <a:p>
              <a:pPr marL="462279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799" b="1" spc="27" dirty="0" err="1" smtClean="0">
                  <a:solidFill>
                    <a:srgbClr val="000000"/>
                  </a:solidFill>
                  <a:latin typeface="Arialle"/>
                </a:rPr>
                <a:t>Konskripce</a:t>
              </a:r>
              <a:r>
                <a:rPr lang="en-US" sz="2799" spc="27" dirty="0">
                  <a:solidFill>
                    <a:srgbClr val="000000"/>
                  </a:solidFill>
                  <a:latin typeface="Arialle"/>
                </a:rPr>
                <a:t> </a:t>
              </a:r>
            </a:p>
            <a:p>
              <a:pPr marL="457200" indent="-457200">
                <a:lnSpc>
                  <a:spcPts val="3919"/>
                </a:lnSpc>
                <a:buFontTx/>
                <a:buChar char="-"/>
              </a:pP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zjištění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en-US" sz="2799" spc="27" dirty="0" err="1" smtClean="0">
                  <a:solidFill>
                    <a:srgbClr val="000000"/>
                  </a:solidFill>
                  <a:latin typeface="Arialle"/>
                </a:rPr>
                <a:t>základní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ch demografických údajů o populaci země, </a:t>
              </a:r>
            </a:p>
            <a:p>
              <a:pPr>
                <a:lnSpc>
                  <a:spcPts val="3919"/>
                </a:lnSpc>
              </a:pPr>
              <a:r>
                <a:rPr lang="cs-CZ" sz="2799" spc="27" dirty="0">
                  <a:solidFill>
                    <a:srgbClr val="000000"/>
                  </a:solidFill>
                  <a:latin typeface="Arialle"/>
                </a:rPr>
                <a:t> </a:t>
              </a:r>
              <a:r>
                <a:rPr lang="cs-CZ" sz="2799" spc="27" dirty="0" smtClean="0">
                  <a:solidFill>
                    <a:srgbClr val="000000"/>
                  </a:solidFill>
                  <a:latin typeface="Arialle"/>
                </a:rPr>
                <a:t>    v níž bylo sčítání prováděno</a:t>
              </a:r>
              <a:r>
                <a:rPr lang="en-US" sz="2799" spc="27" dirty="0" smtClean="0">
                  <a:solidFill>
                    <a:srgbClr val="000000"/>
                  </a:solidFill>
                  <a:latin typeface="Arialle"/>
                </a:rPr>
                <a:t> </a:t>
              </a: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19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  <a:p>
              <a:pPr>
                <a:lnSpc>
                  <a:spcPts val="3920"/>
                </a:lnSpc>
              </a:pPr>
              <a:endParaRPr lang="en-US" sz="2799" spc="27" dirty="0">
                <a:solidFill>
                  <a:srgbClr val="000000"/>
                </a:solidFill>
                <a:latin typeface="Arialle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98000"/>
          </a:blip>
          <a:srcRect/>
          <a:stretch>
            <a:fillRect/>
          </a:stretch>
        </p:blipFill>
        <p:spPr>
          <a:xfrm rot="5400000">
            <a:off x="11003209" y="1042684"/>
            <a:ext cx="6296788" cy="62967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288419" y="3521091"/>
            <a:ext cx="5726369" cy="146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MOŽNOST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rialle"/>
              </a:rPr>
              <a:t>VYUŽITÍ PRAMENŮ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14146841" y="2470335"/>
            <a:ext cx="9525" cy="364736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" name="AutoShape 10"/>
          <p:cNvSpPr/>
          <p:nvPr/>
        </p:nvSpPr>
        <p:spPr>
          <a:xfrm rot="5400000">
            <a:off x="14146841" y="2553875"/>
            <a:ext cx="9525" cy="4864203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594</Words>
  <Application>Microsoft Office PowerPoint</Application>
  <PresentationFormat>Vlastní</PresentationFormat>
  <Paragraphs>110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Arialle Italics</vt:lpstr>
      <vt:lpstr>Arialle</vt:lpstr>
      <vt:lpstr>Arialle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Sčítání obyvatelstva</dc:title>
  <dc:creator>user</dc:creator>
  <cp:lastModifiedBy>user</cp:lastModifiedBy>
  <cp:revision>16</cp:revision>
  <dcterms:created xsi:type="dcterms:W3CDTF">2006-08-16T00:00:00Z</dcterms:created>
  <dcterms:modified xsi:type="dcterms:W3CDTF">2020-05-27T15:35:54Z</dcterms:modified>
  <dc:identifier>DAD2OzVHKbI</dc:identifier>
</cp:coreProperties>
</file>