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/>
            </a:extLst>
          </p:cNvPr>
          <p:cNvSpPr/>
          <p:nvPr/>
        </p:nvSpPr>
        <p:spPr>
          <a:xfrm rot="5400000">
            <a:off x="858044" y="346869"/>
            <a:ext cx="146050" cy="7032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9">
            <a:extLst>
              <a:ext uri="{FF2B5EF4-FFF2-40B4-BE49-F238E27FC236}"/>
            </a:extLst>
          </p:cNvPr>
          <p:cNvSpPr/>
          <p:nvPr/>
        </p:nvSpPr>
        <p:spPr>
          <a:xfrm flipV="1">
            <a:off x="579438" y="4500563"/>
            <a:ext cx="11033125" cy="1905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263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8069A-E1BF-431B-BD09-436D06BB54F4}" type="datetimeFigureOut">
              <a:rPr lang="en-US"/>
              <a:pPr>
                <a:defRPr/>
              </a:pPr>
              <a:t>4/23/2020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363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D809-6931-4E18-9CC5-ADC7E7A5D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A42C-7034-493A-A830-628F0D5C7C69}" type="datetimeFigureOut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EFEF7-E6FF-48B9-B9FB-25EF4A4C7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200D5-8F43-49DE-97A0-D3D4114ABAA2}" type="datetimeFigureOut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2B8FD-F977-4F2B-911A-0E35D0D2D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7">
            <a:extLst>
              <a:ext uri="{FF2B5EF4-FFF2-40B4-BE49-F238E27FC236}"/>
            </a:extLst>
          </p:cNvPr>
          <p:cNvSpPr/>
          <p:nvPr/>
        </p:nvSpPr>
        <p:spPr>
          <a:xfrm>
            <a:off x="558800" y="0"/>
            <a:ext cx="11166475" cy="2019300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5" name="Rectangle 9">
            <a:extLst>
              <a:ext uri="{FF2B5EF4-FFF2-40B4-BE49-F238E27FC236}"/>
            </a:extLst>
          </p:cNvPr>
          <p:cNvSpPr/>
          <p:nvPr/>
        </p:nvSpPr>
        <p:spPr>
          <a:xfrm>
            <a:off x="566738" y="0"/>
            <a:ext cx="11155362" cy="2011363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11">
            <a:extLst>
              <a:ext uri="{FF2B5EF4-FFF2-40B4-BE49-F238E27FC236}"/>
            </a:extLst>
          </p:cNvPr>
          <p:cNvSpPr/>
          <p:nvPr/>
        </p:nvSpPr>
        <p:spPr>
          <a:xfrm>
            <a:off x="498475" y="787400"/>
            <a:ext cx="128588" cy="703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6013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B5310-11DA-4178-B810-2E17F4C9C16B}" type="datetimeFigureOut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75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487B5-3AC7-41C3-B9F0-4BF827B65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7">
            <a:extLst>
              <a:ext uri="{FF2B5EF4-FFF2-40B4-BE49-F238E27FC236}"/>
            </a:extLst>
          </p:cNvPr>
          <p:cNvSpPr/>
          <p:nvPr/>
        </p:nvSpPr>
        <p:spPr>
          <a:xfrm>
            <a:off x="558800" y="4981575"/>
            <a:ext cx="11134725" cy="822325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9">
            <a:extLst>
              <a:ext uri="{FF2B5EF4-FFF2-40B4-BE49-F238E27FC236}"/>
            </a:extLst>
          </p:cNvPr>
          <p:cNvSpPr/>
          <p:nvPr/>
        </p:nvSpPr>
        <p:spPr>
          <a:xfrm>
            <a:off x="498475" y="5118100"/>
            <a:ext cx="146050" cy="549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11898-55C7-4E3B-B958-F362F8256314}" type="datetimeFigureOut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A29D8-207F-4384-8F41-975091EAD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8">
            <a:extLst>
              <a:ext uri="{FF2B5EF4-FFF2-40B4-BE49-F238E27FC236}"/>
            </a:extLst>
          </p:cNvPr>
          <p:cNvSpPr/>
          <p:nvPr/>
        </p:nvSpPr>
        <p:spPr>
          <a:xfrm>
            <a:off x="558800" y="0"/>
            <a:ext cx="11166475" cy="2019300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6" name="Rectangle 10">
            <a:extLst>
              <a:ext uri="{FF2B5EF4-FFF2-40B4-BE49-F238E27FC236}"/>
            </a:extLst>
          </p:cNvPr>
          <p:cNvSpPr/>
          <p:nvPr/>
        </p:nvSpPr>
        <p:spPr>
          <a:xfrm>
            <a:off x="566738" y="0"/>
            <a:ext cx="11155362" cy="2011363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12">
            <a:extLst>
              <a:ext uri="{FF2B5EF4-FFF2-40B4-BE49-F238E27FC236}"/>
            </a:extLst>
          </p:cNvPr>
          <p:cNvSpPr/>
          <p:nvPr/>
        </p:nvSpPr>
        <p:spPr>
          <a:xfrm>
            <a:off x="498475" y="787400"/>
            <a:ext cx="128588" cy="703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6013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4482A-9C4C-49DA-AC3E-3C8829F92D4C}" type="datetimeFigureOut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75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4AD20-7EC1-48DD-82AF-04760A27B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10">
            <a:extLst>
              <a:ext uri="{FF2B5EF4-FFF2-40B4-BE49-F238E27FC236}"/>
            </a:extLst>
          </p:cNvPr>
          <p:cNvSpPr/>
          <p:nvPr/>
        </p:nvSpPr>
        <p:spPr>
          <a:xfrm>
            <a:off x="558800" y="0"/>
            <a:ext cx="11166475" cy="2019300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8" name="Rectangle 12">
            <a:extLst>
              <a:ext uri="{FF2B5EF4-FFF2-40B4-BE49-F238E27FC236}"/>
            </a:extLst>
          </p:cNvPr>
          <p:cNvSpPr/>
          <p:nvPr/>
        </p:nvSpPr>
        <p:spPr>
          <a:xfrm>
            <a:off x="566738" y="0"/>
            <a:ext cx="11155362" cy="2011363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498475" y="787400"/>
            <a:ext cx="128588" cy="703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6013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B4C5E-B62F-41ED-B104-7BB7A813016C}" type="datetimeFigureOut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11" name="Footer Placeholder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75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55908-D67C-47C7-8B01-54FDB1D0E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6">
            <a:extLst>
              <a:ext uri="{FF2B5EF4-FFF2-40B4-BE49-F238E27FC236}"/>
            </a:extLst>
          </p:cNvPr>
          <p:cNvSpPr/>
          <p:nvPr/>
        </p:nvSpPr>
        <p:spPr>
          <a:xfrm>
            <a:off x="665163" y="1533525"/>
            <a:ext cx="10917237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8">
            <a:extLst>
              <a:ext uri="{FF2B5EF4-FFF2-40B4-BE49-F238E27FC236}"/>
            </a:extLst>
          </p:cNvPr>
          <p:cNvSpPr/>
          <p:nvPr/>
        </p:nvSpPr>
        <p:spPr>
          <a:xfrm>
            <a:off x="609600" y="2971800"/>
            <a:ext cx="1270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34B8-6BAC-44CF-944C-4A56F18FF232}" type="datetimeFigureOut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D8EC4-E0B8-41CB-93F0-DAE758AA9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1C5B9-FCF5-4445-B4CD-1248E7819CF3}" type="datetimeFigureOut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636F7-EEAA-47AB-A14F-F648ADC7C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8">
            <a:extLst>
              <a:ext uri="{FF2B5EF4-FFF2-40B4-BE49-F238E27FC236}"/>
            </a:extLst>
          </p:cNvPr>
          <p:cNvSpPr/>
          <p:nvPr/>
        </p:nvSpPr>
        <p:spPr>
          <a:xfrm>
            <a:off x="558800" y="1162050"/>
            <a:ext cx="3740150" cy="4643438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10">
            <a:extLst>
              <a:ext uri="{FF2B5EF4-FFF2-40B4-BE49-F238E27FC236}"/>
            </a:extLst>
          </p:cNvPr>
          <p:cNvSpPr/>
          <p:nvPr/>
        </p:nvSpPr>
        <p:spPr>
          <a:xfrm>
            <a:off x="498475" y="1617663"/>
            <a:ext cx="146050" cy="823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363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DA9E7-0770-4729-B44F-A37CD4C29CE8}" type="datetimeFigureOut">
              <a:rPr lang="en-US"/>
              <a:pPr>
                <a:defRPr/>
              </a:pPr>
              <a:t>4/23/2020</a:t>
            </a:fld>
            <a:endParaRPr lang="en-US" dirty="0"/>
          </a:p>
        </p:txBody>
      </p:sp>
      <p:sp>
        <p:nvSpPr>
          <p:cNvPr id="8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A56D8-3096-4638-970C-E7F9E2C33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8">
            <a:extLst>
              <a:ext uri="{FF2B5EF4-FFF2-40B4-BE49-F238E27FC236}"/>
            </a:extLst>
          </p:cNvPr>
          <p:cNvSpPr/>
          <p:nvPr/>
        </p:nvSpPr>
        <p:spPr>
          <a:xfrm>
            <a:off x="558800" y="1162050"/>
            <a:ext cx="3740150" cy="4643438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10">
            <a:extLst>
              <a:ext uri="{FF2B5EF4-FFF2-40B4-BE49-F238E27FC236}"/>
            </a:extLst>
          </p:cNvPr>
          <p:cNvSpPr/>
          <p:nvPr/>
        </p:nvSpPr>
        <p:spPr>
          <a:xfrm>
            <a:off x="498475" y="1617663"/>
            <a:ext cx="146050" cy="823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363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F75C8-C0E2-4B08-8036-1A6A5567CA4B}" type="datetimeFigureOut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6E199-E164-402C-84DE-D6AAD539D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25BFEA-28A9-468A-BE6D-65A756F3F639}" type="datetimeFigureOut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219010-0229-46E8-9E96-A65C897E7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69" r:id="rId7"/>
    <p:sldLayoutId id="2147483678" r:id="rId8"/>
    <p:sldLayoutId id="214748367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Next LT Pro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Next LT Pro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Next LT Pro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Next LT Pro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Next LT Pro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Next LT Pro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Next LT Pro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Next LT Pro"/>
        </a:defRPr>
      </a:lvl9pPr>
    </p:titleStyle>
    <p:bodyStyle>
      <a:lvl1pPr marL="228600" indent="-228600" algn="l" rtl="0" eaLnBrk="0" fontAlgn="base" hangingPunct="0">
        <a:lnSpc>
          <a:spcPct val="11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urces.cms.flu.cas.cz/src/index.php?s=v&amp;cat=7&amp;bookid=859&amp;page=28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15" name="Picture 3" descr="Obsah obrázku budova, chůze, závěs, deštník&#10;&#10;Popis byl vytvořen automaticky"/>
          <p:cNvPicPr>
            <a:picLocks noChangeAspect="1"/>
          </p:cNvPicPr>
          <p:nvPr/>
        </p:nvPicPr>
        <p:blipFill>
          <a:blip r:embed="rId2"/>
          <a:srcRect t="10480" r="-2" b="7672"/>
          <a:stretch>
            <a:fillRect/>
          </a:stretch>
        </p:blipFill>
        <p:spPr bwMode="auto">
          <a:xfrm>
            <a:off x="4883150" y="0"/>
            <a:ext cx="730885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Obrázek 5" descr="Obsah obrázku kytice, vyplněné, různé, vsedě&#10;&#10;Popis byl vytvořen automaticky"/>
          <p:cNvPicPr>
            <a:picLocks noChangeAspect="1"/>
          </p:cNvPicPr>
          <p:nvPr/>
        </p:nvPicPr>
        <p:blipFill>
          <a:blip r:embed="rId3"/>
          <a:srcRect t="6189" r="-2" b="9332"/>
          <a:stretch>
            <a:fillRect/>
          </a:stretch>
        </p:blipFill>
        <p:spPr bwMode="auto">
          <a:xfrm>
            <a:off x="4883150" y="3492500"/>
            <a:ext cx="730885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1" name="Freeform: Shape 20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3" name="Freeform: Shape 22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088063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319" name="Nadpis 1"/>
          <p:cNvSpPr>
            <a:spLocks noGrp="1"/>
          </p:cNvSpPr>
          <p:nvPr>
            <p:ph type="ctrTitle"/>
          </p:nvPr>
        </p:nvSpPr>
        <p:spPr>
          <a:xfrm>
            <a:off x="438150" y="1524000"/>
            <a:ext cx="5019675" cy="2774950"/>
          </a:xfrm>
        </p:spPr>
        <p:txBody>
          <a:bodyPr/>
          <a:lstStyle/>
          <a:p>
            <a:pPr eaLnBrk="1" hangingPunct="1"/>
            <a:r>
              <a:rPr lang="cs-CZ" sz="5400" smtClean="0"/>
              <a:t>Zemské desky</a:t>
            </a:r>
          </a:p>
        </p:txBody>
      </p:sp>
      <p:sp>
        <p:nvSpPr>
          <p:cNvPr id="13320" name="Podnadpis 2"/>
          <p:cNvSpPr>
            <a:spLocks noGrp="1"/>
          </p:cNvSpPr>
          <p:nvPr>
            <p:ph type="subTitle" idx="1"/>
          </p:nvPr>
        </p:nvSpPr>
        <p:spPr>
          <a:xfrm>
            <a:off x="174625" y="4670425"/>
            <a:ext cx="5648325" cy="1335088"/>
          </a:xfrm>
        </p:spPr>
        <p:txBody>
          <a:bodyPr/>
          <a:lstStyle/>
          <a:p>
            <a:pPr eaLnBrk="1" hangingPunct="1"/>
            <a:r>
              <a:rPr lang="cs-CZ" smtClean="0"/>
              <a:t>Vojtěch Hermann, Jakub Kudlička</a:t>
            </a:r>
          </a:p>
        </p:txBody>
      </p:sp>
      <p:sp>
        <p:nvSpPr>
          <p:cNvPr id="36" name="Rectangle 24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768350" y="346075"/>
            <a:ext cx="146050" cy="704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8950" y="4460875"/>
            <a:ext cx="5019675" cy="1905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Graphic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1450" y="177800"/>
            <a:ext cx="525145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1116013" y="549275"/>
            <a:ext cx="10167937" cy="1179513"/>
          </a:xfrm>
        </p:spPr>
        <p:txBody>
          <a:bodyPr/>
          <a:lstStyle/>
          <a:p>
            <a:pPr eaLnBrk="1" hangingPunct="1"/>
            <a:r>
              <a:rPr lang="cs-CZ" smtClean="0"/>
              <a:t>Edice</a:t>
            </a:r>
          </a:p>
        </p:txBody>
      </p:sp>
      <p:sp>
        <p:nvSpPr>
          <p:cNvPr id="22531" name="Zástupný obsah 2"/>
          <p:cNvSpPr>
            <a:spLocks noGrp="1"/>
          </p:cNvSpPr>
          <p:nvPr>
            <p:ph idx="1"/>
          </p:nvPr>
        </p:nvSpPr>
        <p:spPr>
          <a:xfrm>
            <a:off x="71438" y="1504950"/>
            <a:ext cx="11984037" cy="525145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sz="2200" b="1" smtClean="0"/>
              <a:t>ZD na Moravě:</a:t>
            </a:r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cs-CZ" sz="2200" smtClean="0"/>
              <a:t>BRANDL, Vincenc (ed.): Libri citationum et sententiarum seu. Knihy půhonné a nálezové I. Vetustissimae, que exstant, citationes cudae Olomucensis (1374–1398), První kniha půhonů Olomúckých (1405–1411). Brno 1872. V letech 1873 až 1895 vydal Vincenc Brandl dalších osm svazků edice těchto knih z 15. století.</a:t>
            </a:r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cs-CZ" sz="2200" smtClean="0"/>
              <a:t>BRETHOLZ</a:t>
            </a:r>
            <a:r>
              <a:rPr lang="it-IT" sz="2200" smtClean="0"/>
              <a:t>, B</a:t>
            </a:r>
            <a:r>
              <a:rPr lang="cs-CZ" sz="2200" smtClean="0"/>
              <a:t>ertold</a:t>
            </a:r>
            <a:r>
              <a:rPr lang="it-IT" sz="2200" smtClean="0"/>
              <a:t> (ed.) Libri citationum et sententiarum VII (1490–1503)</a:t>
            </a:r>
            <a:r>
              <a:rPr lang="cs-CZ" sz="2200" smtClean="0"/>
              <a:t>.</a:t>
            </a:r>
            <a:r>
              <a:rPr lang="it-IT" sz="2200" smtClean="0"/>
              <a:t> </a:t>
            </a:r>
            <a:r>
              <a:rPr lang="cs-CZ" sz="2200" smtClean="0"/>
              <a:t>Brno </a:t>
            </a:r>
            <a:r>
              <a:rPr lang="it-IT" sz="2200" smtClean="0"/>
              <a:t>1911.</a:t>
            </a:r>
            <a:endParaRPr lang="cs-CZ" sz="2200" smtClean="0"/>
          </a:p>
          <a:p>
            <a:pPr eaLnBrk="1" hangingPunct="1">
              <a:lnSpc>
                <a:spcPct val="100000"/>
              </a:lnSpc>
            </a:pPr>
            <a:r>
              <a:rPr lang="cs-CZ" sz="2200" b="1" smtClean="0"/>
              <a:t>ZD ze Slezska:</a:t>
            </a:r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cs-CZ" sz="2200" smtClean="0"/>
              <a:t>KAPRAS, Jan (ed.): Pozůstatky knih zemského práva knížectví opavského. Díl 1. Knihy přední. Část prvá. Praha 1906.</a:t>
            </a:r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cs-CZ" sz="2200" smtClean="0"/>
              <a:t>KAPRAS, Jan (ed.): Pozůstatky knih zemského práva knížectví opavského. Díl 2. Desky zemské. Část prvá. Praha 1908.</a:t>
            </a:r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cs-CZ" sz="2200" smtClean="0"/>
              <a:t>PRIX, Dalibor (ed.): Zemské desky krnovské I. 1403-1522. Opava 2008.</a:t>
            </a:r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cs-CZ" sz="2200" smtClean="0"/>
              <a:t>ROHLÍK, Miloslav (ed.): Opavské zemské desky. Knihy zadní 1537-1613. Opava 1961.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>
          <a:xfrm>
            <a:off x="1116013" y="549275"/>
            <a:ext cx="10167937" cy="1179513"/>
          </a:xfrm>
        </p:spPr>
        <p:txBody>
          <a:bodyPr/>
          <a:lstStyle/>
          <a:p>
            <a:pPr eaLnBrk="1" hangingPunct="1"/>
            <a:r>
              <a:rPr lang="cs-CZ" smtClean="0"/>
              <a:t>Literatura</a:t>
            </a:r>
          </a:p>
        </p:txBody>
      </p:sp>
      <p:sp>
        <p:nvSpPr>
          <p:cNvPr id="23554" name="Zástupný obsah 2"/>
          <p:cNvSpPr>
            <a:spLocks noGrp="1"/>
          </p:cNvSpPr>
          <p:nvPr>
            <p:ph idx="1"/>
          </p:nvPr>
        </p:nvSpPr>
        <p:spPr>
          <a:xfrm>
            <a:off x="71438" y="2478088"/>
            <a:ext cx="12020550" cy="369411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smtClean="0"/>
              <a:t>BURDOVÁ, Pavla: Desky zemské království českého. Praha 1990. </a:t>
            </a:r>
          </a:p>
          <a:p>
            <a:pPr eaLnBrk="1" hangingPunct="1">
              <a:lnSpc>
                <a:spcPct val="100000"/>
              </a:lnSpc>
            </a:pPr>
            <a:r>
              <a:rPr lang="cs-CZ" smtClean="0"/>
              <a:t>HLAVÁČEK, Ivan - KAŠPAR, Jaroslav - NOVÝ, Rostislav: Vademecum pomocných věd historických. Jinočany 2002. </a:t>
            </a:r>
          </a:p>
          <a:p>
            <a:pPr eaLnBrk="1" hangingPunct="1">
              <a:lnSpc>
                <a:spcPct val="100000"/>
              </a:lnSpc>
            </a:pPr>
            <a:r>
              <a:rPr lang="cs-CZ" smtClean="0"/>
              <a:t>KRMÍČKOVÁ, Helena: Edice středověkého diplomatického materiálu. Brno 2014.</a:t>
            </a:r>
          </a:p>
          <a:p>
            <a:pPr eaLnBrk="1" hangingPunct="1">
              <a:lnSpc>
                <a:spcPct val="100000"/>
              </a:lnSpc>
            </a:pPr>
            <a:r>
              <a:rPr lang="cs-CZ" smtClean="0"/>
              <a:t>ŠEBÁNEK, Jindřich – FIALA, Zdeněk – HLEDÍKOVÁ, Zdeňka: Česká diplomatika do roku 1848. 2. vyd. Praha 1971.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39" name="Obrázek 4" descr="Obsah obrázku kytice, vyplněné, veslovat, linkovaný&#10;&#10;Popis byl vytvořen automaticky"/>
          <p:cNvPicPr>
            <a:picLocks noChangeAspect="1"/>
          </p:cNvPicPr>
          <p:nvPr/>
        </p:nvPicPr>
        <p:blipFill>
          <a:blip r:embed="rId2"/>
          <a:srcRect l="6662" r="14737" b="-2"/>
          <a:stretch>
            <a:fillRect/>
          </a:stretch>
        </p:blipFill>
        <p:spPr bwMode="auto">
          <a:xfrm>
            <a:off x="6405563" y="0"/>
            <a:ext cx="7197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2" name="Freeform: Shape 1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4" name="Freeform: Shape 13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086475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42" name="Nadpis 1"/>
          <p:cNvSpPr>
            <a:spLocks noGrp="1"/>
          </p:cNvSpPr>
          <p:nvPr>
            <p:ph type="title"/>
          </p:nvPr>
        </p:nvSpPr>
        <p:spPr>
          <a:xfrm>
            <a:off x="374650" y="857250"/>
            <a:ext cx="4992688" cy="1243013"/>
          </a:xfrm>
        </p:spPr>
        <p:txBody>
          <a:bodyPr/>
          <a:lstStyle/>
          <a:p>
            <a:pPr eaLnBrk="1" hangingPunct="1"/>
            <a:r>
              <a:rPr lang="cs-CZ" sz="3400" smtClean="0"/>
              <a:t>Zemské desky</a:t>
            </a:r>
          </a:p>
        </p:txBody>
      </p:sp>
      <p:sp>
        <p:nvSpPr>
          <p:cNvPr id="16" name="Rectangle 15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123950"/>
            <a:ext cx="128588" cy="654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38150" y="2195513"/>
            <a:ext cx="4983163" cy="1746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45" name="Zástupný obsah 2"/>
          <p:cNvSpPr>
            <a:spLocks noGrp="1"/>
          </p:cNvSpPr>
          <p:nvPr>
            <p:ph idx="1"/>
          </p:nvPr>
        </p:nvSpPr>
        <p:spPr>
          <a:xfrm>
            <a:off x="0" y="2125663"/>
            <a:ext cx="6440488" cy="4732337"/>
          </a:xfrm>
        </p:spPr>
        <p:txBody>
          <a:bodyPr/>
          <a:lstStyle/>
          <a:p>
            <a:pPr eaLnBrk="1" hangingPunct="1"/>
            <a:r>
              <a:rPr lang="cs-CZ" sz="1600" smtClean="0"/>
              <a:t>Úřední knihy vzniklé z činnosti zemského soudu (počátky v letech 1260 – 1270).</a:t>
            </a:r>
          </a:p>
          <a:p>
            <a:pPr eaLnBrk="1" hangingPunct="1"/>
            <a:r>
              <a:rPr lang="cs-CZ" sz="1600" smtClean="0"/>
              <a:t>Knihy byly vedeny pro svobodné (alodní) vlastnictví.</a:t>
            </a:r>
          </a:p>
          <a:p>
            <a:pPr eaLnBrk="1" hangingPunct="1"/>
            <a:r>
              <a:rPr lang="cs-CZ" sz="1600" smtClean="0"/>
              <a:t>Desky se sepisovaly v tzv. </a:t>
            </a:r>
            <a:r>
              <a:rPr lang="cs-CZ" sz="1600" b="1" smtClean="0"/>
              <a:t>kvaternech</a:t>
            </a:r>
            <a:r>
              <a:rPr lang="cs-CZ" sz="1600" smtClean="0"/>
              <a:t>, což byly čtyři archy, které byly později svázány do knihy.</a:t>
            </a:r>
          </a:p>
          <a:p>
            <a:pPr eaLnBrk="1" hangingPunct="1"/>
            <a:r>
              <a:rPr lang="cs-CZ" sz="1600" smtClean="0"/>
              <a:t>Nejstarší zápisy jsou v latině, dále od roku 1495 v češtině, ale po třicetileté válce převládá němčina.</a:t>
            </a:r>
          </a:p>
          <a:p>
            <a:pPr eaLnBrk="1" hangingPunct="1"/>
            <a:r>
              <a:rPr lang="cs-CZ" sz="1600" smtClean="0"/>
              <a:t>Zápis do desek měl, zejména v době stavovského státu, nejvyšší právní hodnotu.</a:t>
            </a:r>
          </a:p>
          <a:p>
            <a:pPr eaLnBrk="1" hangingPunct="1"/>
            <a:r>
              <a:rPr lang="cs-CZ" sz="1600" smtClean="0"/>
              <a:t>Očíslovány byly roku 1795 – předtím byly barevně označovány.</a:t>
            </a:r>
          </a:p>
          <a:p>
            <a:pPr eaLnBrk="1" hangingPunct="1"/>
            <a:r>
              <a:rPr lang="cs-CZ" sz="1600" smtClean="0"/>
              <a:t>Úřad byl zrušen Josefem II. v roce1783, ale definitivní konec knih byl až v 60. letech 20. století.</a:t>
            </a:r>
          </a:p>
          <a:p>
            <a:pPr eaLnBrk="1" hangingPunct="1"/>
            <a:r>
              <a:rPr lang="cs-CZ" sz="1600" smtClean="0"/>
              <a:t>Desky jsou uloženy v Národním archivu v Praze.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/>
            </a:extLst>
          </p:cNvPr>
          <p:cNvSpPr txBox="1"/>
          <p:nvPr/>
        </p:nvSpPr>
        <p:spPr>
          <a:xfrm>
            <a:off x="3914775" y="1122363"/>
            <a:ext cx="4349750" cy="15557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4800">
                <a:latin typeface="Avenir Next LT Pro"/>
              </a:rPr>
              <a:t>Země Koruny české</a:t>
            </a:r>
          </a:p>
        </p:txBody>
      </p:sp>
      <p:sp>
        <p:nvSpPr>
          <p:cNvPr id="3" name="TextovéPole 2">
            <a:extLst>
              <a:ext uri="{FF2B5EF4-FFF2-40B4-BE49-F238E27FC236}"/>
            </a:extLst>
          </p:cNvPr>
          <p:cNvSpPr txBox="1"/>
          <p:nvPr/>
        </p:nvSpPr>
        <p:spPr>
          <a:xfrm>
            <a:off x="444500" y="3586163"/>
            <a:ext cx="3621088" cy="13239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dirty="0">
                <a:latin typeface="+mn-lt"/>
              </a:rPr>
              <a:t>České zemské desky</a:t>
            </a:r>
          </a:p>
        </p:txBody>
      </p:sp>
      <p:sp>
        <p:nvSpPr>
          <p:cNvPr id="4" name="TextovéPole 3">
            <a:extLst>
              <a:ext uri="{FF2B5EF4-FFF2-40B4-BE49-F238E27FC236}"/>
            </a:extLst>
          </p:cNvPr>
          <p:cNvSpPr txBox="1"/>
          <p:nvPr/>
        </p:nvSpPr>
        <p:spPr>
          <a:xfrm>
            <a:off x="4386263" y="3586163"/>
            <a:ext cx="3621087" cy="13239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dirty="0">
                <a:latin typeface="+mn-lt"/>
              </a:rPr>
              <a:t>Moravské zemské desky</a:t>
            </a:r>
          </a:p>
        </p:txBody>
      </p:sp>
      <p:sp>
        <p:nvSpPr>
          <p:cNvPr id="5" name="TextovéPole 4">
            <a:extLst>
              <a:ext uri="{FF2B5EF4-FFF2-40B4-BE49-F238E27FC236}"/>
            </a:extLst>
          </p:cNvPr>
          <p:cNvSpPr txBox="1"/>
          <p:nvPr/>
        </p:nvSpPr>
        <p:spPr>
          <a:xfrm>
            <a:off x="8335963" y="3586163"/>
            <a:ext cx="3411537" cy="19399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dirty="0">
                <a:latin typeface="+mn-lt"/>
              </a:rPr>
              <a:t>Zemské desky ve Slezsku </a:t>
            </a:r>
          </a:p>
        </p:txBody>
      </p:sp>
      <p:cxnSp>
        <p:nvCxnSpPr>
          <p:cNvPr id="7" name="Přímá spojnice se šipkou 6">
            <a:extLst>
              <a:ext uri="{FF2B5EF4-FFF2-40B4-BE49-F238E27FC236}"/>
            </a:extLst>
          </p:cNvPr>
          <p:cNvCxnSpPr/>
          <p:nvPr/>
        </p:nvCxnSpPr>
        <p:spPr>
          <a:xfrm flipH="1">
            <a:off x="3249613" y="2859088"/>
            <a:ext cx="815975" cy="569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/>
            </a:extLst>
          </p:cNvPr>
          <p:cNvCxnSpPr/>
          <p:nvPr/>
        </p:nvCxnSpPr>
        <p:spPr>
          <a:xfrm>
            <a:off x="6196013" y="2854325"/>
            <a:ext cx="0" cy="574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/>
            </a:extLst>
          </p:cNvPr>
          <p:cNvCxnSpPr/>
          <p:nvPr/>
        </p:nvCxnSpPr>
        <p:spPr>
          <a:xfrm>
            <a:off x="8007350" y="2859088"/>
            <a:ext cx="842963" cy="487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/>
            </a:extLst>
          </p:cNvPr>
          <p:cNvSpPr txBox="1"/>
          <p:nvPr/>
        </p:nvSpPr>
        <p:spPr>
          <a:xfrm>
            <a:off x="8335963" y="5772150"/>
            <a:ext cx="1524000" cy="641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>
                <a:latin typeface="Avenir Next LT Pro"/>
              </a:rPr>
              <a:t>opavského</a:t>
            </a:r>
          </a:p>
          <a:p>
            <a:pPr>
              <a:defRPr/>
            </a:pPr>
            <a:r>
              <a:rPr lang="cs-CZ">
                <a:latin typeface="Avenir Next LT Pro"/>
              </a:rPr>
              <a:t>knížectví</a:t>
            </a:r>
          </a:p>
        </p:txBody>
      </p:sp>
      <p:sp>
        <p:nvSpPr>
          <p:cNvPr id="8" name="TextovéPole 7">
            <a:extLst>
              <a:ext uri="{FF2B5EF4-FFF2-40B4-BE49-F238E27FC236}"/>
            </a:extLst>
          </p:cNvPr>
          <p:cNvSpPr txBox="1"/>
          <p:nvPr/>
        </p:nvSpPr>
        <p:spPr>
          <a:xfrm>
            <a:off x="10094913" y="5772150"/>
            <a:ext cx="1652587" cy="641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>
                <a:latin typeface="Avenir Next LT Pro"/>
              </a:rPr>
              <a:t>krnovského knížectví </a:t>
            </a:r>
          </a:p>
        </p:txBody>
      </p:sp>
      <p:cxnSp>
        <p:nvCxnSpPr>
          <p:cNvPr id="12" name="Přímá spojnice se šipkou 11">
            <a:extLst>
              <a:ext uri="{FF2B5EF4-FFF2-40B4-BE49-F238E27FC236}"/>
            </a:extLst>
          </p:cNvPr>
          <p:cNvCxnSpPr/>
          <p:nvPr/>
        </p:nvCxnSpPr>
        <p:spPr>
          <a:xfrm flipH="1">
            <a:off x="9272588" y="5543550"/>
            <a:ext cx="244475" cy="173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/>
            </a:extLst>
          </p:cNvPr>
          <p:cNvCxnSpPr/>
          <p:nvPr/>
        </p:nvCxnSpPr>
        <p:spPr>
          <a:xfrm>
            <a:off x="10533063" y="5562600"/>
            <a:ext cx="320675" cy="173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>
          <a:xfrm>
            <a:off x="1116013" y="549275"/>
            <a:ext cx="9886950" cy="1085850"/>
          </a:xfrm>
        </p:spPr>
        <p:txBody>
          <a:bodyPr/>
          <a:lstStyle/>
          <a:p>
            <a:pPr eaLnBrk="1" hangingPunct="1"/>
            <a:r>
              <a:rPr lang="cs-CZ" smtClean="0"/>
              <a:t>Dělení českých zemských desek</a:t>
            </a:r>
          </a:p>
        </p:txBody>
      </p:sp>
      <p:sp>
        <p:nvSpPr>
          <p:cNvPr id="16386" name="Zástupný obsah 2"/>
          <p:cNvSpPr>
            <a:spLocks noGrp="1"/>
          </p:cNvSpPr>
          <p:nvPr>
            <p:ph idx="1"/>
          </p:nvPr>
        </p:nvSpPr>
        <p:spPr>
          <a:xfrm>
            <a:off x="669925" y="2035175"/>
            <a:ext cx="11522075" cy="4822825"/>
          </a:xfrm>
        </p:spPr>
        <p:txBody>
          <a:bodyPr/>
          <a:lstStyle/>
          <a:p>
            <a:pPr eaLnBrk="1" hangingPunct="1"/>
            <a:r>
              <a:rPr lang="cs-CZ" sz="2400" b="1" i="1" smtClean="0">
                <a:solidFill>
                  <a:srgbClr val="0070C0"/>
                </a:solidFill>
              </a:rPr>
              <a:t>Desky</a:t>
            </a:r>
            <a:r>
              <a:rPr lang="cs-CZ" sz="2400" smtClean="0"/>
              <a:t> </a:t>
            </a:r>
            <a:r>
              <a:rPr lang="cs-CZ" sz="2400" b="1" i="1" smtClean="0">
                <a:solidFill>
                  <a:srgbClr val="0070C0"/>
                </a:solidFill>
              </a:rPr>
              <a:t>půhonné a nálezové</a:t>
            </a:r>
            <a:r>
              <a:rPr lang="cs-CZ" sz="2400" smtClean="0"/>
              <a:t> → evidovaly půhony (= pohnání před zemský soud), tj. žaloby, obžalování z trestního provinění a rozsudky (nálezy)</a:t>
            </a:r>
          </a:p>
          <a:p>
            <a:pPr eaLnBrk="1" hangingPunct="1"/>
            <a:r>
              <a:rPr lang="cs-CZ" sz="2400" b="1" i="1" smtClean="0">
                <a:solidFill>
                  <a:srgbClr val="0070C0"/>
                </a:solidFill>
              </a:rPr>
              <a:t>Desky</a:t>
            </a:r>
            <a:r>
              <a:rPr lang="cs-CZ" sz="2400" smtClean="0"/>
              <a:t> </a:t>
            </a:r>
            <a:r>
              <a:rPr lang="cs-CZ" sz="2400" b="1" i="1" smtClean="0">
                <a:solidFill>
                  <a:srgbClr val="0070C0"/>
                </a:solidFill>
              </a:rPr>
              <a:t>trhové</a:t>
            </a:r>
            <a:r>
              <a:rPr lang="cs-CZ" sz="2400" smtClean="0"/>
              <a:t> → zápisy o prodeji, koupi a převodech alodního nemovitého majetku, který musel být plně svobodný. </a:t>
            </a:r>
          </a:p>
          <a:p>
            <a:pPr eaLnBrk="1" hangingPunct="1">
              <a:buFont typeface="Arial" charset="0"/>
              <a:buNone/>
            </a:pPr>
            <a:r>
              <a:rPr lang="cs-CZ" sz="2400" i="1" smtClean="0"/>
              <a:t>Za Karla IV. se přidávají: </a:t>
            </a:r>
            <a:endParaRPr lang="cs-CZ" sz="2400" smtClean="0"/>
          </a:p>
          <a:p>
            <a:pPr eaLnBrk="1" hangingPunct="1"/>
            <a:r>
              <a:rPr lang="cs-CZ" sz="2400" b="1" i="1" smtClean="0">
                <a:solidFill>
                  <a:srgbClr val="0070C0"/>
                </a:solidFill>
              </a:rPr>
              <a:t>Desky zápisné </a:t>
            </a:r>
            <a:r>
              <a:rPr lang="cs-CZ" sz="2400" b="1" i="1" smtClean="0"/>
              <a:t>→ </a:t>
            </a:r>
            <a:r>
              <a:rPr lang="cs-CZ" sz="2400" smtClean="0"/>
              <a:t>záznamy dluhů </a:t>
            </a:r>
            <a:r>
              <a:rPr lang="cs-CZ" sz="2400" b="1" i="1" smtClean="0"/>
              <a:t>→</a:t>
            </a:r>
            <a:endParaRPr lang="cs-CZ" sz="2400" smtClean="0"/>
          </a:p>
          <a:p>
            <a:pPr eaLnBrk="1" hangingPunct="1">
              <a:buFont typeface="Arial" charset="0"/>
              <a:buNone/>
            </a:pPr>
            <a:r>
              <a:rPr lang="cs-CZ" sz="2400" smtClean="0"/>
              <a:t>Za Vladislava II. vznikají:</a:t>
            </a:r>
            <a:endParaRPr lang="cs-CZ" sz="2400" i="1" smtClean="0"/>
          </a:p>
          <a:p>
            <a:pPr eaLnBrk="1" hangingPunct="1"/>
            <a:r>
              <a:rPr lang="cs-CZ" sz="2400" b="1" i="1" smtClean="0">
                <a:solidFill>
                  <a:srgbClr val="0070C0"/>
                </a:solidFill>
              </a:rPr>
              <a:t>Desky památné </a:t>
            </a:r>
            <a:r>
              <a:rPr lang="cs-CZ" sz="2400" smtClean="0"/>
              <a:t>→  obecné nálezy a rozsudky, královské majestáty, usnesení sněmu apod.</a:t>
            </a:r>
            <a:r>
              <a:rPr lang="cs-CZ" smtClean="0"/>
              <a:t> </a:t>
            </a:r>
          </a:p>
        </p:txBody>
      </p:sp>
      <p:sp>
        <p:nvSpPr>
          <p:cNvPr id="16387" name="TextovéPole 4"/>
          <p:cNvSpPr txBox="1">
            <a:spLocks noChangeArrowheads="1"/>
          </p:cNvSpPr>
          <p:nvPr/>
        </p:nvSpPr>
        <p:spPr bwMode="auto">
          <a:xfrm>
            <a:off x="6200775" y="4224338"/>
            <a:ext cx="5145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latin typeface="Avenir Next LT Pro"/>
              </a:rPr>
              <a:t>(menší do 100 kop grošů českých x větší nad 100 kop grošů českých)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>
          <a:xfrm>
            <a:off x="1116013" y="549275"/>
            <a:ext cx="10167937" cy="1179513"/>
          </a:xfrm>
        </p:spPr>
        <p:txBody>
          <a:bodyPr/>
          <a:lstStyle/>
          <a:p>
            <a:pPr eaLnBrk="1" hangingPunct="1"/>
            <a:r>
              <a:rPr lang="cs-CZ" smtClean="0"/>
              <a:t>Význam zemských desek</a:t>
            </a:r>
          </a:p>
        </p:txBody>
      </p:sp>
      <p:sp>
        <p:nvSpPr>
          <p:cNvPr id="17410" name="Zástupný obsah 2"/>
          <p:cNvSpPr>
            <a:spLocks noGrp="1"/>
          </p:cNvSpPr>
          <p:nvPr>
            <p:ph idx="1"/>
          </p:nvPr>
        </p:nvSpPr>
        <p:spPr>
          <a:xfrm>
            <a:off x="1116013" y="2478088"/>
            <a:ext cx="10167937" cy="3694112"/>
          </a:xfrm>
        </p:spPr>
        <p:txBody>
          <a:bodyPr/>
          <a:lstStyle/>
          <a:p>
            <a:pPr eaLnBrk="1" hangingPunct="1"/>
            <a:r>
              <a:rPr lang="cs-CZ" smtClean="0"/>
              <a:t>Zápis v zemských deskách byl nezvratným důkazem držby majetku. </a:t>
            </a:r>
          </a:p>
          <a:p>
            <a:pPr eaLnBrk="1" hangingPunct="1"/>
            <a:r>
              <a:rPr lang="cs-CZ" smtClean="0"/>
              <a:t>Jsou cenným pramenem pro poznání fungování středověkého (novověkého) práva; je možné jich využívat k výzkumu historického vývoje českého jazyka.</a:t>
            </a:r>
          </a:p>
          <a:p>
            <a:pPr eaLnBrk="1" hangingPunct="1"/>
            <a:r>
              <a:rPr lang="cs-CZ" smtClean="0"/>
              <a:t>Jsou cenným zdrojem poznání hospodářských, sociálních, právních, ale i kulturních poměrů tehdejší doby.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>
          <a:xfrm>
            <a:off x="1116013" y="549275"/>
            <a:ext cx="10167937" cy="1179513"/>
          </a:xfrm>
        </p:spPr>
        <p:txBody>
          <a:bodyPr/>
          <a:lstStyle/>
          <a:p>
            <a:pPr eaLnBrk="1" hangingPunct="1"/>
            <a:r>
              <a:rPr lang="cs-CZ" smtClean="0"/>
              <a:t>České zemské desky</a:t>
            </a:r>
          </a:p>
        </p:txBody>
      </p:sp>
      <p:sp>
        <p:nvSpPr>
          <p:cNvPr id="18434" name="Zástupný obsah 2"/>
          <p:cNvSpPr>
            <a:spLocks noGrp="1"/>
          </p:cNvSpPr>
          <p:nvPr>
            <p:ph idx="1"/>
          </p:nvPr>
        </p:nvSpPr>
        <p:spPr>
          <a:xfrm>
            <a:off x="103188" y="2044700"/>
            <a:ext cx="12192000" cy="4597400"/>
          </a:xfrm>
        </p:spPr>
        <p:txBody>
          <a:bodyPr/>
          <a:lstStyle/>
          <a:p>
            <a:pPr eaLnBrk="1" hangingPunct="1"/>
            <a:r>
              <a:rPr lang="cs-CZ" smtClean="0"/>
              <a:t>Původně nazvány „</a:t>
            </a:r>
            <a:r>
              <a:rPr lang="cs-CZ" i="1" smtClean="0"/>
              <a:t>registra raegalia“ </a:t>
            </a:r>
            <a:r>
              <a:rPr lang="cs-CZ" smtClean="0"/>
              <a:t>sloužily jako zápisy, jež prováděl zemský písař (první zmínka o jejich existenci je z konce 70. let 13. století).</a:t>
            </a:r>
          </a:p>
          <a:p>
            <a:pPr eaLnBrk="1" hangingPunct="1">
              <a:lnSpc>
                <a:spcPct val="100000"/>
              </a:lnSpc>
            </a:pPr>
            <a:r>
              <a:rPr lang="cs-CZ" smtClean="0"/>
              <a:t>Především v nejisté době po vymření Přemyslovců si takto šlechta zajišťovala svůj majetek.</a:t>
            </a:r>
          </a:p>
          <a:p>
            <a:pPr eaLnBrk="1" hangingPunct="1">
              <a:lnSpc>
                <a:spcPct val="100000"/>
              </a:lnSpc>
            </a:pPr>
            <a:r>
              <a:rPr lang="cs-CZ" smtClean="0"/>
              <a:t>Dne </a:t>
            </a:r>
            <a:r>
              <a:rPr lang="cs-CZ" b="1" smtClean="0"/>
              <a:t>2. června 1541 </a:t>
            </a:r>
            <a:r>
              <a:rPr lang="cs-CZ" smtClean="0"/>
              <a:t>došlo k velkému požáru Pražského hradu a Malé Strany, při kterém byly zemské desky zcela zničeny a dochoval se pouze svazek z let 1316-1325.</a:t>
            </a:r>
          </a:p>
          <a:p>
            <a:pPr eaLnBrk="1" hangingPunct="1">
              <a:lnSpc>
                <a:spcPct val="100000"/>
              </a:lnSpc>
            </a:pPr>
            <a:r>
              <a:rPr lang="cs-CZ" smtClean="0"/>
              <a:t>Aby se předešlo podobné situaci, byly udělány opisy, bylo to však příliš nákladné, a proto bylo opsáno jen 23 knih.</a:t>
            </a:r>
          </a:p>
          <a:p>
            <a:pPr eaLnBrk="1" hangingPunct="1">
              <a:lnSpc>
                <a:spcPct val="100000"/>
              </a:lnSpc>
            </a:pPr>
            <a:endParaRPr lang="cs-CZ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>
          <a:xfrm>
            <a:off x="1116013" y="549275"/>
            <a:ext cx="10167937" cy="1179513"/>
          </a:xfrm>
        </p:spPr>
        <p:txBody>
          <a:bodyPr/>
          <a:lstStyle/>
          <a:p>
            <a:pPr eaLnBrk="1" hangingPunct="1"/>
            <a:r>
              <a:rPr lang="cs-CZ" smtClean="0"/>
              <a:t>Ukázka ze zemských desek</a:t>
            </a:r>
          </a:p>
        </p:txBody>
      </p:sp>
      <p:pic>
        <p:nvPicPr>
          <p:cNvPr id="19458" name="Zástupný obsah 3"/>
          <p:cNvPicPr>
            <a:picLocks noGrp="1" noChangeAspect="1"/>
          </p:cNvPicPr>
          <p:nvPr>
            <p:ph idx="1"/>
          </p:nvPr>
        </p:nvPicPr>
        <p:blipFill>
          <a:blip r:embed="rId2"/>
          <a:srcRect l="32986" t="42863" r="20834" b="31560"/>
          <a:stretch>
            <a:fillRect/>
          </a:stretch>
        </p:blipFill>
        <p:spPr>
          <a:xfrm>
            <a:off x="555625" y="2163763"/>
            <a:ext cx="5699125" cy="1776412"/>
          </a:xfrm>
        </p:spPr>
      </p:pic>
      <p:sp>
        <p:nvSpPr>
          <p:cNvPr id="19459" name="TextovéPole 4"/>
          <p:cNvSpPr txBox="1">
            <a:spLocks noChangeArrowheads="1"/>
          </p:cNvSpPr>
          <p:nvPr/>
        </p:nvSpPr>
        <p:spPr bwMode="auto">
          <a:xfrm>
            <a:off x="650875" y="4175125"/>
            <a:ext cx="5445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Avenir Next LT Pro"/>
              </a:rPr>
              <a:t>(Zdroj: </a:t>
            </a:r>
            <a:r>
              <a:rPr lang="cs-CZ">
                <a:latin typeface="Avenir Next LT Pro"/>
                <a:hlinkClick r:id="rId3"/>
              </a:rPr>
              <a:t>https://sources.cms.flu.cas.cz/src/index.php?s=v&amp;cat=7&amp;bookid=859&amp;page=288</a:t>
            </a:r>
            <a:r>
              <a:rPr lang="cs-CZ">
                <a:latin typeface="Avenir Next LT Pro"/>
              </a:rPr>
              <a:t>)</a:t>
            </a:r>
          </a:p>
        </p:txBody>
      </p:sp>
      <p:pic>
        <p:nvPicPr>
          <p:cNvPr id="19460" name="Obrázek 5"/>
          <p:cNvPicPr>
            <a:picLocks noChangeAspect="1"/>
          </p:cNvPicPr>
          <p:nvPr/>
        </p:nvPicPr>
        <p:blipFill>
          <a:blip r:embed="rId4"/>
          <a:srcRect l="38333" t="22667" r="25334" b="29333"/>
          <a:stretch>
            <a:fillRect/>
          </a:stretch>
        </p:blipFill>
        <p:spPr bwMode="auto">
          <a:xfrm>
            <a:off x="6034088" y="2273300"/>
            <a:ext cx="5518150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>
          <a:xfrm>
            <a:off x="1116013" y="549275"/>
            <a:ext cx="10167937" cy="1179513"/>
          </a:xfrm>
        </p:spPr>
        <p:txBody>
          <a:bodyPr/>
          <a:lstStyle/>
          <a:p>
            <a:pPr eaLnBrk="1" hangingPunct="1"/>
            <a:r>
              <a:rPr lang="cs-CZ" smtClean="0"/>
              <a:t>Zemské desky na Moravě a ve Slezsku</a:t>
            </a:r>
          </a:p>
        </p:txBody>
      </p:sp>
      <p:sp>
        <p:nvSpPr>
          <p:cNvPr id="20482" name="Zástupný obsah 2"/>
          <p:cNvSpPr>
            <a:spLocks noGrp="1"/>
          </p:cNvSpPr>
          <p:nvPr>
            <p:ph idx="1"/>
          </p:nvPr>
        </p:nvSpPr>
        <p:spPr>
          <a:xfrm>
            <a:off x="477838" y="2478088"/>
            <a:ext cx="10806112" cy="3694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Na Moravě byly vedeny od roku 1348 ve dvou oddělených řadách: brněnské a olomoucké.</a:t>
            </a:r>
            <a:r>
              <a:rPr lang="cs-CZ" b="1" smtClean="0"/>
              <a:t> </a:t>
            </a:r>
            <a:r>
              <a:rPr lang="cs-CZ" smtClean="0"/>
              <a:t>Od roku 1642 byly desky sjednoceny v řadu jedinou.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Všechny se dochovaly v pergamenových originálech do roku 1850 a jsou uloženy v Moravském zemském archivu v Brně.</a:t>
            </a:r>
          </a:p>
          <a:p>
            <a:pPr eaLnBrk="1" hangingPunct="1"/>
            <a:r>
              <a:rPr lang="cs-CZ" smtClean="0"/>
              <a:t>Ve Slezsku byly vedeny zemské desky krnovského a opavského knížectví od konce 14. století, jsou uloženy v Zemském archivu v Opavě.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cs-CZ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>
          <a:xfrm>
            <a:off x="1116013" y="549275"/>
            <a:ext cx="10167937" cy="1179513"/>
          </a:xfrm>
        </p:spPr>
        <p:txBody>
          <a:bodyPr/>
          <a:lstStyle/>
          <a:p>
            <a:pPr eaLnBrk="1" hangingPunct="1"/>
            <a:r>
              <a:rPr lang="cs-CZ" smtClean="0"/>
              <a:t>Edice</a:t>
            </a:r>
          </a:p>
        </p:txBody>
      </p:sp>
      <p:sp>
        <p:nvSpPr>
          <p:cNvPr id="21506" name="Zástupný obsah 2"/>
          <p:cNvSpPr>
            <a:spLocks noGrp="1"/>
          </p:cNvSpPr>
          <p:nvPr>
            <p:ph idx="1"/>
          </p:nvPr>
        </p:nvSpPr>
        <p:spPr>
          <a:xfrm>
            <a:off x="336550" y="2354263"/>
            <a:ext cx="11609388" cy="4503737"/>
          </a:xfrm>
        </p:spPr>
        <p:txBody>
          <a:bodyPr/>
          <a:lstStyle/>
          <a:p>
            <a:pPr eaLnBrk="1" hangingPunct="1"/>
            <a:r>
              <a:rPr lang="cs-CZ" sz="1600" b="1" dirty="0" smtClean="0"/>
              <a:t>ZD v Čechách</a:t>
            </a:r>
            <a:r>
              <a:rPr lang="cs-CZ" sz="1600" dirty="0" smtClean="0"/>
              <a:t>:</a:t>
            </a:r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cs-CZ" sz="1600" dirty="0" smtClean="0"/>
              <a:t>EMLER, Josef - DVORSKÝ, František (</a:t>
            </a:r>
            <a:r>
              <a:rPr lang="cs-CZ" sz="1600" dirty="0" err="1" smtClean="0"/>
              <a:t>ed</a:t>
            </a:r>
            <a:r>
              <a:rPr lang="cs-CZ" sz="1600" dirty="0" smtClean="0"/>
              <a:t>.): Nejstarší zbytky </a:t>
            </a:r>
            <a:r>
              <a:rPr lang="cs-CZ" sz="1600" dirty="0" err="1" smtClean="0"/>
              <a:t>desk</a:t>
            </a:r>
            <a:r>
              <a:rPr lang="cs-CZ" sz="1600" dirty="0" smtClean="0"/>
              <a:t> zemských </a:t>
            </a:r>
            <a:r>
              <a:rPr lang="cs-CZ" sz="1600" dirty="0" err="1" smtClean="0"/>
              <a:t>půhonných</a:t>
            </a:r>
            <a:r>
              <a:rPr lang="cs-CZ" sz="1600" dirty="0" smtClean="0"/>
              <a:t>. Praha 1868.</a:t>
            </a:r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cs-CZ" sz="1600" dirty="0" smtClean="0"/>
              <a:t>EMLER, Josef (</a:t>
            </a:r>
            <a:r>
              <a:rPr lang="cs-CZ" sz="1600" dirty="0" err="1" smtClean="0"/>
              <a:t>ed</a:t>
            </a:r>
            <a:r>
              <a:rPr lang="cs-CZ" sz="1600" dirty="0" smtClean="0"/>
              <a:t>.): Pozůstatky </a:t>
            </a:r>
            <a:r>
              <a:rPr lang="cs-CZ" sz="1600" dirty="0" err="1" smtClean="0"/>
              <a:t>desk</a:t>
            </a:r>
            <a:r>
              <a:rPr lang="cs-CZ" sz="1600" dirty="0" smtClean="0"/>
              <a:t> zemských království českého r. 1541 pohořelých. I. Praha 1870.</a:t>
            </a:r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cs-CZ" sz="1600" dirty="0" smtClean="0"/>
              <a:t>EMLER, Josef (</a:t>
            </a:r>
            <a:r>
              <a:rPr lang="cs-CZ" sz="1600" dirty="0" err="1" smtClean="0"/>
              <a:t>ed</a:t>
            </a:r>
            <a:r>
              <a:rPr lang="cs-CZ" sz="1600" dirty="0" smtClean="0"/>
              <a:t>.): Pozůstatky </a:t>
            </a:r>
            <a:r>
              <a:rPr lang="cs-CZ" sz="1600" dirty="0" err="1" smtClean="0"/>
              <a:t>desk</a:t>
            </a:r>
            <a:r>
              <a:rPr lang="cs-CZ" sz="1600" dirty="0" smtClean="0"/>
              <a:t> zemských království českého r. 1541 pohořelých. II. Praha 1872</a:t>
            </a:r>
            <a:r>
              <a:rPr lang="cs-CZ" sz="1600" dirty="0" smtClean="0"/>
              <a:t>.</a:t>
            </a:r>
            <a:endParaRPr lang="cs-CZ" sz="1600" dirty="0" smtClean="0"/>
          </a:p>
          <a:p>
            <a:pPr eaLnBrk="1" hangingPunct="1">
              <a:lnSpc>
                <a:spcPct val="100000"/>
              </a:lnSpc>
            </a:pPr>
            <a:r>
              <a:rPr lang="cs-CZ" sz="1600" b="1" dirty="0" smtClean="0"/>
              <a:t>ZD na Moravě</a:t>
            </a:r>
            <a:r>
              <a:rPr lang="cs-CZ" sz="1600" dirty="0" smtClean="0"/>
              <a:t>:</a:t>
            </a:r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cs-CZ" sz="1600" dirty="0" smtClean="0"/>
              <a:t>CHLUMECKÝ, Petr – CHYTIL, Josef – DEMUTH, Karl – WOLFSKRON, Adolf R. (</a:t>
            </a:r>
            <a:r>
              <a:rPr lang="cs-CZ" sz="1600" dirty="0" err="1" smtClean="0"/>
              <a:t>ed</a:t>
            </a:r>
            <a:r>
              <a:rPr lang="cs-CZ" sz="1600" dirty="0" smtClean="0"/>
              <a:t>.): Die </a:t>
            </a:r>
            <a:r>
              <a:rPr lang="cs-CZ" sz="1600" dirty="0" err="1" smtClean="0"/>
              <a:t>Landtafel</a:t>
            </a:r>
            <a:r>
              <a:rPr lang="cs-CZ" sz="1600" dirty="0" smtClean="0"/>
              <a:t> des </a:t>
            </a:r>
            <a:r>
              <a:rPr lang="cs-CZ" sz="1600" dirty="0" err="1" smtClean="0"/>
              <a:t>Markfragthumes</a:t>
            </a:r>
            <a:r>
              <a:rPr lang="cs-CZ" sz="1600" dirty="0" smtClean="0"/>
              <a:t> </a:t>
            </a:r>
            <a:r>
              <a:rPr lang="cs-CZ" sz="1600" dirty="0" err="1" smtClean="0"/>
              <a:t>Mähren</a:t>
            </a:r>
            <a:r>
              <a:rPr lang="cs-CZ" sz="1600" dirty="0" smtClean="0"/>
              <a:t>. I. sv. řady brněnské 1348-1466. </a:t>
            </a:r>
            <a:r>
              <a:rPr lang="cs-CZ" sz="1600" dirty="0" err="1" smtClean="0"/>
              <a:t>Brünn</a:t>
            </a:r>
            <a:r>
              <a:rPr lang="cs-CZ" sz="1600" dirty="0" smtClean="0"/>
              <a:t> 1856.</a:t>
            </a:r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cs-CZ" sz="1600" dirty="0" smtClean="0"/>
              <a:t>CHLUMECKÝ, Petr – CHYTIL, Josef – DEMUTH, Karl – WOLFSKRON, Adolf R. (</a:t>
            </a:r>
            <a:r>
              <a:rPr lang="cs-CZ" sz="1600" dirty="0" err="1" smtClean="0"/>
              <a:t>ed</a:t>
            </a:r>
            <a:r>
              <a:rPr lang="cs-CZ" sz="1600" dirty="0" smtClean="0"/>
              <a:t>.): Die </a:t>
            </a:r>
            <a:r>
              <a:rPr lang="cs-CZ" sz="1600" dirty="0" err="1" smtClean="0"/>
              <a:t>Landtafel</a:t>
            </a:r>
            <a:r>
              <a:rPr lang="cs-CZ" sz="1600" dirty="0" smtClean="0"/>
              <a:t> des </a:t>
            </a:r>
            <a:r>
              <a:rPr lang="cs-CZ" sz="1600" dirty="0" err="1" smtClean="0"/>
              <a:t>Markfragthumes</a:t>
            </a:r>
            <a:r>
              <a:rPr lang="cs-CZ" sz="1600" dirty="0" smtClean="0"/>
              <a:t> </a:t>
            </a:r>
            <a:r>
              <a:rPr lang="cs-CZ" sz="1600" dirty="0" err="1" smtClean="0"/>
              <a:t>Mähren</a:t>
            </a:r>
            <a:r>
              <a:rPr lang="cs-CZ" sz="1600" dirty="0" smtClean="0"/>
              <a:t>. I. sv. řady olomoucké 1348-1466. </a:t>
            </a:r>
            <a:r>
              <a:rPr lang="cs-CZ" sz="1600" dirty="0" err="1" smtClean="0"/>
              <a:t>Brünn</a:t>
            </a:r>
            <a:r>
              <a:rPr lang="cs-CZ" sz="1600" dirty="0" smtClean="0"/>
              <a:t> 1856.</a:t>
            </a:r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cs-CZ" sz="1600" dirty="0" smtClean="0"/>
              <a:t>KALINA, Tomáš (</a:t>
            </a:r>
            <a:r>
              <a:rPr lang="cs-CZ" sz="1600" dirty="0" err="1" smtClean="0"/>
              <a:t>ed</a:t>
            </a:r>
            <a:r>
              <a:rPr lang="cs-CZ" sz="1600" dirty="0" smtClean="0"/>
              <a:t>.): Moravské zemské desky. II. sv. řady brněnské 1480-1566. Brno 1950. </a:t>
            </a:r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cs-CZ" sz="1600" dirty="0" smtClean="0"/>
              <a:t>ROHLÍK, Miloslav (</a:t>
            </a:r>
            <a:r>
              <a:rPr lang="cs-CZ" sz="1600" dirty="0" err="1" smtClean="0"/>
              <a:t>ed</a:t>
            </a:r>
            <a:r>
              <a:rPr lang="cs-CZ" sz="1600" dirty="0" smtClean="0"/>
              <a:t>.): Moravské zemské desky. III. sv. řady brněnské 1567-1621. Brno 1957. </a:t>
            </a:r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cs-CZ" sz="1600" dirty="0" smtClean="0"/>
              <a:t>MATĚJEK, František (</a:t>
            </a:r>
            <a:r>
              <a:rPr lang="cs-CZ" sz="1600" dirty="0" err="1" smtClean="0"/>
              <a:t>ed</a:t>
            </a:r>
            <a:r>
              <a:rPr lang="cs-CZ" sz="1600" dirty="0" smtClean="0"/>
              <a:t>.): Moravské zemské desky. II. sv. řady olomoucké 1480-1566. Brno 1948. </a:t>
            </a:r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cs-CZ" sz="1600" dirty="0" smtClean="0"/>
              <a:t>MATĚJEK, František (</a:t>
            </a:r>
            <a:r>
              <a:rPr lang="cs-CZ" sz="1600" dirty="0" err="1" smtClean="0"/>
              <a:t>ed</a:t>
            </a:r>
            <a:r>
              <a:rPr lang="cs-CZ" sz="1600" dirty="0" smtClean="0"/>
              <a:t>.): Moravské zemské desky. III. sv. řady olomoucké 1566-1621. Brno 1953.</a:t>
            </a:r>
          </a:p>
        </p:txBody>
      </p:sp>
      <p:pic>
        <p:nvPicPr>
          <p:cNvPr id="21507" name="Graphic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1450" y="177800"/>
            <a:ext cx="525145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LeftStep">
      <a:dk1>
        <a:srgbClr val="000000"/>
      </a:dk1>
      <a:lt1>
        <a:srgbClr val="FFFFFF"/>
      </a:lt1>
      <a:dk2>
        <a:srgbClr val="41243A"/>
      </a:dk2>
      <a:lt2>
        <a:srgbClr val="E2E3E8"/>
      </a:lt2>
      <a:accent1>
        <a:srgbClr val="B49F4D"/>
      </a:accent1>
      <a:accent2>
        <a:srgbClr val="E28C57"/>
      </a:accent2>
      <a:accent3>
        <a:srgbClr val="E77579"/>
      </a:accent3>
      <a:accent4>
        <a:srgbClr val="E25795"/>
      </a:accent4>
      <a:accent5>
        <a:srgbClr val="E775D8"/>
      </a:accent5>
      <a:accent6>
        <a:srgbClr val="BB57E2"/>
      </a:accent6>
      <a:hlink>
        <a:srgbClr val="6977AE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599</Words>
  <Application>Microsoft Office PowerPoint</Application>
  <PresentationFormat>Vlastní</PresentationFormat>
  <Paragraphs>67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AccentBoxVTI</vt:lpstr>
      <vt:lpstr>Zemské desky</vt:lpstr>
      <vt:lpstr>Zemské desky</vt:lpstr>
      <vt:lpstr>Prezentace aplikace PowerPoint</vt:lpstr>
      <vt:lpstr>Dělení českých zemských desek</vt:lpstr>
      <vt:lpstr>Význam zemských desek</vt:lpstr>
      <vt:lpstr>České zemské desky</vt:lpstr>
      <vt:lpstr>Ukázka ze zemských desek</vt:lpstr>
      <vt:lpstr>Zemské desky na Moravě a ve Slezsku</vt:lpstr>
      <vt:lpstr>Edice</vt:lpstr>
      <vt:lpstr>Edice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Zemské desky</dc:title>
  <dc:creator>Vojtěch Hermann</dc:creator>
  <cp:lastModifiedBy>user</cp:lastModifiedBy>
  <cp:revision>32</cp:revision>
  <dcterms:created xsi:type="dcterms:W3CDTF">2020-03-06T07:59:12Z</dcterms:created>
  <dcterms:modified xsi:type="dcterms:W3CDTF">2020-04-23T17:28:11Z</dcterms:modified>
</cp:coreProperties>
</file>