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64" r:id="rId3"/>
    <p:sldId id="257" r:id="rId4"/>
    <p:sldId id="258" r:id="rId5"/>
    <p:sldId id="262" r:id="rId6"/>
    <p:sldId id="265" r:id="rId7"/>
    <p:sldId id="259" r:id="rId8"/>
    <p:sldId id="260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ABA"/>
    <a:srgbClr val="818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6"/>
    <p:restoredTop sz="94694"/>
  </p:normalViewPr>
  <p:slideViewPr>
    <p:cSldViewPr snapToGrid="0" snapToObjects="1">
      <p:cViewPr>
        <p:scale>
          <a:sx n="76" d="100"/>
          <a:sy n="76" d="100"/>
        </p:scale>
        <p:origin x="-17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45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94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07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27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6871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826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23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5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34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07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FF5F12E-7FD8-6547-AB83-E76F07E57965}" type="datetimeFigureOut">
              <a:rPr lang="sk-SK" smtClean="0"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F60421D-3E24-E940-8A0E-65A2A082660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ECB0E0D-AC1B-4E83-84EA-237BFA2063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6DCB3B1-E1A7-4510-831B-77C8EFF56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10132A3B-10CF-4EEB-BA1F-A63D2ED61D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014E52ED-3C51-46E6-BE4B-14FFAB2C3D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92301AA-CC7D-5248-8E8D-589BC071D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5751537" cy="3848521"/>
          </a:xfrm>
        </p:spPr>
        <p:txBody>
          <a:bodyPr anchor="ctr">
            <a:normAutofit/>
          </a:bodyPr>
          <a:lstStyle/>
          <a:p>
            <a:pPr algn="r"/>
            <a:r>
              <a:rPr lang="cs-CZ" sz="6600" dirty="0" err="1"/>
              <a:t>Hospodárske</a:t>
            </a:r>
            <a:r>
              <a:rPr lang="sk-SK" sz="6600" dirty="0"/>
              <a:t> </a:t>
            </a:r>
            <a:r>
              <a:rPr lang="cs-CZ" sz="6600" dirty="0" err="1"/>
              <a:t>inštrukcie</a:t>
            </a:r>
            <a:r>
              <a:rPr lang="sk-SK" sz="66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17F8D99-FDD9-9744-A530-1D3E29160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1480929"/>
            <a:ext cx="2593610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>
                <a:solidFill>
                  <a:schemeClr val="tx1"/>
                </a:solidFill>
              </a:rPr>
              <a:t>Tereza Mrkvičková </a:t>
            </a:r>
          </a:p>
          <a:p>
            <a:pPr algn="l">
              <a:spcAft>
                <a:spcPts val="600"/>
              </a:spcAft>
            </a:pPr>
            <a:r>
              <a:rPr lang="sk-SK">
                <a:solidFill>
                  <a:schemeClr val="tx1"/>
                </a:solidFill>
              </a:rPr>
              <a:t>Tamara Janicová </a:t>
            </a:r>
          </a:p>
          <a:p>
            <a:pPr algn="l">
              <a:spcAft>
                <a:spcPts val="600"/>
              </a:spcAft>
            </a:pPr>
            <a:r>
              <a:rPr lang="sk-SK">
                <a:solidFill>
                  <a:schemeClr val="tx1"/>
                </a:solidFill>
              </a:rPr>
              <a:t>Historický ústav</a:t>
            </a:r>
          </a:p>
          <a:p>
            <a:pPr algn="l">
              <a:spcAft>
                <a:spcPts val="600"/>
              </a:spcAft>
            </a:pPr>
            <a:r>
              <a:rPr lang="sk-SK">
                <a:solidFill>
                  <a:schemeClr val="tx1"/>
                </a:solidFill>
              </a:rPr>
              <a:t>FF MUNI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116DDC6-8F07-46CC-8751-E5C9346B2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245FC1-669A-4558-8341-5A7148C77A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F2D3FC59-9FB9-48FC-8D66-9ACDB840EF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27D0D12F-DDEA-45FE-91AE-E35A03B651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600175-39F0-43C7-8405-DD4579CF7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F5D06906-B6F4-46FE-84DA-BF0CD86E8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4973" y="1960200"/>
            <a:ext cx="2937599" cy="2937599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DEB46E1F-0372-4440-887E-8B147731B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D88CC05-3081-F84A-B845-BDBF27C3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59300"/>
            <a:ext cx="5607908" cy="231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 dirty="0" err="1"/>
              <a:t>Ďakujeme</a:t>
            </a:r>
            <a:r>
              <a:rPr lang="en-US" sz="7000" cap="all" dirty="0"/>
              <a:t> za </a:t>
            </a:r>
            <a:r>
              <a:rPr lang="en-US" sz="7000" cap="all" dirty="0" err="1"/>
              <a:t>pozornosŤ</a:t>
            </a:r>
            <a:r>
              <a:rPr lang="en-US" sz="7000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24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3FB5C1-B250-4A44-9250-3152411B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6C339FD-ABCC-4E44-99DA-CF92AD93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sú hospodárske inštrukcie? </a:t>
            </a:r>
          </a:p>
          <a:p>
            <a:r>
              <a:rPr lang="sk-SK" dirty="0"/>
              <a:t>Čo bolo súčasťou hospodárskych inštrukcií?</a:t>
            </a:r>
          </a:p>
          <a:p>
            <a:r>
              <a:rPr lang="sk-SK" dirty="0"/>
              <a:t>Ukážka hospodárskych inštrukcií </a:t>
            </a:r>
          </a:p>
          <a:p>
            <a:r>
              <a:rPr lang="sk-SK" dirty="0"/>
              <a:t>Využitie z hľadiska historiografie</a:t>
            </a:r>
          </a:p>
          <a:p>
            <a:r>
              <a:rPr lang="sk-SK" dirty="0"/>
              <a:t>Edície </a:t>
            </a:r>
          </a:p>
          <a:p>
            <a:r>
              <a:rPr lang="sk-SK" dirty="0"/>
              <a:t>Použitá literatúra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204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BA49AF-1EB2-6A46-843C-AEF68B4C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56" y="468593"/>
            <a:ext cx="9844087" cy="1585912"/>
          </a:xfrm>
        </p:spPr>
        <p:txBody>
          <a:bodyPr/>
          <a:lstStyle/>
          <a:p>
            <a:r>
              <a:rPr lang="cs-CZ" dirty="0" err="1"/>
              <a:t>Čo</a:t>
            </a:r>
            <a:r>
              <a:rPr lang="cs-CZ" dirty="0"/>
              <a:t> sú </a:t>
            </a:r>
            <a:r>
              <a:rPr lang="cs-CZ" dirty="0" err="1"/>
              <a:t>hospodárske</a:t>
            </a:r>
            <a:r>
              <a:rPr lang="cs-CZ" dirty="0"/>
              <a:t> </a:t>
            </a:r>
            <a:r>
              <a:rPr lang="cs-CZ" dirty="0" err="1"/>
              <a:t>inštrukcie</a:t>
            </a:r>
            <a:r>
              <a:rPr lang="cs-CZ" dirty="0"/>
              <a:t>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9C94EF0-C9F3-C04E-A27A-F5013E1C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48615"/>
          </a:xfrm>
        </p:spPr>
        <p:txBody>
          <a:bodyPr/>
          <a:lstStyle/>
          <a:p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pravidiel</a:t>
            </a:r>
            <a:r>
              <a:rPr lang="cs-CZ" dirty="0"/>
              <a:t>, </a:t>
            </a:r>
            <a:r>
              <a:rPr lang="cs-CZ" dirty="0" err="1"/>
              <a:t>nariadení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týkajú</a:t>
            </a:r>
            <a:r>
              <a:rPr lang="cs-CZ" dirty="0"/>
              <a:t> správy panstva,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určitej</a:t>
            </a:r>
            <a:r>
              <a:rPr lang="cs-CZ" dirty="0"/>
              <a:t> jeho časti</a:t>
            </a:r>
          </a:p>
          <a:p>
            <a:r>
              <a:rPr lang="cs-CZ" dirty="0"/>
              <a:t>Snaha o </a:t>
            </a:r>
            <a:r>
              <a:rPr lang="cs-CZ" dirty="0" err="1"/>
              <a:t>zmenu</a:t>
            </a:r>
            <a:r>
              <a:rPr lang="cs-CZ" dirty="0"/>
              <a:t> = </a:t>
            </a:r>
            <a:r>
              <a:rPr lang="cs-CZ" dirty="0" err="1"/>
              <a:t>zavedenie</a:t>
            </a:r>
            <a:r>
              <a:rPr lang="cs-CZ" dirty="0"/>
              <a:t> </a:t>
            </a:r>
            <a:r>
              <a:rPr lang="cs-CZ" dirty="0" err="1"/>
              <a:t>hospodárského</a:t>
            </a:r>
            <a:r>
              <a:rPr lang="cs-CZ" dirty="0"/>
              <a:t> režimu i z </a:t>
            </a:r>
            <a:r>
              <a:rPr lang="cs-CZ" dirty="0" err="1"/>
              <a:t>právnej</a:t>
            </a:r>
            <a:r>
              <a:rPr lang="cs-CZ" dirty="0"/>
              <a:t> a </a:t>
            </a:r>
            <a:r>
              <a:rPr lang="cs-CZ" dirty="0" err="1"/>
              <a:t>finančnej</a:t>
            </a:r>
            <a:r>
              <a:rPr lang="cs-CZ" dirty="0"/>
              <a:t> stránky</a:t>
            </a:r>
          </a:p>
          <a:p>
            <a:r>
              <a:rPr lang="cs-CZ" dirty="0"/>
              <a:t>Články v </a:t>
            </a:r>
            <a:r>
              <a:rPr lang="cs-CZ" dirty="0" err="1"/>
              <a:t>hospodárskych</a:t>
            </a:r>
            <a:r>
              <a:rPr lang="cs-CZ" dirty="0"/>
              <a:t> </a:t>
            </a:r>
            <a:r>
              <a:rPr lang="cs-CZ" dirty="0" err="1"/>
              <a:t>inštrukciách</a:t>
            </a:r>
            <a:r>
              <a:rPr lang="cs-CZ" dirty="0"/>
              <a:t> mohli byť </a:t>
            </a:r>
            <a:r>
              <a:rPr lang="cs-CZ" dirty="0" err="1"/>
              <a:t>ovplyvnené</a:t>
            </a:r>
            <a:r>
              <a:rPr lang="cs-CZ" dirty="0"/>
              <a:t> </a:t>
            </a:r>
            <a:r>
              <a:rPr lang="cs-CZ" dirty="0" err="1"/>
              <a:t>záznamami</a:t>
            </a:r>
            <a:r>
              <a:rPr lang="cs-CZ" dirty="0"/>
              <a:t> z </a:t>
            </a:r>
            <a:r>
              <a:rPr lang="cs-CZ" dirty="0" err="1"/>
              <a:t>urbárov</a:t>
            </a:r>
            <a:r>
              <a:rPr lang="cs-CZ" dirty="0"/>
              <a:t>, </a:t>
            </a:r>
            <a:r>
              <a:rPr lang="cs-CZ" dirty="0" err="1"/>
              <a:t>zákonníkov</a:t>
            </a:r>
            <a:r>
              <a:rPr lang="cs-CZ" dirty="0"/>
              <a:t>, selských či </a:t>
            </a:r>
            <a:r>
              <a:rPr lang="cs-CZ" dirty="0" err="1"/>
              <a:t>mestských</a:t>
            </a:r>
            <a:r>
              <a:rPr lang="cs-CZ" dirty="0"/>
              <a:t> </a:t>
            </a:r>
            <a:r>
              <a:rPr lang="cs-CZ" dirty="0" err="1"/>
              <a:t>poriadkov</a:t>
            </a:r>
            <a:r>
              <a:rPr lang="cs-CZ" dirty="0"/>
              <a:t> </a:t>
            </a:r>
          </a:p>
          <a:p>
            <a:r>
              <a:rPr lang="cs-CZ" dirty="0"/>
              <a:t>Na </a:t>
            </a:r>
            <a:r>
              <a:rPr lang="cs-CZ" dirty="0" err="1"/>
              <a:t>územií</a:t>
            </a:r>
            <a:r>
              <a:rPr lang="cs-CZ" dirty="0"/>
              <a:t> </a:t>
            </a:r>
            <a:r>
              <a:rPr lang="cs-CZ" dirty="0" err="1"/>
              <a:t>krajín</a:t>
            </a:r>
            <a:r>
              <a:rPr lang="cs-CZ" dirty="0"/>
              <a:t> Koruny </a:t>
            </a:r>
            <a:r>
              <a:rPr lang="cs-CZ" dirty="0" err="1"/>
              <a:t>českej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objavujú</a:t>
            </a:r>
            <a:r>
              <a:rPr lang="cs-CZ" dirty="0"/>
              <a:t> už v 15. </a:t>
            </a:r>
            <a:r>
              <a:rPr lang="cs-CZ" dirty="0" err="1"/>
              <a:t>storočí</a:t>
            </a:r>
            <a:r>
              <a:rPr lang="cs-CZ" dirty="0"/>
              <a:t> s </a:t>
            </a:r>
            <a:r>
              <a:rPr lang="cs-CZ" dirty="0" err="1"/>
              <a:t>najväčším</a:t>
            </a:r>
            <a:r>
              <a:rPr lang="cs-CZ" dirty="0"/>
              <a:t> </a:t>
            </a:r>
            <a:r>
              <a:rPr lang="cs-CZ" dirty="0" err="1"/>
              <a:t>rozmachom</a:t>
            </a:r>
            <a:r>
              <a:rPr lang="cs-CZ" dirty="0"/>
              <a:t> v 17. </a:t>
            </a:r>
            <a:r>
              <a:rPr lang="cs-CZ" dirty="0" err="1"/>
              <a:t>storočí</a:t>
            </a:r>
            <a:r>
              <a:rPr lang="cs-CZ" dirty="0"/>
              <a:t>, </a:t>
            </a:r>
            <a:r>
              <a:rPr lang="cs-CZ" dirty="0" err="1"/>
              <a:t>pričom</a:t>
            </a:r>
            <a:r>
              <a:rPr lang="cs-CZ" dirty="0"/>
              <a:t> sú vydávané až do 19. </a:t>
            </a:r>
            <a:r>
              <a:rPr lang="cs-CZ" dirty="0" err="1"/>
              <a:t>storočia</a:t>
            </a:r>
            <a:endParaRPr lang="cs-CZ" dirty="0"/>
          </a:p>
          <a:p>
            <a:r>
              <a:rPr lang="cs-CZ" dirty="0"/>
              <a:t>= </a:t>
            </a:r>
            <a:r>
              <a:rPr lang="cs-CZ" dirty="0" err="1"/>
              <a:t>hospodársky</a:t>
            </a:r>
            <a:r>
              <a:rPr lang="cs-CZ" dirty="0"/>
              <a:t> a správou rozvinuté </a:t>
            </a:r>
            <a:r>
              <a:rPr lang="cs-CZ" dirty="0" err="1"/>
              <a:t>panstvá</a:t>
            </a:r>
            <a:r>
              <a:rPr lang="cs-CZ" dirty="0"/>
              <a:t> </a:t>
            </a:r>
            <a:r>
              <a:rPr lang="cs-CZ" dirty="0" err="1"/>
              <a:t>pánov</a:t>
            </a:r>
            <a:r>
              <a:rPr lang="cs-CZ" dirty="0"/>
              <a:t> z Pernštejna, z Rožmberka, z Hradce </a:t>
            </a:r>
          </a:p>
        </p:txBody>
      </p:sp>
    </p:spTree>
    <p:extLst>
      <p:ext uri="{BB962C8B-B14F-4D97-AF65-F5344CB8AC3E}">
        <p14:creationId xmlns:p14="http://schemas.microsoft.com/office/powerpoint/2010/main" val="149633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D58C8D-751F-EB4A-9B39-7AC19B9C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0134"/>
            <a:ext cx="9601200" cy="1485900"/>
          </a:xfrm>
        </p:spPr>
        <p:txBody>
          <a:bodyPr/>
          <a:lstStyle/>
          <a:p>
            <a:r>
              <a:rPr lang="cs-CZ" dirty="0" err="1"/>
              <a:t>Čo</a:t>
            </a:r>
            <a:r>
              <a:rPr lang="cs-CZ" dirty="0"/>
              <a:t> bolo </a:t>
            </a:r>
            <a:r>
              <a:rPr lang="cs-CZ" dirty="0" err="1"/>
              <a:t>súčasťou</a:t>
            </a:r>
            <a:r>
              <a:rPr lang="cs-CZ" dirty="0"/>
              <a:t> </a:t>
            </a:r>
            <a:r>
              <a:rPr lang="cs-CZ" dirty="0" err="1"/>
              <a:t>hospodárskych</a:t>
            </a:r>
            <a:r>
              <a:rPr lang="cs-CZ" dirty="0"/>
              <a:t> </a:t>
            </a:r>
            <a:r>
              <a:rPr lang="cs-CZ" dirty="0" err="1"/>
              <a:t>inštrukcii</a:t>
            </a:r>
            <a:r>
              <a:rPr lang="cs-CZ" dirty="0"/>
              <a:t>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5849F3B-B9EB-664A-BF65-9558194C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06029"/>
            <a:ext cx="10493298" cy="4686300"/>
          </a:xfrm>
        </p:spPr>
        <p:txBody>
          <a:bodyPr>
            <a:normAutofit/>
          </a:bodyPr>
          <a:lstStyle/>
          <a:p>
            <a:r>
              <a:rPr lang="cs-CZ" dirty="0"/>
              <a:t>Neboli spisované </a:t>
            </a: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jednotnej</a:t>
            </a:r>
            <a:r>
              <a:rPr lang="cs-CZ" dirty="0"/>
              <a:t> </a:t>
            </a:r>
            <a:r>
              <a:rPr lang="cs-CZ" dirty="0" err="1"/>
              <a:t>šablóny</a:t>
            </a:r>
            <a:r>
              <a:rPr lang="cs-CZ" dirty="0"/>
              <a:t>, no </a:t>
            </a:r>
            <a:r>
              <a:rPr lang="cs-CZ" dirty="0" err="1"/>
              <a:t>neskôr</a:t>
            </a:r>
            <a:r>
              <a:rPr lang="cs-CZ" dirty="0"/>
              <a:t>, </a:t>
            </a:r>
            <a:r>
              <a:rPr lang="cs-CZ" dirty="0" err="1"/>
              <a:t>približne</a:t>
            </a:r>
            <a:r>
              <a:rPr lang="cs-CZ" dirty="0"/>
              <a:t> v </a:t>
            </a:r>
            <a:r>
              <a:rPr lang="cs-CZ" dirty="0" err="1"/>
              <a:t>druhej</a:t>
            </a:r>
            <a:r>
              <a:rPr lang="cs-CZ" dirty="0"/>
              <a:t> polovici 17. </a:t>
            </a:r>
            <a:r>
              <a:rPr lang="cs-CZ" dirty="0" err="1"/>
              <a:t>storočia</a:t>
            </a:r>
            <a:r>
              <a:rPr lang="cs-CZ" dirty="0"/>
              <a:t> </a:t>
            </a:r>
            <a:r>
              <a:rPr lang="cs-CZ" dirty="0" err="1"/>
              <a:t>začínajú</a:t>
            </a:r>
            <a:r>
              <a:rPr lang="cs-CZ" dirty="0"/>
              <a:t> </a:t>
            </a:r>
            <a:r>
              <a:rPr lang="cs-CZ" dirty="0" err="1"/>
              <a:t>nadobúdať</a:t>
            </a:r>
            <a:r>
              <a:rPr lang="cs-CZ" dirty="0"/>
              <a:t> </a:t>
            </a:r>
            <a:r>
              <a:rPr lang="cs-CZ" dirty="0" err="1"/>
              <a:t>určitú</a:t>
            </a:r>
            <a:r>
              <a:rPr lang="cs-CZ" dirty="0"/>
              <a:t> formu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Zámkový pořádek vydaný Jindřichem z Hradce </a:t>
            </a:r>
            <a:r>
              <a:rPr lang="cs-CZ" dirty="0"/>
              <a:t>(</a:t>
            </a:r>
            <a:r>
              <a:rPr lang="cs-CZ" dirty="0" err="1"/>
              <a:t>prelom</a:t>
            </a:r>
            <a:r>
              <a:rPr lang="cs-CZ" dirty="0"/>
              <a:t> 15. </a:t>
            </a:r>
            <a:r>
              <a:rPr lang="cs-CZ" dirty="0" err="1"/>
              <a:t>storočia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      = za </a:t>
            </a:r>
            <a:r>
              <a:rPr lang="cs-CZ" dirty="0" err="1"/>
              <a:t>účelom</a:t>
            </a:r>
            <a:r>
              <a:rPr lang="cs-CZ" dirty="0"/>
              <a:t> správy jindřichohradeckého hradu</a:t>
            </a:r>
          </a:p>
          <a:p>
            <a:pPr marL="0" indent="0">
              <a:buNone/>
            </a:pPr>
            <a:r>
              <a:rPr lang="cs-CZ" dirty="0"/>
              <a:t>      = povinnosti </a:t>
            </a:r>
            <a:r>
              <a:rPr lang="cs-CZ" dirty="0" err="1"/>
              <a:t>hradných</a:t>
            </a:r>
            <a:r>
              <a:rPr lang="cs-CZ" dirty="0"/>
              <a:t> </a:t>
            </a:r>
            <a:r>
              <a:rPr lang="cs-CZ" dirty="0" err="1"/>
              <a:t>úradníkov</a:t>
            </a:r>
            <a:r>
              <a:rPr lang="cs-CZ" dirty="0"/>
              <a:t>, </a:t>
            </a:r>
            <a:r>
              <a:rPr lang="cs-CZ" dirty="0" err="1"/>
              <a:t>čeladínov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=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služobníctva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61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D58C8D-751F-EB4A-9B39-7AC19B9C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0134"/>
            <a:ext cx="9601200" cy="1485900"/>
          </a:xfrm>
        </p:spPr>
        <p:txBody>
          <a:bodyPr/>
          <a:lstStyle/>
          <a:p>
            <a:r>
              <a:rPr lang="cs-CZ" dirty="0" err="1"/>
              <a:t>Čo</a:t>
            </a:r>
            <a:r>
              <a:rPr lang="cs-CZ" dirty="0"/>
              <a:t> bolo </a:t>
            </a:r>
            <a:r>
              <a:rPr lang="cs-CZ" dirty="0" err="1"/>
              <a:t>súčasťou</a:t>
            </a:r>
            <a:r>
              <a:rPr lang="cs-CZ" dirty="0"/>
              <a:t> </a:t>
            </a:r>
            <a:r>
              <a:rPr lang="cs-CZ" dirty="0" err="1"/>
              <a:t>hospodárskych</a:t>
            </a:r>
            <a:r>
              <a:rPr lang="cs-CZ" dirty="0"/>
              <a:t> </a:t>
            </a:r>
            <a:r>
              <a:rPr lang="cs-CZ" dirty="0" err="1"/>
              <a:t>inštrukcii</a:t>
            </a:r>
            <a:r>
              <a:rPr lang="cs-CZ" dirty="0"/>
              <a:t>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5849F3B-B9EB-664A-BF65-9558194C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8666"/>
            <a:ext cx="10493298" cy="53793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Zřízení o správě panství potštejnského a litického vydané Vojtěchem z Pernštejna </a:t>
            </a:r>
            <a:r>
              <a:rPr lang="cs-CZ" dirty="0"/>
              <a:t>(20. roky 16. </a:t>
            </a:r>
            <a:r>
              <a:rPr lang="cs-CZ" dirty="0" err="1"/>
              <a:t>storočia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       = </a:t>
            </a:r>
            <a:r>
              <a:rPr lang="cs-CZ" dirty="0" err="1"/>
              <a:t>najznámejšie</a:t>
            </a:r>
            <a:r>
              <a:rPr lang="cs-CZ" dirty="0"/>
              <a:t> dochované </a:t>
            </a:r>
            <a:r>
              <a:rPr lang="cs-CZ" dirty="0" err="1"/>
              <a:t>hospodárske</a:t>
            </a:r>
            <a:r>
              <a:rPr lang="cs-CZ" dirty="0"/>
              <a:t> </a:t>
            </a:r>
            <a:r>
              <a:rPr lang="cs-CZ" dirty="0" err="1"/>
              <a:t>inštrukcie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= určené potštejnskému </a:t>
            </a:r>
            <a:r>
              <a:rPr lang="cs-CZ" dirty="0" err="1"/>
              <a:t>hajtmanovi</a:t>
            </a:r>
            <a:r>
              <a:rPr lang="cs-CZ" dirty="0"/>
              <a:t> Albrechtu </a:t>
            </a:r>
            <a:r>
              <a:rPr lang="cs-CZ" dirty="0" err="1"/>
              <a:t>Sudličkovi</a:t>
            </a:r>
            <a:r>
              <a:rPr lang="cs-CZ" dirty="0"/>
              <a:t> z Borovnice</a:t>
            </a:r>
          </a:p>
          <a:p>
            <a:pPr marL="0" indent="0">
              <a:buNone/>
            </a:pPr>
            <a:r>
              <a:rPr lang="cs-CZ" dirty="0"/>
              <a:t>       = ideálny provoz panského sídla </a:t>
            </a:r>
          </a:p>
          <a:p>
            <a:pPr marL="0" indent="0">
              <a:buNone/>
            </a:pPr>
            <a:r>
              <a:rPr lang="cs-CZ" dirty="0"/>
              <a:t>       = práva a povinnosti </a:t>
            </a:r>
            <a:r>
              <a:rPr lang="cs-CZ" dirty="0" err="1"/>
              <a:t>správcov</a:t>
            </a:r>
            <a:r>
              <a:rPr lang="cs-CZ" dirty="0"/>
              <a:t>, </a:t>
            </a:r>
            <a:r>
              <a:rPr lang="cs-CZ" dirty="0" err="1"/>
              <a:t>úradníkov</a:t>
            </a:r>
            <a:r>
              <a:rPr lang="cs-CZ" dirty="0"/>
              <a:t>, </a:t>
            </a:r>
            <a:r>
              <a:rPr lang="cs-CZ" dirty="0" err="1"/>
              <a:t>služobníkov</a:t>
            </a:r>
            <a:r>
              <a:rPr lang="cs-CZ" dirty="0"/>
              <a:t> a </a:t>
            </a:r>
            <a:r>
              <a:rPr lang="cs-CZ" dirty="0" err="1"/>
              <a:t>iných</a:t>
            </a:r>
            <a:r>
              <a:rPr lang="cs-CZ" dirty="0"/>
              <a:t> </a:t>
            </a:r>
            <a:r>
              <a:rPr lang="cs-CZ" dirty="0" err="1"/>
              <a:t>osôb</a:t>
            </a:r>
            <a:r>
              <a:rPr lang="cs-CZ" dirty="0"/>
              <a:t>,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služobníctva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Hospodářská instrukce </a:t>
            </a:r>
            <a:r>
              <a:rPr lang="cs-CZ" b="1" dirty="0" err="1"/>
              <a:t>Desfourská</a:t>
            </a:r>
            <a:r>
              <a:rPr lang="cs-CZ" b="1" dirty="0"/>
              <a:t> na panství </a:t>
            </a:r>
            <a:r>
              <a:rPr lang="cs-CZ" b="1" dirty="0" err="1"/>
              <a:t>Hruborohozeckém</a:t>
            </a:r>
            <a:r>
              <a:rPr lang="cs-CZ" b="1" dirty="0"/>
              <a:t>, Semilském a </a:t>
            </a:r>
            <a:r>
              <a:rPr lang="cs-CZ" b="1" dirty="0" err="1"/>
              <a:t>Maloskálském</a:t>
            </a:r>
            <a:r>
              <a:rPr lang="cs-CZ" b="1" dirty="0"/>
              <a:t> (</a:t>
            </a:r>
            <a:r>
              <a:rPr lang="cs-CZ" dirty="0"/>
              <a:t>1685)</a:t>
            </a:r>
          </a:p>
          <a:p>
            <a:pPr lvl="1"/>
            <a:r>
              <a:rPr lang="cs-CZ" i="0" dirty="0"/>
              <a:t>o </a:t>
            </a:r>
            <a:r>
              <a:rPr lang="cs-CZ" i="0" dirty="0" err="1"/>
              <a:t>viere</a:t>
            </a:r>
            <a:endParaRPr lang="cs-CZ" i="0" dirty="0"/>
          </a:p>
          <a:p>
            <a:pPr lvl="1"/>
            <a:r>
              <a:rPr lang="cs-CZ" i="0" dirty="0"/>
              <a:t>povinnosti </a:t>
            </a:r>
            <a:r>
              <a:rPr lang="cs-CZ" i="0" dirty="0" err="1"/>
              <a:t>úradníkov</a:t>
            </a:r>
            <a:r>
              <a:rPr lang="cs-CZ" i="0" dirty="0"/>
              <a:t> a </a:t>
            </a:r>
            <a:r>
              <a:rPr lang="cs-CZ" i="0" dirty="0" err="1"/>
              <a:t>služobníkov</a:t>
            </a:r>
            <a:r>
              <a:rPr lang="cs-CZ" i="0" dirty="0"/>
              <a:t> při </a:t>
            </a:r>
            <a:r>
              <a:rPr lang="cs-CZ" i="0" dirty="0" err="1"/>
              <a:t>účtoch</a:t>
            </a:r>
            <a:r>
              <a:rPr lang="cs-CZ" i="0" dirty="0"/>
              <a:t>, hospodářství, pivovare, </a:t>
            </a:r>
            <a:r>
              <a:rPr lang="cs-CZ" i="0" dirty="0" err="1"/>
              <a:t>pri</a:t>
            </a:r>
            <a:r>
              <a:rPr lang="cs-CZ" i="0" dirty="0"/>
              <a:t> </a:t>
            </a:r>
            <a:r>
              <a:rPr lang="cs-CZ" i="0" dirty="0" err="1"/>
              <a:t>správe</a:t>
            </a:r>
            <a:r>
              <a:rPr lang="cs-CZ" i="0" dirty="0"/>
              <a:t> poddaných, </a:t>
            </a:r>
            <a:r>
              <a:rPr lang="cs-CZ" i="0" dirty="0" err="1"/>
              <a:t>prevoz</a:t>
            </a:r>
            <a:r>
              <a:rPr lang="cs-CZ" i="0" dirty="0"/>
              <a:t> </a:t>
            </a:r>
            <a:r>
              <a:rPr lang="cs-CZ" i="0" dirty="0" err="1"/>
              <a:t>ovčínov</a:t>
            </a:r>
            <a:r>
              <a:rPr lang="cs-CZ" i="0" dirty="0"/>
              <a:t>, </a:t>
            </a:r>
            <a:r>
              <a:rPr lang="cs-CZ" i="0" dirty="0" err="1"/>
              <a:t>súpis</a:t>
            </a:r>
            <a:r>
              <a:rPr lang="cs-CZ" i="0" dirty="0"/>
              <a:t> tzv. služného </a:t>
            </a:r>
          </a:p>
          <a:p>
            <a:pPr lvl="1"/>
            <a:endParaRPr lang="cs-CZ" i="0" dirty="0"/>
          </a:p>
          <a:p>
            <a:pPr lvl="1"/>
            <a:endParaRPr lang="cs-CZ" i="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1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BFFD4E3-066D-2D4F-A554-E355CA8E2E6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7978428" y="2803358"/>
            <a:ext cx="6858000" cy="1251284"/>
          </a:xfrm>
        </p:spPr>
        <p:txBody>
          <a:bodyPr>
            <a:normAutofit/>
          </a:bodyPr>
          <a:lstStyle/>
          <a:p>
            <a:r>
              <a:rPr lang="sk-SK" dirty="0"/>
              <a:t>Instrukce </a:t>
            </a:r>
            <a:r>
              <a:rPr lang="sk-SK" dirty="0" err="1"/>
              <a:t>Černínská</a:t>
            </a:r>
            <a:r>
              <a:rPr lang="sk-SK" dirty="0"/>
              <a:t>, </a:t>
            </a:r>
            <a:r>
              <a:rPr lang="sk-SK" dirty="0" err="1"/>
              <a:t>Archiv</a:t>
            </a:r>
            <a:r>
              <a:rPr lang="sk-SK" dirty="0"/>
              <a:t> </a:t>
            </a:r>
            <a:r>
              <a:rPr lang="sk-SK" dirty="0" err="1"/>
              <a:t>česky</a:t>
            </a:r>
            <a:r>
              <a:rPr lang="sk-SK" dirty="0"/>
              <a:t>́ XXII.</a:t>
            </a:r>
            <a:r>
              <a:rPr lang="sk-SK" i="1" dirty="0"/>
              <a:t> </a:t>
            </a:r>
            <a:r>
              <a:rPr lang="sk-SK" i="1" dirty="0" err="1"/>
              <a:t>Řády</a:t>
            </a:r>
            <a:r>
              <a:rPr lang="sk-SK" i="1" dirty="0"/>
              <a:t> </a:t>
            </a:r>
            <a:r>
              <a:rPr lang="sk-SK" i="1" dirty="0" err="1"/>
              <a:t>selske</a:t>
            </a:r>
            <a:r>
              <a:rPr lang="sk-SK" i="1" dirty="0"/>
              <a:t>́ a instrukce </a:t>
            </a:r>
            <a:r>
              <a:rPr lang="sk-SK" i="1" dirty="0" err="1"/>
              <a:t>hospodářske</a:t>
            </a:r>
            <a:r>
              <a:rPr lang="sk-SK" i="1" dirty="0"/>
              <a:t>́ 1350–1626, s. 195, 197</a:t>
            </a: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1524AE22-B695-4543-8858-19A59DD1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0737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308364E2-6994-8940-AE9E-B3B00D94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37" y="0"/>
            <a:ext cx="518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8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5B4ECD-A444-9B47-8E23-F63AEA74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Využitie</a:t>
            </a:r>
            <a:r>
              <a:rPr lang="cs-CZ" dirty="0"/>
              <a:t> z </a:t>
            </a:r>
            <a:r>
              <a:rPr lang="cs-CZ" dirty="0" err="1"/>
              <a:t>hľadiska</a:t>
            </a:r>
            <a:r>
              <a:rPr lang="cs-CZ" dirty="0"/>
              <a:t> historiografie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C9E24C2-ED22-BB46-919F-98E9EEAB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0240"/>
            <a:ext cx="10405872" cy="3947160"/>
          </a:xfrm>
        </p:spPr>
        <p:txBody>
          <a:bodyPr/>
          <a:lstStyle/>
          <a:p>
            <a:r>
              <a:rPr lang="cs-CZ" dirty="0"/>
              <a:t>Jednalo </a:t>
            </a:r>
            <a:r>
              <a:rPr lang="cs-CZ" dirty="0" err="1"/>
              <a:t>sa</a:t>
            </a:r>
            <a:r>
              <a:rPr lang="cs-CZ" dirty="0"/>
              <a:t> o </a:t>
            </a:r>
            <a:r>
              <a:rPr lang="cs-CZ" dirty="0" err="1"/>
              <a:t>ideálne</a:t>
            </a:r>
            <a:r>
              <a:rPr lang="cs-CZ" dirty="0"/>
              <a:t> </a:t>
            </a:r>
            <a:r>
              <a:rPr lang="cs-CZ" dirty="0" err="1"/>
              <a:t>predpisy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však </a:t>
            </a:r>
            <a:r>
              <a:rPr lang="cs-CZ" dirty="0" err="1"/>
              <a:t>nutne</a:t>
            </a:r>
            <a:r>
              <a:rPr lang="cs-CZ" dirty="0"/>
              <a:t> nemuseli byť v </a:t>
            </a:r>
            <a:r>
              <a:rPr lang="cs-CZ" dirty="0" err="1"/>
              <a:t>skutočnosti</a:t>
            </a:r>
            <a:r>
              <a:rPr lang="cs-CZ" dirty="0"/>
              <a:t> realizované </a:t>
            </a:r>
          </a:p>
          <a:p>
            <a:r>
              <a:rPr lang="cs-CZ" dirty="0"/>
              <a:t>Z </a:t>
            </a:r>
            <a:r>
              <a:rPr lang="cs-CZ" dirty="0" err="1"/>
              <a:t>hľadiska</a:t>
            </a:r>
            <a:r>
              <a:rPr lang="cs-CZ" dirty="0"/>
              <a:t> </a:t>
            </a:r>
            <a:r>
              <a:rPr lang="cs-CZ" dirty="0" err="1"/>
              <a:t>zaradenia</a:t>
            </a:r>
            <a:r>
              <a:rPr lang="cs-CZ" dirty="0"/>
              <a:t>: </a:t>
            </a:r>
            <a:r>
              <a:rPr lang="cs-CZ" dirty="0" err="1"/>
              <a:t>p</a:t>
            </a:r>
            <a:r>
              <a:rPr lang="cs-CZ" dirty="0" err="1" smtClean="0"/>
              <a:t>ísomné</a:t>
            </a:r>
            <a:r>
              <a:rPr lang="cs-CZ" dirty="0" smtClean="0"/>
              <a:t> </a:t>
            </a:r>
            <a:r>
              <a:rPr lang="cs-CZ" dirty="0"/>
              <a:t>pramene, </a:t>
            </a:r>
            <a:r>
              <a:rPr lang="cs-CZ" dirty="0" err="1"/>
              <a:t>úradnej</a:t>
            </a:r>
            <a:r>
              <a:rPr lang="cs-CZ" dirty="0"/>
              <a:t> provenience, </a:t>
            </a:r>
            <a:r>
              <a:rPr lang="cs-CZ" dirty="0" err="1"/>
              <a:t>normatívny</a:t>
            </a:r>
            <a:r>
              <a:rPr lang="cs-CZ" dirty="0"/>
              <a:t> prameň </a:t>
            </a:r>
          </a:p>
          <a:p>
            <a:r>
              <a:rPr lang="cs-CZ" dirty="0"/>
              <a:t>Využívané </a:t>
            </a:r>
            <a:r>
              <a:rPr lang="cs-CZ" dirty="0" err="1"/>
              <a:t>ako</a:t>
            </a:r>
            <a:r>
              <a:rPr lang="cs-CZ" dirty="0"/>
              <a:t> pomocný prameň</a:t>
            </a:r>
          </a:p>
          <a:p>
            <a:r>
              <a:rPr lang="cs-CZ" dirty="0" err="1"/>
              <a:t>Nie</a:t>
            </a:r>
            <a:r>
              <a:rPr lang="cs-CZ" dirty="0"/>
              <a:t> </a:t>
            </a:r>
            <a:r>
              <a:rPr lang="cs-CZ" dirty="0" err="1"/>
              <a:t>príliš</a:t>
            </a:r>
            <a:r>
              <a:rPr lang="cs-CZ" dirty="0"/>
              <a:t> </a:t>
            </a:r>
            <a:r>
              <a:rPr lang="cs-CZ" dirty="0" err="1"/>
              <a:t>bádateľsky</a:t>
            </a:r>
            <a:r>
              <a:rPr lang="cs-CZ" dirty="0"/>
              <a:t> využívané </a:t>
            </a:r>
          </a:p>
          <a:p>
            <a:r>
              <a:rPr lang="cs-CZ" dirty="0"/>
              <a:t>Pramene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poznávanie</a:t>
            </a:r>
            <a:r>
              <a:rPr lang="cs-CZ" dirty="0"/>
              <a:t> života poddaných, života na </a:t>
            </a:r>
            <a:r>
              <a:rPr lang="cs-CZ" dirty="0" err="1"/>
              <a:t>hradoch</a:t>
            </a:r>
            <a:r>
              <a:rPr lang="cs-CZ" dirty="0"/>
              <a:t> a </a:t>
            </a:r>
            <a:r>
              <a:rPr lang="cs-CZ" dirty="0" err="1"/>
              <a:t>zámkoch</a:t>
            </a:r>
            <a:endParaRPr lang="cs-CZ" dirty="0"/>
          </a:p>
          <a:p>
            <a:r>
              <a:rPr lang="cs-CZ" dirty="0" err="1"/>
              <a:t>Ponúkajú</a:t>
            </a:r>
            <a:r>
              <a:rPr lang="cs-CZ" dirty="0"/>
              <a:t> </a:t>
            </a:r>
            <a:r>
              <a:rPr lang="cs-CZ" dirty="0" err="1"/>
              <a:t>predlohu</a:t>
            </a:r>
            <a:r>
              <a:rPr lang="cs-CZ" dirty="0"/>
              <a:t> na </a:t>
            </a:r>
            <a:r>
              <a:rPr lang="cs-CZ" dirty="0" err="1"/>
              <a:t>vytvorenie</a:t>
            </a:r>
            <a:r>
              <a:rPr lang="cs-CZ" dirty="0"/>
              <a:t> si kontrastu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predstavami</a:t>
            </a:r>
            <a:r>
              <a:rPr lang="cs-CZ" dirty="0"/>
              <a:t> vrchnosti a </a:t>
            </a:r>
            <a:r>
              <a:rPr lang="cs-CZ" dirty="0" err="1"/>
              <a:t>reálnym</a:t>
            </a:r>
            <a:r>
              <a:rPr lang="cs-CZ" dirty="0"/>
              <a:t> </a:t>
            </a:r>
            <a:r>
              <a:rPr lang="cs-CZ" dirty="0" err="1"/>
              <a:t>chodom</a:t>
            </a:r>
            <a:r>
              <a:rPr lang="cs-CZ" dirty="0"/>
              <a:t> panstva </a:t>
            </a:r>
          </a:p>
        </p:txBody>
      </p:sp>
    </p:spTree>
    <p:extLst>
      <p:ext uri="{BB962C8B-B14F-4D97-AF65-F5344CB8AC3E}">
        <p14:creationId xmlns:p14="http://schemas.microsoft.com/office/powerpoint/2010/main" val="115244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CD4D69-63C0-E343-96DC-D4D7F6B6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Edície</a:t>
            </a:r>
            <a:r>
              <a:rPr lang="cs-CZ" dirty="0"/>
              <a:t>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EC45A95-27D3-2144-81F4-4AA20A4A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0240"/>
            <a:ext cx="9601200" cy="425196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KALOUSEK, </a:t>
            </a:r>
            <a:r>
              <a:rPr lang="sk-SK" dirty="0" err="1"/>
              <a:t>Josef</a:t>
            </a:r>
            <a:r>
              <a:rPr lang="sk-SK" dirty="0"/>
              <a:t> (</a:t>
            </a:r>
            <a:r>
              <a:rPr lang="sk-SK" dirty="0" err="1"/>
              <a:t>ed</a:t>
            </a:r>
            <a:r>
              <a:rPr lang="sk-SK" dirty="0" smtClean="0"/>
              <a:t>.): </a:t>
            </a:r>
            <a:r>
              <a:rPr lang="sk-SK" i="1" dirty="0" err="1"/>
              <a:t>Řády</a:t>
            </a:r>
            <a:r>
              <a:rPr lang="sk-SK" i="1" dirty="0"/>
              <a:t> </a:t>
            </a:r>
            <a:r>
              <a:rPr lang="sk-SK" i="1" dirty="0" err="1"/>
              <a:t>selské</a:t>
            </a:r>
            <a:r>
              <a:rPr lang="sk-SK" i="1" dirty="0"/>
              <a:t> a instrukce </a:t>
            </a:r>
            <a:r>
              <a:rPr lang="sk-SK" i="1" dirty="0" err="1"/>
              <a:t>hospodářské</a:t>
            </a:r>
            <a:r>
              <a:rPr lang="sk-SK" i="1" dirty="0"/>
              <a:t> 1350–1626</a:t>
            </a:r>
            <a:r>
              <a:rPr lang="sk-SK" dirty="0"/>
              <a:t>. </a:t>
            </a:r>
            <a:r>
              <a:rPr lang="sk-SK" dirty="0" err="1"/>
              <a:t>Archiv</a:t>
            </a:r>
            <a:r>
              <a:rPr lang="sk-SK" dirty="0"/>
              <a:t> </a:t>
            </a:r>
            <a:r>
              <a:rPr lang="sk-SK" dirty="0" err="1"/>
              <a:t>český</a:t>
            </a:r>
            <a:r>
              <a:rPr lang="sk-SK" dirty="0"/>
              <a:t> XXII. </a:t>
            </a:r>
            <a:r>
              <a:rPr lang="sk-SK" dirty="0" smtClean="0"/>
              <a:t>Praha </a:t>
            </a:r>
            <a:r>
              <a:rPr lang="sk-SK" dirty="0"/>
              <a:t>1905.</a:t>
            </a:r>
          </a:p>
          <a:p>
            <a:r>
              <a:rPr lang="sk-SK" dirty="0"/>
              <a:t>KALOUSEK, </a:t>
            </a:r>
            <a:r>
              <a:rPr lang="sk-SK" dirty="0" err="1"/>
              <a:t>Josef</a:t>
            </a:r>
            <a:r>
              <a:rPr lang="sk-SK" dirty="0"/>
              <a:t> (</a:t>
            </a:r>
            <a:r>
              <a:rPr lang="sk-SK" dirty="0" err="1"/>
              <a:t>ed</a:t>
            </a:r>
            <a:r>
              <a:rPr lang="sk-SK" dirty="0" smtClean="0"/>
              <a:t>.): </a:t>
            </a:r>
            <a:r>
              <a:rPr lang="sk-SK" i="1" dirty="0" err="1"/>
              <a:t>Řády</a:t>
            </a:r>
            <a:r>
              <a:rPr lang="sk-SK" i="1" dirty="0"/>
              <a:t> </a:t>
            </a:r>
            <a:r>
              <a:rPr lang="sk-SK" i="1" dirty="0" err="1"/>
              <a:t>selské</a:t>
            </a:r>
            <a:r>
              <a:rPr lang="sk-SK" i="1" dirty="0"/>
              <a:t> a instrukce </a:t>
            </a:r>
            <a:r>
              <a:rPr lang="sk-SK" i="1" dirty="0" err="1"/>
              <a:t>hospodářské</a:t>
            </a:r>
            <a:r>
              <a:rPr lang="sk-SK" i="1" dirty="0"/>
              <a:t> 1626-1698</a:t>
            </a:r>
            <a:r>
              <a:rPr lang="sk-SK" dirty="0"/>
              <a:t>. </a:t>
            </a:r>
            <a:r>
              <a:rPr lang="sk-SK" dirty="0" err="1"/>
              <a:t>Archiv</a:t>
            </a:r>
            <a:r>
              <a:rPr lang="sk-SK" dirty="0"/>
              <a:t> </a:t>
            </a:r>
            <a:r>
              <a:rPr lang="sk-SK" dirty="0" err="1"/>
              <a:t>český</a:t>
            </a:r>
            <a:r>
              <a:rPr lang="sk-SK" dirty="0"/>
              <a:t> XXIII. </a:t>
            </a:r>
            <a:r>
              <a:rPr lang="sk-SK" dirty="0" smtClean="0"/>
              <a:t>Praha 1906</a:t>
            </a:r>
            <a:r>
              <a:rPr lang="sk-SK" dirty="0"/>
              <a:t>.</a:t>
            </a:r>
          </a:p>
          <a:p>
            <a:r>
              <a:rPr lang="sk-SK" dirty="0"/>
              <a:t>KALOUSEK, </a:t>
            </a:r>
            <a:r>
              <a:rPr lang="sk-SK" dirty="0" err="1"/>
              <a:t>Josef</a:t>
            </a:r>
            <a:r>
              <a:rPr lang="sk-SK" dirty="0"/>
              <a:t> (</a:t>
            </a:r>
            <a:r>
              <a:rPr lang="sk-SK" dirty="0" err="1"/>
              <a:t>ed</a:t>
            </a:r>
            <a:r>
              <a:rPr lang="sk-SK" dirty="0" smtClean="0"/>
              <a:t>.): </a:t>
            </a:r>
            <a:r>
              <a:rPr lang="sk-SK" i="1" dirty="0" err="1"/>
              <a:t>Řády</a:t>
            </a:r>
            <a:r>
              <a:rPr lang="sk-SK" i="1" dirty="0"/>
              <a:t> </a:t>
            </a:r>
            <a:r>
              <a:rPr lang="sk-SK" i="1" dirty="0" err="1"/>
              <a:t>selské</a:t>
            </a:r>
            <a:r>
              <a:rPr lang="sk-SK" i="1" dirty="0"/>
              <a:t> a instrukce </a:t>
            </a:r>
            <a:r>
              <a:rPr lang="sk-SK" i="1" dirty="0" err="1"/>
              <a:t>hospodářské</a:t>
            </a:r>
            <a:r>
              <a:rPr lang="sk-SK" i="1" dirty="0"/>
              <a:t> 1698-1780</a:t>
            </a:r>
            <a:r>
              <a:rPr lang="sk-SK" dirty="0"/>
              <a:t>. </a:t>
            </a:r>
            <a:r>
              <a:rPr lang="sk-SK" dirty="0" err="1"/>
              <a:t>Archiv</a:t>
            </a:r>
            <a:r>
              <a:rPr lang="sk-SK" dirty="0"/>
              <a:t> </a:t>
            </a:r>
            <a:r>
              <a:rPr lang="sk-SK" dirty="0" err="1"/>
              <a:t>český</a:t>
            </a:r>
            <a:r>
              <a:rPr lang="sk-SK" dirty="0"/>
              <a:t> XXIV. </a:t>
            </a:r>
            <a:r>
              <a:rPr lang="sk-SK" dirty="0" smtClean="0"/>
              <a:t>Praha  </a:t>
            </a:r>
            <a:r>
              <a:rPr lang="sk-SK" dirty="0"/>
              <a:t>1908.</a:t>
            </a:r>
          </a:p>
          <a:p>
            <a:r>
              <a:rPr lang="sk-SK" dirty="0"/>
              <a:t>KALOUSEK, </a:t>
            </a:r>
            <a:r>
              <a:rPr lang="sk-SK" dirty="0" err="1"/>
              <a:t>Josef</a:t>
            </a:r>
            <a:r>
              <a:rPr lang="sk-SK" dirty="0"/>
              <a:t> (</a:t>
            </a:r>
            <a:r>
              <a:rPr lang="sk-SK" dirty="0" err="1"/>
              <a:t>ed</a:t>
            </a:r>
            <a:r>
              <a:rPr lang="sk-SK" dirty="0" smtClean="0"/>
              <a:t>.): </a:t>
            </a:r>
            <a:r>
              <a:rPr lang="sk-SK" i="1" dirty="0" err="1"/>
              <a:t>Řády</a:t>
            </a:r>
            <a:r>
              <a:rPr lang="sk-SK" i="1" dirty="0"/>
              <a:t> </a:t>
            </a:r>
            <a:r>
              <a:rPr lang="sk-SK" i="1" dirty="0" err="1"/>
              <a:t>selské</a:t>
            </a:r>
            <a:r>
              <a:rPr lang="sk-SK" i="1" dirty="0"/>
              <a:t> a instrukce </a:t>
            </a:r>
            <a:r>
              <a:rPr lang="sk-SK" i="1" dirty="0" err="1"/>
              <a:t>hospodářské</a:t>
            </a:r>
            <a:r>
              <a:rPr lang="sk-SK" i="1" dirty="0"/>
              <a:t> 1781-1850</a:t>
            </a:r>
            <a:r>
              <a:rPr lang="sk-SK" dirty="0"/>
              <a:t>. </a:t>
            </a:r>
            <a:r>
              <a:rPr lang="sk-SK" dirty="0" err="1"/>
              <a:t>Archiv</a:t>
            </a:r>
            <a:r>
              <a:rPr lang="sk-SK" dirty="0"/>
              <a:t> </a:t>
            </a:r>
            <a:r>
              <a:rPr lang="sk-SK" dirty="0" err="1"/>
              <a:t>český</a:t>
            </a:r>
            <a:r>
              <a:rPr lang="sk-SK" dirty="0"/>
              <a:t> XXV. </a:t>
            </a:r>
            <a:r>
              <a:rPr lang="sk-SK" dirty="0" smtClean="0"/>
              <a:t>Praha </a:t>
            </a:r>
            <a:r>
              <a:rPr lang="sk-SK" dirty="0"/>
              <a:t>1910.</a:t>
            </a:r>
          </a:p>
          <a:p>
            <a:r>
              <a:rPr lang="sk-SK" dirty="0"/>
              <a:t>KALOUSEK, </a:t>
            </a:r>
            <a:r>
              <a:rPr lang="sk-SK" dirty="0" err="1"/>
              <a:t>Josef</a:t>
            </a:r>
            <a:r>
              <a:rPr lang="sk-SK" dirty="0"/>
              <a:t> (</a:t>
            </a:r>
            <a:r>
              <a:rPr lang="sk-SK" dirty="0" err="1"/>
              <a:t>ed</a:t>
            </a:r>
            <a:r>
              <a:rPr lang="sk-SK" dirty="0" smtClean="0"/>
              <a:t>.): </a:t>
            </a:r>
            <a:r>
              <a:rPr lang="sk-SK" i="1" dirty="0" err="1"/>
              <a:t>Dodavek</a:t>
            </a:r>
            <a:r>
              <a:rPr lang="sk-SK" i="1" dirty="0"/>
              <a:t> k </a:t>
            </a:r>
            <a:r>
              <a:rPr lang="sk-SK" i="1" dirty="0" err="1"/>
              <a:t>řádům</a:t>
            </a:r>
            <a:r>
              <a:rPr lang="sk-SK" i="1" dirty="0"/>
              <a:t> </a:t>
            </a:r>
            <a:r>
              <a:rPr lang="sk-SK" i="1" dirty="0" err="1"/>
              <a:t>selským</a:t>
            </a:r>
            <a:r>
              <a:rPr lang="sk-SK" i="1" dirty="0"/>
              <a:t> a </a:t>
            </a:r>
            <a:r>
              <a:rPr lang="sk-SK" i="1" dirty="0" err="1"/>
              <a:t>instrukcím</a:t>
            </a:r>
            <a:r>
              <a:rPr lang="sk-SK" i="1" dirty="0"/>
              <a:t> </a:t>
            </a:r>
            <a:r>
              <a:rPr lang="sk-SK" i="1" dirty="0" err="1"/>
              <a:t>hospodářským</a:t>
            </a:r>
            <a:r>
              <a:rPr lang="sk-SK" i="1" dirty="0"/>
              <a:t> 1388-1779</a:t>
            </a:r>
            <a:r>
              <a:rPr lang="sk-SK" dirty="0"/>
              <a:t>. </a:t>
            </a:r>
            <a:r>
              <a:rPr lang="sk-SK" dirty="0" err="1"/>
              <a:t>Archiv</a:t>
            </a:r>
            <a:r>
              <a:rPr lang="sk-SK" dirty="0"/>
              <a:t> </a:t>
            </a:r>
            <a:r>
              <a:rPr lang="sk-SK" dirty="0" err="1"/>
              <a:t>český</a:t>
            </a:r>
            <a:r>
              <a:rPr lang="sk-SK" dirty="0"/>
              <a:t> XXIX. </a:t>
            </a:r>
            <a:r>
              <a:rPr lang="sk-SK" dirty="0" smtClean="0"/>
              <a:t>Praha 1913</a:t>
            </a:r>
            <a:r>
              <a:rPr lang="sk-SK" dirty="0"/>
              <a:t>.</a:t>
            </a:r>
          </a:p>
          <a:p>
            <a:r>
              <a:rPr lang="sk-SK" dirty="0"/>
              <a:t>ČERNÝ, Václav: </a:t>
            </a:r>
            <a:r>
              <a:rPr lang="sk-SK" dirty="0" err="1"/>
              <a:t>Hospodářské</a:t>
            </a:r>
            <a:r>
              <a:rPr lang="sk-SK" dirty="0"/>
              <a:t> </a:t>
            </a:r>
            <a:r>
              <a:rPr lang="sk-SK" dirty="0" err="1" smtClean="0"/>
              <a:t>instrukce</a:t>
            </a:r>
            <a:r>
              <a:rPr lang="sk-SK" dirty="0" smtClean="0"/>
              <a:t>. </a:t>
            </a:r>
            <a:r>
              <a:rPr lang="sk-SK" dirty="0" err="1" smtClean="0"/>
              <a:t>Přehled</a:t>
            </a:r>
            <a:r>
              <a:rPr lang="sk-SK" dirty="0" smtClean="0"/>
              <a:t> </a:t>
            </a:r>
            <a:r>
              <a:rPr lang="sk-SK" dirty="0" err="1"/>
              <a:t>zemědělských</a:t>
            </a:r>
            <a:r>
              <a:rPr lang="sk-SK" dirty="0"/>
              <a:t> dějin v </a:t>
            </a:r>
            <a:r>
              <a:rPr lang="sk-SK" dirty="0" err="1"/>
              <a:t>době</a:t>
            </a:r>
            <a:r>
              <a:rPr lang="sk-SK" dirty="0"/>
              <a:t> </a:t>
            </a:r>
            <a:r>
              <a:rPr lang="sk-SK" dirty="0" err="1"/>
              <a:t>patrimonijního</a:t>
            </a:r>
            <a:r>
              <a:rPr lang="sk-SK" dirty="0"/>
              <a:t> </a:t>
            </a:r>
            <a:r>
              <a:rPr lang="sk-SK" dirty="0" err="1"/>
              <a:t>velkostatku</a:t>
            </a:r>
            <a:r>
              <a:rPr lang="sk-SK" dirty="0"/>
              <a:t> v XV. – XIX. </a:t>
            </a:r>
            <a:r>
              <a:rPr lang="sk-SK" dirty="0" err="1"/>
              <a:t>s</a:t>
            </a:r>
            <a:r>
              <a:rPr lang="sk-SK" dirty="0" err="1" smtClean="0"/>
              <a:t>toletí</a:t>
            </a:r>
            <a:r>
              <a:rPr lang="sk-SK" dirty="0"/>
              <a:t>.</a:t>
            </a:r>
            <a:r>
              <a:rPr lang="sk-SK" dirty="0" smtClean="0"/>
              <a:t> </a:t>
            </a:r>
            <a:r>
              <a:rPr lang="sk-SK" dirty="0"/>
              <a:t>Praha 1930.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32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CFB872E-23E6-E84F-8DF1-CDF965D3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Použitá 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BC41B4A-2AFE-1148-9450-995764D2D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KORYTA, David: </a:t>
            </a:r>
            <a:r>
              <a:rPr lang="sk-SK" i="1" dirty="0" err="1"/>
              <a:t>Hospodářské</a:t>
            </a:r>
            <a:r>
              <a:rPr lang="sk-SK" i="1" dirty="0"/>
              <a:t> instrukce pro poddané do poloviny 16. </a:t>
            </a:r>
            <a:r>
              <a:rPr lang="sk-SK" i="1" dirty="0" err="1"/>
              <a:t>století</a:t>
            </a:r>
            <a:r>
              <a:rPr lang="sk-SK" i="1" dirty="0"/>
              <a:t> (na </a:t>
            </a:r>
            <a:r>
              <a:rPr lang="sk-SK" i="1" dirty="0" err="1"/>
              <a:t>základě</a:t>
            </a:r>
            <a:r>
              <a:rPr lang="sk-SK" i="1" dirty="0"/>
              <a:t> </a:t>
            </a:r>
            <a:r>
              <a:rPr lang="sk-SK" i="1" dirty="0" err="1"/>
              <a:t>edice</a:t>
            </a:r>
            <a:r>
              <a:rPr lang="sk-SK" i="1" dirty="0"/>
              <a:t> </a:t>
            </a:r>
            <a:r>
              <a:rPr lang="sk-SK" i="1" dirty="0" err="1"/>
              <a:t>Josefa</a:t>
            </a:r>
            <a:r>
              <a:rPr lang="sk-SK" i="1" dirty="0"/>
              <a:t> </a:t>
            </a:r>
            <a:r>
              <a:rPr lang="sk-SK" i="1" dirty="0" err="1"/>
              <a:t>Kaluska</a:t>
            </a:r>
            <a:r>
              <a:rPr lang="sk-SK" i="1" dirty="0"/>
              <a:t>)</a:t>
            </a:r>
            <a:r>
              <a:rPr lang="sk-SK" dirty="0"/>
              <a:t>. </a:t>
            </a:r>
            <a:r>
              <a:rPr lang="sk-SK" dirty="0" err="1"/>
              <a:t>Bakalářská</a:t>
            </a:r>
            <a:r>
              <a:rPr lang="sk-SK" dirty="0"/>
              <a:t> práce. FF UK Praha. Praha 2013. </a:t>
            </a:r>
          </a:p>
          <a:p>
            <a:r>
              <a:rPr lang="sk-SK" dirty="0"/>
              <a:t>BOUKAL, </a:t>
            </a:r>
            <a:r>
              <a:rPr lang="sk-SK" dirty="0" err="1"/>
              <a:t>Jan</a:t>
            </a:r>
            <a:r>
              <a:rPr lang="sk-SK" dirty="0"/>
              <a:t>: </a:t>
            </a:r>
            <a:r>
              <a:rPr lang="sk-SK" i="1" dirty="0" err="1"/>
              <a:t>Hospodářská</a:t>
            </a:r>
            <a:r>
              <a:rPr lang="sk-SK" i="1" dirty="0"/>
              <a:t> instrukce </a:t>
            </a:r>
            <a:r>
              <a:rPr lang="sk-SK" i="1" dirty="0" err="1"/>
              <a:t>jako</a:t>
            </a:r>
            <a:r>
              <a:rPr lang="sk-SK" i="1" dirty="0"/>
              <a:t> </a:t>
            </a:r>
            <a:r>
              <a:rPr lang="sk-SK" i="1" dirty="0" err="1"/>
              <a:t>pramen</a:t>
            </a:r>
            <a:r>
              <a:rPr lang="sk-SK" i="1" dirty="0"/>
              <a:t> </a:t>
            </a:r>
            <a:r>
              <a:rPr lang="sk-SK" i="1" dirty="0" err="1"/>
              <a:t>poznání</a:t>
            </a:r>
            <a:r>
              <a:rPr lang="sk-SK" i="1" dirty="0"/>
              <a:t> života na </a:t>
            </a:r>
            <a:r>
              <a:rPr lang="sk-SK" i="1" dirty="0" err="1"/>
              <a:t>hradech</a:t>
            </a:r>
            <a:r>
              <a:rPr lang="sk-SK" i="1" dirty="0"/>
              <a:t> na prahu raného </a:t>
            </a:r>
            <a:r>
              <a:rPr lang="sk-SK" i="1" dirty="0" err="1"/>
              <a:t>novověku</a:t>
            </a:r>
            <a:r>
              <a:rPr lang="sk-SK" i="1" dirty="0"/>
              <a:t> (Na </a:t>
            </a:r>
            <a:r>
              <a:rPr lang="sk-SK" i="1" dirty="0" err="1"/>
              <a:t>příkladu</a:t>
            </a:r>
            <a:r>
              <a:rPr lang="sk-SK" i="1" dirty="0"/>
              <a:t> </a:t>
            </a:r>
            <a:r>
              <a:rPr lang="sk-SK" i="1" dirty="0" err="1" smtClean="0"/>
              <a:t>instrukce</a:t>
            </a:r>
            <a:r>
              <a:rPr lang="sk-SK" i="1" dirty="0" smtClean="0"/>
              <a:t> </a:t>
            </a:r>
            <a:r>
              <a:rPr lang="sk-SK" i="1" dirty="0"/>
              <a:t>pro </a:t>
            </a:r>
            <a:r>
              <a:rPr lang="sk-SK" i="1" dirty="0" err="1"/>
              <a:t>křivoklátského</a:t>
            </a:r>
            <a:r>
              <a:rPr lang="sk-SK" i="1" dirty="0"/>
              <a:t> </a:t>
            </a:r>
            <a:r>
              <a:rPr lang="sk-SK" i="1" dirty="0" err="1"/>
              <a:t>hejtmana</a:t>
            </a:r>
            <a:r>
              <a:rPr lang="sk-SK" i="1" dirty="0"/>
              <a:t> Albrechta z </a:t>
            </a:r>
            <a:r>
              <a:rPr lang="sk-SK" i="1" dirty="0" err="1"/>
              <a:t>Vřesovic</a:t>
            </a:r>
            <a:r>
              <a:rPr lang="sk-SK" i="1" dirty="0"/>
              <a:t> z roku 1528</a:t>
            </a:r>
            <a:r>
              <a:rPr lang="sk-SK" i="1" dirty="0" smtClean="0"/>
              <a:t>). </a:t>
            </a:r>
            <a:r>
              <a:rPr lang="sk-SK" dirty="0" err="1"/>
              <a:t>Castellologica</a:t>
            </a:r>
            <a:r>
              <a:rPr lang="sk-SK" dirty="0"/>
              <a:t> </a:t>
            </a:r>
            <a:r>
              <a:rPr lang="sk-SK" dirty="0" err="1"/>
              <a:t>bohemica</a:t>
            </a:r>
            <a:r>
              <a:rPr lang="sk-SK" dirty="0"/>
              <a:t> 17, 2017, </a:t>
            </a:r>
            <a:r>
              <a:rPr lang="sk-SK" dirty="0" smtClean="0"/>
              <a:t>s.155-173.</a:t>
            </a:r>
            <a:endParaRPr lang="sk-SK" dirty="0"/>
          </a:p>
          <a:p>
            <a:r>
              <a:rPr lang="sk-SK" dirty="0"/>
              <a:t>VESELÁ, Jaroslava: </a:t>
            </a:r>
            <a:r>
              <a:rPr lang="sk-SK" i="1" dirty="0" err="1"/>
              <a:t>Disciplinace</a:t>
            </a:r>
            <a:r>
              <a:rPr lang="sk-SK" i="1" dirty="0"/>
              <a:t> poddaných na </a:t>
            </a:r>
            <a:r>
              <a:rPr lang="sk-SK" i="1" dirty="0" err="1"/>
              <a:t>základě</a:t>
            </a:r>
            <a:r>
              <a:rPr lang="sk-SK" i="1" dirty="0"/>
              <a:t> </a:t>
            </a:r>
            <a:r>
              <a:rPr lang="sk-SK" i="1" dirty="0" err="1" smtClean="0"/>
              <a:t>nástrojů</a:t>
            </a:r>
            <a:r>
              <a:rPr lang="sk-SK" i="1" dirty="0" smtClean="0"/>
              <a:t> </a:t>
            </a:r>
            <a:r>
              <a:rPr lang="sk-SK" i="1" dirty="0"/>
              <a:t>vrchnostenské správy na sklonku 16. a v 1. </a:t>
            </a:r>
            <a:r>
              <a:rPr lang="sk-SK" i="1" dirty="0" err="1"/>
              <a:t>polovině</a:t>
            </a:r>
            <a:r>
              <a:rPr lang="sk-SK" i="1" dirty="0"/>
              <a:t> 17. </a:t>
            </a:r>
            <a:r>
              <a:rPr lang="sk-SK" i="1" dirty="0" err="1"/>
              <a:t>století</a:t>
            </a:r>
            <a:r>
              <a:rPr lang="sk-SK" dirty="0"/>
              <a:t>. Diplomová práce. FF UK Praha. Praha 2019.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8388857"/>
      </p:ext>
    </p:extLst>
  </p:cSld>
  <p:clrMapOvr>
    <a:masterClrMapping/>
  </p:clrMapOvr>
</p:sld>
</file>

<file path=ppt/theme/theme1.xml><?xml version="1.0" encoding="utf-8"?>
<a:theme xmlns:a="http://schemas.openxmlformats.org/drawingml/2006/main" name="Orezanie">
  <a:themeElements>
    <a:clrScheme name="Orezani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rez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ez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634</Words>
  <Application>Microsoft Office PowerPoint</Application>
  <PresentationFormat>Vlastní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Orezanie</vt:lpstr>
      <vt:lpstr>Hospodárske inštrukcie </vt:lpstr>
      <vt:lpstr>Obsah</vt:lpstr>
      <vt:lpstr>Čo sú hospodárske inštrukcie? </vt:lpstr>
      <vt:lpstr>Čo bolo súčasťou hospodárskych inštrukcii? </vt:lpstr>
      <vt:lpstr>Čo bolo súčasťou hospodárskych inštrukcii? </vt:lpstr>
      <vt:lpstr>Prezentace aplikace PowerPoint</vt:lpstr>
      <vt:lpstr>Využitie z hľadiska historiografie </vt:lpstr>
      <vt:lpstr>Edície  </vt:lpstr>
      <vt:lpstr>Použitá literatúra</vt:lpstr>
      <vt:lpstr>Ďakujeme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Hospodářské instrukce</dc:title>
  <dc:creator>Tamara Janicová</dc:creator>
  <cp:lastModifiedBy>user</cp:lastModifiedBy>
  <cp:revision>37</cp:revision>
  <dcterms:created xsi:type="dcterms:W3CDTF">2020-04-20T19:21:12Z</dcterms:created>
  <dcterms:modified xsi:type="dcterms:W3CDTF">2020-05-28T16:58:48Z</dcterms:modified>
</cp:coreProperties>
</file>