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84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A76F-A1C0-4A4B-B3E2-AEC3C7882D3B}" type="datetimeFigureOut">
              <a:rPr lang="cs-CZ" smtClean="0"/>
              <a:t>16.05.2020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B9741-6CB0-4C85-ADA6-84AF103D9E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89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A76F-A1C0-4A4B-B3E2-AEC3C7882D3B}" type="datetimeFigureOut">
              <a:rPr lang="cs-CZ" smtClean="0"/>
              <a:t>16.05.2020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B9741-6CB0-4C85-ADA6-84AF103D9E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661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A76F-A1C0-4A4B-B3E2-AEC3C7882D3B}" type="datetimeFigureOut">
              <a:rPr lang="cs-CZ" smtClean="0"/>
              <a:t>16.05.2020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B9741-6CB0-4C85-ADA6-84AF103D9E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078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A76F-A1C0-4A4B-B3E2-AEC3C7882D3B}" type="datetimeFigureOut">
              <a:rPr lang="cs-CZ" smtClean="0"/>
              <a:t>16.05.2020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B9741-6CB0-4C85-ADA6-84AF103D9E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26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A76F-A1C0-4A4B-B3E2-AEC3C7882D3B}" type="datetimeFigureOut">
              <a:rPr lang="cs-CZ" smtClean="0"/>
              <a:t>16.05.2020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B9741-6CB0-4C85-ADA6-84AF103D9E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3927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A76F-A1C0-4A4B-B3E2-AEC3C7882D3B}" type="datetimeFigureOut">
              <a:rPr lang="cs-CZ" smtClean="0"/>
              <a:t>16.05.2020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B9741-6CB0-4C85-ADA6-84AF103D9E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83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A76F-A1C0-4A4B-B3E2-AEC3C7882D3B}" type="datetimeFigureOut">
              <a:rPr lang="cs-CZ" smtClean="0"/>
              <a:t>16.05.2020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B9741-6CB0-4C85-ADA6-84AF103D9E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280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A76F-A1C0-4A4B-B3E2-AEC3C7882D3B}" type="datetimeFigureOut">
              <a:rPr lang="cs-CZ" smtClean="0"/>
              <a:t>16.05.2020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B9741-6CB0-4C85-ADA6-84AF103D9E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000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A76F-A1C0-4A4B-B3E2-AEC3C7882D3B}" type="datetimeFigureOut">
              <a:rPr lang="cs-CZ" smtClean="0"/>
              <a:t>16.05.2020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B9741-6CB0-4C85-ADA6-84AF103D9E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279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A76F-A1C0-4A4B-B3E2-AEC3C7882D3B}" type="datetimeFigureOut">
              <a:rPr lang="cs-CZ" smtClean="0"/>
              <a:t>16.05.2020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B9741-6CB0-4C85-ADA6-84AF103D9E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177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A76F-A1C0-4A4B-B3E2-AEC3C7882D3B}" type="datetimeFigureOut">
              <a:rPr lang="cs-CZ" smtClean="0"/>
              <a:t>16.05.2020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B9741-6CB0-4C85-ADA6-84AF103D9E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6442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BA76F-A1C0-4A4B-B3E2-AEC3C7882D3B}" type="datetimeFigureOut">
              <a:rPr lang="cs-CZ" smtClean="0"/>
              <a:t>16.05.2020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B9741-6CB0-4C85-ADA6-84AF103D9E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954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Balkánské války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Připravil doc. PhDr. Václav </a:t>
            </a:r>
            <a:r>
              <a:rPr lang="cs-CZ" dirty="0" err="1" smtClean="0"/>
              <a:t>Štpěánek</a:t>
            </a:r>
            <a:r>
              <a:rPr lang="cs-CZ" dirty="0" smtClean="0"/>
              <a:t>, Ph.D.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4483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pPr algn="ctr"/>
            <a:r>
              <a:rPr lang="cs-CZ" sz="2000" dirty="0" smtClean="0"/>
              <a:t>Ústup osmanských vojsk po prohrané bitvě u </a:t>
            </a:r>
            <a:r>
              <a:rPr lang="cs-CZ" sz="2000" dirty="0" err="1" smtClean="0"/>
              <a:t>Lüle</a:t>
            </a:r>
            <a:r>
              <a:rPr lang="cs-CZ" sz="2000" dirty="0" smtClean="0"/>
              <a:t> Burgasu.</a:t>
            </a:r>
            <a:endParaRPr lang="cs-CZ" sz="2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495" y="1812175"/>
            <a:ext cx="7747461" cy="4962698"/>
          </a:xfrm>
        </p:spPr>
      </p:pic>
    </p:spTree>
    <p:extLst>
      <p:ext uri="{BB962C8B-B14F-4D97-AF65-F5344CB8AC3E}">
        <p14:creationId xmlns:p14="http://schemas.microsoft.com/office/powerpoint/2010/main" val="62876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000" dirty="0" smtClean="0"/>
              <a:t>Řecká flotila před ostrovem Lemnos 18. října 1912</a:t>
            </a:r>
            <a:endParaRPr lang="cs-CZ" sz="2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883" y="1825624"/>
            <a:ext cx="6916189" cy="4841183"/>
          </a:xfrm>
        </p:spPr>
      </p:pic>
    </p:spTree>
    <p:extLst>
      <p:ext uri="{BB962C8B-B14F-4D97-AF65-F5344CB8AC3E}">
        <p14:creationId xmlns:p14="http://schemas.microsoft.com/office/powerpoint/2010/main" val="1855533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4788"/>
          </a:xfrm>
        </p:spPr>
        <p:txBody>
          <a:bodyPr>
            <a:normAutofit/>
          </a:bodyPr>
          <a:lstStyle/>
          <a:p>
            <a:pPr algn="ctr"/>
            <a:r>
              <a:rPr lang="cs-CZ" sz="2000" dirty="0" smtClean="0"/>
              <a:t>Srbské dělostřelectvo za první balkánské války</a:t>
            </a:r>
            <a:endParaRPr lang="cs-CZ" sz="2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999" y="1784062"/>
            <a:ext cx="6521142" cy="4674928"/>
          </a:xfrm>
        </p:spPr>
      </p:pic>
    </p:spTree>
    <p:extLst>
      <p:ext uri="{BB962C8B-B14F-4D97-AF65-F5344CB8AC3E}">
        <p14:creationId xmlns:p14="http://schemas.microsoft.com/office/powerpoint/2010/main" val="2708270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9850"/>
          </a:xfrm>
        </p:spPr>
        <p:txBody>
          <a:bodyPr>
            <a:normAutofit/>
          </a:bodyPr>
          <a:lstStyle/>
          <a:p>
            <a:pPr algn="ctr"/>
            <a:r>
              <a:rPr lang="cs-CZ" sz="2000" dirty="0" smtClean="0"/>
              <a:t>Car Ferdinand (uprostřed) a řecký král Jiří I. (vlevo), při setkání v </a:t>
            </a:r>
            <a:r>
              <a:rPr lang="cs-CZ" sz="2000" dirty="0" err="1" smtClean="0"/>
              <a:t>Soluňi</a:t>
            </a:r>
            <a:r>
              <a:rPr lang="cs-CZ" sz="2000" dirty="0" smtClean="0"/>
              <a:t> 12. prosince 1912</a:t>
            </a:r>
            <a:endParaRPr lang="cs-CZ" sz="2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428" y="1825625"/>
            <a:ext cx="6951144" cy="4558550"/>
          </a:xfrm>
        </p:spPr>
      </p:pic>
    </p:spTree>
    <p:extLst>
      <p:ext uri="{BB962C8B-B14F-4D97-AF65-F5344CB8AC3E}">
        <p14:creationId xmlns:p14="http://schemas.microsoft.com/office/powerpoint/2010/main" val="2799218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txBody>
          <a:bodyPr>
            <a:normAutofit/>
          </a:bodyPr>
          <a:lstStyle/>
          <a:p>
            <a:pPr algn="ctr"/>
            <a:r>
              <a:rPr lang="cs-CZ" sz="2000" dirty="0" smtClean="0"/>
              <a:t>Vyjednávání příměří u </a:t>
            </a:r>
            <a:r>
              <a:rPr lang="cs-CZ" sz="2000" dirty="0" err="1" smtClean="0"/>
              <a:t>Čataldži</a:t>
            </a:r>
            <a:r>
              <a:rPr lang="cs-CZ" sz="2000" dirty="0" smtClean="0"/>
              <a:t>. Uprostřed </a:t>
            </a:r>
            <a:r>
              <a:rPr lang="cs-CZ" sz="2000" dirty="0" err="1" smtClean="0"/>
              <a:t>Nazim</a:t>
            </a:r>
            <a:r>
              <a:rPr lang="cs-CZ" sz="2000" dirty="0" smtClean="0"/>
              <a:t> paša, vedle něho zleva Stojan </a:t>
            </a:r>
            <a:r>
              <a:rPr lang="cs-CZ" sz="2000" dirty="0" err="1" smtClean="0"/>
              <a:t>Danev</a:t>
            </a:r>
            <a:r>
              <a:rPr lang="cs-CZ" sz="2000" dirty="0" smtClean="0"/>
              <a:t> a generál Ivan </a:t>
            </a:r>
            <a:r>
              <a:rPr lang="cs-CZ" sz="2000" dirty="0" err="1" smtClean="0"/>
              <a:t>Fičev</a:t>
            </a:r>
            <a:r>
              <a:rPr lang="cs-CZ" sz="2000" dirty="0" smtClean="0"/>
              <a:t>, zprava generál Michail </a:t>
            </a:r>
            <a:r>
              <a:rPr lang="cs-CZ" sz="2000" dirty="0" err="1" smtClean="0"/>
              <a:t>Savov</a:t>
            </a:r>
            <a:endParaRPr lang="cs-CZ" sz="2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964" y="1825625"/>
            <a:ext cx="6244072" cy="4351338"/>
          </a:xfrm>
        </p:spPr>
      </p:pic>
    </p:spTree>
    <p:extLst>
      <p:ext uri="{BB962C8B-B14F-4D97-AF65-F5344CB8AC3E}">
        <p14:creationId xmlns:p14="http://schemas.microsoft.com/office/powerpoint/2010/main" val="3823416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Dne 28. listopadu vyhlásil ve </a:t>
            </a:r>
            <a:r>
              <a:rPr lang="cs-CZ" sz="2000" dirty="0" err="1" smtClean="0"/>
              <a:t>Vloře</a:t>
            </a:r>
            <a:r>
              <a:rPr lang="cs-CZ" sz="2000" dirty="0" smtClean="0"/>
              <a:t> Ismail </a:t>
            </a:r>
            <a:r>
              <a:rPr lang="cs-CZ" sz="2000" dirty="0" err="1" smtClean="0"/>
              <a:t>Qemali</a:t>
            </a:r>
            <a:r>
              <a:rPr lang="cs-CZ" sz="2000" dirty="0"/>
              <a:t> </a:t>
            </a:r>
            <a:r>
              <a:rPr lang="cs-CZ" sz="2000" dirty="0" smtClean="0"/>
              <a:t>(s podporou Rakouska-Uherska) samostatný albánský stát</a:t>
            </a:r>
            <a:endParaRPr lang="cs-CZ" sz="2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051" y="1825624"/>
            <a:ext cx="4114799" cy="4758055"/>
          </a:xfrm>
        </p:spPr>
      </p:pic>
    </p:spTree>
    <p:extLst>
      <p:ext uri="{BB962C8B-B14F-4D97-AF65-F5344CB8AC3E}">
        <p14:creationId xmlns:p14="http://schemas.microsoft.com/office/powerpoint/2010/main" val="2556543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290"/>
          </a:xfrm>
        </p:spPr>
        <p:txBody>
          <a:bodyPr>
            <a:normAutofit/>
          </a:bodyPr>
          <a:lstStyle/>
          <a:p>
            <a:pPr algn="ctr"/>
            <a:r>
              <a:rPr lang="cs-CZ" sz="2000" dirty="0" smtClean="0"/>
              <a:t>Mladoturecký převrat v Turecku byl zahájen vraždou ministra války </a:t>
            </a:r>
            <a:r>
              <a:rPr lang="cs-CZ" sz="2000" dirty="0" err="1" smtClean="0"/>
              <a:t>Nazima</a:t>
            </a:r>
            <a:r>
              <a:rPr lang="cs-CZ" sz="2000" dirty="0" smtClean="0"/>
              <a:t> paši, za níž stál Enver bej (později paša), vzápětí jmenovaný na místo zavražděného. Enver paša byl během Velké války hlavním strůjcem arménské genocidy</a:t>
            </a:r>
            <a:endParaRPr lang="cs-CZ" sz="2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735" y="1778924"/>
            <a:ext cx="4123112" cy="5020887"/>
          </a:xfrm>
        </p:spPr>
      </p:pic>
    </p:spTree>
    <p:extLst>
      <p:ext uri="{BB962C8B-B14F-4D97-AF65-F5344CB8AC3E}">
        <p14:creationId xmlns:p14="http://schemas.microsoft.com/office/powerpoint/2010/main" val="436550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000" dirty="0" smtClean="0"/>
              <a:t>Během druhé fáze války dobyla bulharská armáda, podporována srbským dělostřelectvem, </a:t>
            </a:r>
            <a:r>
              <a:rPr lang="cs-CZ" sz="2000" dirty="0" err="1" smtClean="0"/>
              <a:t>Edirne</a:t>
            </a:r>
            <a:r>
              <a:rPr lang="cs-CZ" sz="2000" dirty="0" smtClean="0"/>
              <a:t>, údajně nedobytnou tureckou pevnost</a:t>
            </a:r>
            <a:endParaRPr lang="cs-CZ" sz="2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12" y="1825625"/>
            <a:ext cx="6591375" cy="4608426"/>
          </a:xfrm>
        </p:spPr>
      </p:pic>
    </p:spTree>
    <p:extLst>
      <p:ext uri="{BB962C8B-B14F-4D97-AF65-F5344CB8AC3E}">
        <p14:creationId xmlns:p14="http://schemas.microsoft.com/office/powerpoint/2010/main" val="3657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000" dirty="0" smtClean="0"/>
              <a:t>Král Nikola vjíždí triumfálně do dobytého Skadaru a přijímá kapitulaci města. Z dobytí Skadaru se ovšem dlouho neradoval. Na nátlak Rakouska-Uherska jej musela černohorská armáda vzápětí vyklidit</a:t>
            </a:r>
            <a:endParaRPr lang="cs-CZ" sz="20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05" y="1825625"/>
            <a:ext cx="4272741" cy="4351337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5"/>
            <a:ext cx="5181600" cy="4008522"/>
          </a:xfrm>
        </p:spPr>
      </p:pic>
    </p:spTree>
    <p:extLst>
      <p:ext uri="{BB962C8B-B14F-4D97-AF65-F5344CB8AC3E}">
        <p14:creationId xmlns:p14="http://schemas.microsoft.com/office/powerpoint/2010/main" val="3010493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6351"/>
          </a:xfrm>
        </p:spPr>
        <p:txBody>
          <a:bodyPr>
            <a:normAutofit/>
          </a:bodyPr>
          <a:lstStyle/>
          <a:p>
            <a:pPr algn="ctr"/>
            <a:r>
              <a:rPr lang="cs-CZ" sz="2000" dirty="0" smtClean="0"/>
              <a:t>Regulérním armádám pomáhaly v osmanském týle </a:t>
            </a:r>
            <a:r>
              <a:rPr lang="cs-CZ" sz="2000" dirty="0" err="1" smtClean="0"/>
              <a:t>komitské</a:t>
            </a:r>
            <a:r>
              <a:rPr lang="cs-CZ" sz="2000" dirty="0" smtClean="0"/>
              <a:t> čety. Na obrázku komité z </a:t>
            </a:r>
            <a:r>
              <a:rPr lang="cs-CZ" sz="2000" dirty="0" err="1" smtClean="0"/>
              <a:t>Lerinu</a:t>
            </a:r>
            <a:endParaRPr lang="cs-CZ" sz="2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794" y="1825625"/>
            <a:ext cx="7434411" cy="4351338"/>
          </a:xfrm>
        </p:spPr>
      </p:pic>
    </p:spTree>
    <p:extLst>
      <p:ext uri="{BB962C8B-B14F-4D97-AF65-F5344CB8AC3E}">
        <p14:creationId xmlns:p14="http://schemas.microsoft.com/office/powerpoint/2010/main" val="3180535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3224"/>
          </a:xfrm>
        </p:spPr>
        <p:txBody>
          <a:bodyPr>
            <a:normAutofit/>
          </a:bodyPr>
          <a:lstStyle/>
          <a:p>
            <a:pPr algn="ctr"/>
            <a:r>
              <a:rPr lang="cs-CZ" sz="2000" dirty="0" smtClean="0"/>
              <a:t>Premiéři Srbska a Bulharska, Milovan </a:t>
            </a:r>
            <a:r>
              <a:rPr lang="cs-CZ" sz="2000" dirty="0" err="1" smtClean="0"/>
              <a:t>Milovanović</a:t>
            </a:r>
            <a:r>
              <a:rPr lang="cs-CZ" sz="2000" dirty="0" smtClean="0"/>
              <a:t> a Ivan </a:t>
            </a:r>
            <a:r>
              <a:rPr lang="cs-CZ" sz="2000" dirty="0" err="1" smtClean="0"/>
              <a:t>Gešov</a:t>
            </a:r>
            <a:r>
              <a:rPr lang="cs-CZ" sz="2000" dirty="0" smtClean="0"/>
              <a:t>, kteří podepsali smlouvu o spolupráci ve skutečnosti však pakt proti Turecku</a:t>
            </a:r>
            <a:endParaRPr lang="cs-CZ" sz="20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50" y="1825625"/>
            <a:ext cx="3037499" cy="4351338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623" y="1825625"/>
            <a:ext cx="3316777" cy="4351338"/>
          </a:xfrm>
        </p:spPr>
      </p:pic>
    </p:spTree>
    <p:extLst>
      <p:ext uri="{BB962C8B-B14F-4D97-AF65-F5344CB8AC3E}">
        <p14:creationId xmlns:p14="http://schemas.microsoft.com/office/powerpoint/2010/main" val="3569501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1537"/>
          </a:xfrm>
        </p:spPr>
        <p:txBody>
          <a:bodyPr>
            <a:normAutofit/>
          </a:bodyPr>
          <a:lstStyle/>
          <a:p>
            <a:pPr algn="ctr"/>
            <a:r>
              <a:rPr lang="cs-CZ" sz="2000" dirty="0" smtClean="0"/>
              <a:t>Podpis londýnské mírové smlouvy 30. května 1913</a:t>
            </a:r>
            <a:endParaRPr lang="cs-CZ" sz="2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069" y="1936865"/>
            <a:ext cx="7148946" cy="4713317"/>
          </a:xfrm>
        </p:spPr>
      </p:pic>
    </p:spTree>
    <p:extLst>
      <p:ext uri="{BB962C8B-B14F-4D97-AF65-F5344CB8AC3E}">
        <p14:creationId xmlns:p14="http://schemas.microsoft.com/office/powerpoint/2010/main" val="2753136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2977"/>
          </a:xfrm>
        </p:spPr>
        <p:txBody>
          <a:bodyPr>
            <a:normAutofit/>
          </a:bodyPr>
          <a:lstStyle/>
          <a:p>
            <a:pPr algn="ctr"/>
            <a:r>
              <a:rPr lang="cs-CZ" sz="2000" dirty="0" smtClean="0"/>
              <a:t>Dobová mapka situace po skončení bojů na konci dubna 1913 </a:t>
            </a:r>
            <a:r>
              <a:rPr lang="cs-CZ" sz="2000" dirty="0" err="1" smtClean="0"/>
              <a:t>znározňuje</a:t>
            </a:r>
            <a:r>
              <a:rPr lang="cs-CZ" sz="2000" dirty="0" smtClean="0"/>
              <a:t>, která osmanská území měl k té době ten který člen balkánského čtyřspolku okupována</a:t>
            </a:r>
            <a:endParaRPr lang="cs-CZ" sz="2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324" y="1690688"/>
            <a:ext cx="6858000" cy="5167312"/>
          </a:xfrm>
        </p:spPr>
      </p:pic>
    </p:spTree>
    <p:extLst>
      <p:ext uri="{BB962C8B-B14F-4D97-AF65-F5344CB8AC3E}">
        <p14:creationId xmlns:p14="http://schemas.microsoft.com/office/powerpoint/2010/main" val="2270658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7007" y="2321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2000" dirty="0" smtClean="0"/>
              <a:t>Tatáž mapka v moderní grafice. Zelená čára znázorňuje hranice budoucí Albánie, bílé místo kolem </a:t>
            </a:r>
            <a:r>
              <a:rPr lang="cs-CZ" sz="2000" dirty="0" err="1" smtClean="0"/>
              <a:t>Vlory</a:t>
            </a:r>
            <a:r>
              <a:rPr lang="cs-CZ" sz="2000" dirty="0" smtClean="0"/>
              <a:t> ukazuje, jaké území v té době vlastně ovládala albánská  národní rada v čele s Ismailem </a:t>
            </a:r>
            <a:r>
              <a:rPr lang="cs-CZ" sz="2000" dirty="0" err="1" smtClean="0"/>
              <a:t>Qemalim</a:t>
            </a:r>
            <a:r>
              <a:rPr lang="cs-CZ" sz="2000" dirty="0" smtClean="0"/>
              <a:t>, modrá čára znázorňuje původně dohodnuté rozdělení Makedonie na spornou a nespornou (pro Bulharsko) část</a:t>
            </a:r>
            <a:endParaRPr lang="cs-CZ" sz="2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45" y="1690688"/>
            <a:ext cx="5386647" cy="5034307"/>
          </a:xfrm>
        </p:spPr>
      </p:pic>
    </p:spTree>
    <p:extLst>
      <p:ext uri="{BB962C8B-B14F-4D97-AF65-F5344CB8AC3E}">
        <p14:creationId xmlns:p14="http://schemas.microsoft.com/office/powerpoint/2010/main" val="2485016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3100"/>
          </a:xfrm>
        </p:spPr>
        <p:txBody>
          <a:bodyPr>
            <a:normAutofit/>
          </a:bodyPr>
          <a:lstStyle/>
          <a:p>
            <a:pPr algn="ctr"/>
            <a:r>
              <a:rPr lang="cs-CZ" sz="2000" dirty="0" smtClean="0"/>
              <a:t>Srbské územní zisky před jejich omezením londýnskou mírovou konferencí</a:t>
            </a:r>
            <a:endParaRPr lang="cs-CZ" sz="2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113" y="1654234"/>
            <a:ext cx="3965171" cy="4713314"/>
          </a:xfrm>
        </p:spPr>
      </p:pic>
    </p:spTree>
    <p:extLst>
      <p:ext uri="{BB962C8B-B14F-4D97-AF65-F5344CB8AC3E}">
        <p14:creationId xmlns:p14="http://schemas.microsoft.com/office/powerpoint/2010/main" val="1324549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pPr algn="ctr"/>
            <a:r>
              <a:rPr lang="cs-CZ" sz="2000" dirty="0" smtClean="0"/>
              <a:t>Nikola </a:t>
            </a:r>
            <a:r>
              <a:rPr lang="cs-CZ" sz="2000" dirty="0" err="1" smtClean="0"/>
              <a:t>Pašič</a:t>
            </a:r>
            <a:r>
              <a:rPr lang="cs-CZ" sz="2000" dirty="0" smtClean="0"/>
              <a:t> a </a:t>
            </a:r>
            <a:r>
              <a:rPr lang="cs-CZ" sz="2000" dirty="0" err="1" smtClean="0"/>
              <a:t>Elefterios</a:t>
            </a:r>
            <a:r>
              <a:rPr lang="cs-CZ" sz="2000" dirty="0" smtClean="0"/>
              <a:t> </a:t>
            </a:r>
            <a:r>
              <a:rPr lang="cs-CZ" sz="2000" dirty="0" err="1" smtClean="0"/>
              <a:t>Venizelos</a:t>
            </a:r>
            <a:r>
              <a:rPr lang="cs-CZ" sz="2000" dirty="0" smtClean="0"/>
              <a:t> při jednání o smlouvě o přátelství a vzájemné pomoci, namířené proti Bulharsku. Smlouva byla podepsána 1. června 1913</a:t>
            </a:r>
            <a:endParaRPr lang="cs-CZ" sz="20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1889030"/>
            <a:ext cx="5852160" cy="4224528"/>
          </a:xfrm>
        </p:spPr>
      </p:pic>
    </p:spTree>
    <p:extLst>
      <p:ext uri="{BB962C8B-B14F-4D97-AF65-F5344CB8AC3E}">
        <p14:creationId xmlns:p14="http://schemas.microsoft.com/office/powerpoint/2010/main" val="3541003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1413"/>
          </a:xfrm>
        </p:spPr>
        <p:txBody>
          <a:bodyPr>
            <a:normAutofit/>
          </a:bodyPr>
          <a:lstStyle/>
          <a:p>
            <a:pPr algn="ctr"/>
            <a:r>
              <a:rPr lang="cs-CZ" sz="2000" dirty="0" smtClean="0"/>
              <a:t>Mapka směrů pohybu vojsk během druhé balkánské války</a:t>
            </a:r>
            <a:endParaRPr lang="cs-CZ" sz="2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931" y="1579419"/>
            <a:ext cx="7340138" cy="4929448"/>
          </a:xfrm>
        </p:spPr>
      </p:pic>
    </p:spTree>
    <p:extLst>
      <p:ext uri="{BB962C8B-B14F-4D97-AF65-F5344CB8AC3E}">
        <p14:creationId xmlns:p14="http://schemas.microsoft.com/office/powerpoint/2010/main" val="1462452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4788"/>
          </a:xfrm>
        </p:spPr>
        <p:txBody>
          <a:bodyPr>
            <a:normAutofit/>
          </a:bodyPr>
          <a:lstStyle/>
          <a:p>
            <a:pPr algn="ctr"/>
            <a:r>
              <a:rPr lang="cs-CZ" sz="2000" dirty="0" smtClean="0"/>
              <a:t>Řecko-bulharská bitva u </a:t>
            </a:r>
            <a:r>
              <a:rPr lang="cs-CZ" sz="2000" dirty="0" err="1" smtClean="0"/>
              <a:t>Kukuše</a:t>
            </a:r>
            <a:r>
              <a:rPr lang="cs-CZ" sz="2000" dirty="0" smtClean="0"/>
              <a:t> (</a:t>
            </a:r>
            <a:r>
              <a:rPr lang="cs-CZ" sz="2000" dirty="0" err="1" smtClean="0"/>
              <a:t>řec</a:t>
            </a:r>
            <a:r>
              <a:rPr lang="cs-CZ" sz="2000" dirty="0" smtClean="0"/>
              <a:t>. </a:t>
            </a:r>
            <a:r>
              <a:rPr lang="cs-CZ" sz="2000" dirty="0" err="1" smtClean="0"/>
              <a:t>Kilkis</a:t>
            </a:r>
            <a:r>
              <a:rPr lang="cs-CZ" sz="2000" dirty="0" smtClean="0"/>
              <a:t>) 21. června 1913. Město </a:t>
            </a:r>
            <a:r>
              <a:rPr lang="cs-CZ" sz="2000" dirty="0" err="1" smtClean="0"/>
              <a:t>Kukuš</a:t>
            </a:r>
            <a:r>
              <a:rPr lang="cs-CZ" sz="2000" dirty="0" smtClean="0"/>
              <a:t>, které na </a:t>
            </a:r>
            <a:r>
              <a:rPr lang="cs-CZ" sz="2000" dirty="0" err="1" smtClean="0"/>
              <a:t>pořátku</a:t>
            </a:r>
            <a:r>
              <a:rPr lang="cs-CZ" sz="2000" dirty="0" smtClean="0"/>
              <a:t> první balkánské války obsadily </a:t>
            </a:r>
            <a:r>
              <a:rPr lang="cs-CZ" sz="2000" dirty="0" err="1" smtClean="0"/>
              <a:t>komitské</a:t>
            </a:r>
            <a:r>
              <a:rPr lang="cs-CZ" sz="2000" dirty="0" smtClean="0"/>
              <a:t> čety VMORO, bylo následně řeckou armádou do základu vypáleno</a:t>
            </a:r>
            <a:endParaRPr lang="cs-CZ" sz="2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954" y="1825624"/>
            <a:ext cx="6616930" cy="4674929"/>
          </a:xfrm>
        </p:spPr>
      </p:pic>
    </p:spTree>
    <p:extLst>
      <p:ext uri="{BB962C8B-B14F-4D97-AF65-F5344CB8AC3E}">
        <p14:creationId xmlns:p14="http://schemas.microsoft.com/office/powerpoint/2010/main" val="2666411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pPr algn="ctr"/>
            <a:r>
              <a:rPr lang="cs-CZ" sz="2000" dirty="0" smtClean="0"/>
              <a:t>Dobová mapka znázorňuje dobyté, ale ještě nerozdělené území, o němž se jednalo na Londýnské konferenci, a výsledek druhé balkánské války, dojednaný na mírové konferenci v Bukurešti</a:t>
            </a:r>
            <a:endParaRPr lang="cs-CZ" sz="20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35" y="1825624"/>
            <a:ext cx="4488872" cy="4915997"/>
          </a:xfrm>
        </p:spPr>
      </p:pic>
    </p:spTree>
    <p:extLst>
      <p:ext uri="{BB962C8B-B14F-4D97-AF65-F5344CB8AC3E}">
        <p14:creationId xmlns:p14="http://schemas.microsoft.com/office/powerpoint/2010/main" val="2731845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2977"/>
          </a:xfrm>
        </p:spPr>
        <p:txBody>
          <a:bodyPr>
            <a:normAutofit/>
          </a:bodyPr>
          <a:lstStyle/>
          <a:p>
            <a:pPr algn="ctr"/>
            <a:r>
              <a:rPr lang="cs-CZ" sz="2000" dirty="0" smtClean="0"/>
              <a:t>Dobová mapka nových hranic balkánských států. Barevně jsou znázorněny územní zisky jednotlivých států</a:t>
            </a:r>
            <a:endParaRPr lang="cs-CZ" sz="2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095" y="1637607"/>
            <a:ext cx="5328458" cy="5137265"/>
          </a:xfrm>
        </p:spPr>
      </p:pic>
    </p:spTree>
    <p:extLst>
      <p:ext uri="{BB962C8B-B14F-4D97-AF65-F5344CB8AC3E}">
        <p14:creationId xmlns:p14="http://schemas.microsoft.com/office/powerpoint/2010/main" val="3906497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5320" y="356813"/>
            <a:ext cx="10515600" cy="1039726"/>
          </a:xfrm>
        </p:spPr>
        <p:txBody>
          <a:bodyPr>
            <a:normAutofit/>
          </a:bodyPr>
          <a:lstStyle/>
          <a:p>
            <a:pPr algn="ctr"/>
            <a:r>
              <a:rPr lang="cs-CZ" sz="2000" dirty="0" smtClean="0"/>
              <a:t>Hybatelé bulharské a srbské politiky, Stojan </a:t>
            </a:r>
            <a:r>
              <a:rPr lang="cs-CZ" sz="2000" dirty="0" err="1" smtClean="0"/>
              <a:t>Danev</a:t>
            </a:r>
            <a:r>
              <a:rPr lang="cs-CZ" sz="2000" dirty="0" smtClean="0"/>
              <a:t> a </a:t>
            </a:r>
            <a:r>
              <a:rPr lang="cs-CZ" sz="2000" dirty="0"/>
              <a:t>N</a:t>
            </a:r>
            <a:r>
              <a:rPr lang="cs-CZ" sz="2000" dirty="0" smtClean="0"/>
              <a:t>ikola </a:t>
            </a:r>
            <a:r>
              <a:rPr lang="cs-CZ" sz="2000" dirty="0" err="1" smtClean="0"/>
              <a:t>Pašić</a:t>
            </a:r>
            <a:endParaRPr lang="cs-CZ" sz="20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96" y="1825625"/>
            <a:ext cx="3234807" cy="4351338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886" y="1825625"/>
            <a:ext cx="2684227" cy="4351338"/>
          </a:xfrm>
        </p:spPr>
      </p:pic>
    </p:spTree>
    <p:extLst>
      <p:ext uri="{BB962C8B-B14F-4D97-AF65-F5344CB8AC3E}">
        <p14:creationId xmlns:p14="http://schemas.microsoft.com/office/powerpoint/2010/main" val="193849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660"/>
          </a:xfrm>
        </p:spPr>
        <p:txBody>
          <a:bodyPr>
            <a:normAutofit/>
          </a:bodyPr>
          <a:lstStyle/>
          <a:p>
            <a:pPr algn="ctr"/>
            <a:r>
              <a:rPr lang="cs-CZ" sz="2000" dirty="0" smtClean="0"/>
              <a:t>Sporná (šedá) a nesporná zóna. Kontroverzní výsledek srbsko-bulharských jednání o rozdělení Makedonie v případě úspěšné války</a:t>
            </a:r>
            <a:endParaRPr lang="cs-CZ" sz="2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284" y="1296786"/>
            <a:ext cx="4771505" cy="5203766"/>
          </a:xfrm>
        </p:spPr>
      </p:pic>
    </p:spTree>
    <p:extLst>
      <p:ext uri="{BB962C8B-B14F-4D97-AF65-F5344CB8AC3E}">
        <p14:creationId xmlns:p14="http://schemas.microsoft.com/office/powerpoint/2010/main" val="1350204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Karikatury dobového tisku. Představitelé velmocí se snaží přiklopit vroucí balkánský kotel: František Josef I., Vilém II., Mikuláš II, Viktor Emanuel III. a Herbert </a:t>
            </a:r>
            <a:r>
              <a:rPr lang="cs-CZ" sz="2000" dirty="0" err="1" smtClean="0"/>
              <a:t>Asquit</a:t>
            </a:r>
            <a:r>
              <a:rPr lang="cs-CZ" sz="2000" dirty="0" smtClean="0"/>
              <a:t> (britský premiér). Spojenečtí králové otřásají trůnem sultána </a:t>
            </a:r>
            <a:r>
              <a:rPr lang="cs-CZ" sz="2000" dirty="0" err="1" smtClean="0"/>
              <a:t>Mehmeda</a:t>
            </a:r>
            <a:r>
              <a:rPr lang="cs-CZ" sz="2000" dirty="0" smtClean="0"/>
              <a:t> V. (Zprava: Ferdinand </a:t>
            </a:r>
            <a:r>
              <a:rPr lang="cs-CZ" sz="2000" dirty="0" err="1" smtClean="0"/>
              <a:t>Koburský</a:t>
            </a:r>
            <a:r>
              <a:rPr lang="cs-CZ" sz="2000" dirty="0" smtClean="0"/>
              <a:t>, Petar </a:t>
            </a:r>
            <a:r>
              <a:rPr lang="cs-CZ" sz="2000" dirty="0" err="1" smtClean="0"/>
              <a:t>Karadjordjević</a:t>
            </a:r>
            <a:r>
              <a:rPr lang="cs-CZ" sz="2000" dirty="0" smtClean="0"/>
              <a:t>, Nikola </a:t>
            </a:r>
            <a:r>
              <a:rPr lang="cs-CZ" sz="2000" dirty="0" err="1" smtClean="0"/>
              <a:t>Petrović</a:t>
            </a:r>
            <a:r>
              <a:rPr lang="cs-CZ" sz="2000" dirty="0" smtClean="0"/>
              <a:t> </a:t>
            </a:r>
            <a:r>
              <a:rPr lang="cs-CZ" sz="2000" dirty="0" err="1" smtClean="0"/>
              <a:t>Njegoš</a:t>
            </a:r>
            <a:r>
              <a:rPr lang="cs-CZ" sz="2000" dirty="0" smtClean="0"/>
              <a:t>, Jiří I. </a:t>
            </a:r>
            <a:r>
              <a:rPr lang="cs-CZ" sz="2000" dirty="0"/>
              <a:t>Ř</a:t>
            </a:r>
            <a:r>
              <a:rPr lang="cs-CZ" sz="2000" dirty="0" smtClean="0"/>
              <a:t>ecký</a:t>
            </a:r>
            <a:endParaRPr lang="cs-CZ" sz="200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725" y="2039144"/>
            <a:ext cx="2876550" cy="3924300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16" y="1825625"/>
            <a:ext cx="3213367" cy="4351338"/>
          </a:xfrm>
        </p:spPr>
      </p:pic>
    </p:spTree>
    <p:extLst>
      <p:ext uri="{BB962C8B-B14F-4D97-AF65-F5344CB8AC3E}">
        <p14:creationId xmlns:p14="http://schemas.microsoft.com/office/powerpoint/2010/main" val="2381070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9726"/>
          </a:xfrm>
        </p:spPr>
        <p:txBody>
          <a:bodyPr>
            <a:normAutofit/>
          </a:bodyPr>
          <a:lstStyle/>
          <a:p>
            <a:pPr algn="ctr"/>
            <a:r>
              <a:rPr lang="cs-CZ" sz="2000" dirty="0" smtClean="0"/>
              <a:t>Král Nikola na pozici při začátku války. Černá Hora zahájila válku již 8. října 1912</a:t>
            </a:r>
            <a:endParaRPr lang="cs-CZ" sz="2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806" y="1720734"/>
            <a:ext cx="7074388" cy="4538749"/>
          </a:xfrm>
        </p:spPr>
      </p:pic>
    </p:spTree>
    <p:extLst>
      <p:ext uri="{BB962C8B-B14F-4D97-AF65-F5344CB8AC3E}">
        <p14:creationId xmlns:p14="http://schemas.microsoft.com/office/powerpoint/2010/main" val="3172341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7791"/>
          </a:xfrm>
        </p:spPr>
        <p:txBody>
          <a:bodyPr>
            <a:normAutofit/>
          </a:bodyPr>
          <a:lstStyle/>
          <a:p>
            <a:pPr algn="ctr"/>
            <a:r>
              <a:rPr lang="cs-CZ" sz="2000" dirty="0" smtClean="0"/>
              <a:t>Mapka směru útoků spojeneckých vojsk v první balkánské válce</a:t>
            </a:r>
            <a:endParaRPr lang="cs-CZ" sz="20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501" y="1712422"/>
            <a:ext cx="7930342" cy="4929448"/>
          </a:xfrm>
        </p:spPr>
      </p:pic>
    </p:spTree>
    <p:extLst>
      <p:ext uri="{BB962C8B-B14F-4D97-AF65-F5344CB8AC3E}">
        <p14:creationId xmlns:p14="http://schemas.microsoft.com/office/powerpoint/2010/main" val="193728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4788"/>
          </a:xfrm>
        </p:spPr>
        <p:txBody>
          <a:bodyPr>
            <a:normAutofit/>
          </a:bodyPr>
          <a:lstStyle/>
          <a:p>
            <a:pPr algn="ctr"/>
            <a:r>
              <a:rPr lang="cs-CZ" sz="2000" dirty="0" smtClean="0"/>
              <a:t>„Na bodák.“ Obraz českého v Bulharsku působícího malíře Jaroslava Věšína znázorňující bulharský útok na turecké pozice</a:t>
            </a:r>
            <a:endParaRPr lang="cs-CZ" sz="2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229" y="1690687"/>
            <a:ext cx="4414058" cy="5109123"/>
          </a:xfrm>
        </p:spPr>
      </p:pic>
    </p:spTree>
    <p:extLst>
      <p:ext uri="{BB962C8B-B14F-4D97-AF65-F5344CB8AC3E}">
        <p14:creationId xmlns:p14="http://schemas.microsoft.com/office/powerpoint/2010/main" val="4119736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000" dirty="0" smtClean="0"/>
              <a:t>Srbští (na hlavách lodičky se štítkem) a černohorští (v brigadýrkách nebo tradičních okrouhlých „</a:t>
            </a:r>
            <a:r>
              <a:rPr lang="cs-CZ" sz="2000" dirty="0" err="1" smtClean="0"/>
              <a:t>černohorkách</a:t>
            </a:r>
            <a:r>
              <a:rPr lang="cs-CZ" sz="2000" dirty="0" smtClean="0"/>
              <a:t>“ (které daly základ i sokolské pokrývce hlavy)  důstojníci</a:t>
            </a:r>
            <a:br>
              <a:rPr lang="cs-CZ" sz="2000" dirty="0" smtClean="0"/>
            </a:br>
            <a:r>
              <a:rPr lang="cs-CZ" sz="2000" dirty="0" smtClean="0"/>
              <a:t>v dobyté </a:t>
            </a:r>
            <a:r>
              <a:rPr lang="cs-CZ" sz="2000" dirty="0" err="1" smtClean="0"/>
              <a:t>Djakovici</a:t>
            </a:r>
            <a:r>
              <a:rPr lang="cs-CZ" sz="2000" dirty="0" smtClean="0"/>
              <a:t> (alb. </a:t>
            </a:r>
            <a:r>
              <a:rPr lang="cs-CZ" sz="2000" dirty="0" err="1" smtClean="0"/>
              <a:t>Djakovë</a:t>
            </a:r>
            <a:r>
              <a:rPr lang="cs-CZ" sz="2000" dirty="0" smtClean="0"/>
              <a:t>) v </a:t>
            </a:r>
            <a:r>
              <a:rPr lang="cs-CZ" sz="2000" dirty="0" err="1" smtClean="0"/>
              <a:t>Metochii</a:t>
            </a:r>
            <a:endParaRPr lang="cs-CZ" sz="2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39" y="1825625"/>
            <a:ext cx="6653921" cy="4351338"/>
          </a:xfrm>
        </p:spPr>
      </p:pic>
    </p:spTree>
    <p:extLst>
      <p:ext uri="{BB962C8B-B14F-4D97-AF65-F5344CB8AC3E}">
        <p14:creationId xmlns:p14="http://schemas.microsoft.com/office/powerpoint/2010/main" val="44858799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598</Words>
  <Application>Microsoft Office PowerPoint</Application>
  <PresentationFormat>Širokoúhlá obrazovka</PresentationFormat>
  <Paragraphs>29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Motiv Office</vt:lpstr>
      <vt:lpstr>Balkánské války</vt:lpstr>
      <vt:lpstr>Premiéři Srbska a Bulharska, Milovan Milovanović a Ivan Gešov, kteří podepsali smlouvu o spolupráci ve skutečnosti však pakt proti Turecku</vt:lpstr>
      <vt:lpstr>Hybatelé bulharské a srbské politiky, Stojan Danev a Nikola Pašić</vt:lpstr>
      <vt:lpstr>Sporná (šedá) a nesporná zóna. Kontroverzní výsledek srbsko-bulharských jednání o rozdělení Makedonie v případě úspěšné války</vt:lpstr>
      <vt:lpstr>Karikatury dobového tisku. Představitelé velmocí se snaží přiklopit vroucí balkánský kotel: František Josef I., Vilém II., Mikuláš II, Viktor Emanuel III. a Herbert Asquit (britský premiér). Spojenečtí králové otřásají trůnem sultána Mehmeda V. (Zprava: Ferdinand Koburský, Petar Karadjordjević, Nikola Petrović Njegoš, Jiří I. Řecký</vt:lpstr>
      <vt:lpstr>Král Nikola na pozici při začátku války. Černá Hora zahájila válku již 8. října 1912</vt:lpstr>
      <vt:lpstr>Mapka směru útoků spojeneckých vojsk v první balkánské válce</vt:lpstr>
      <vt:lpstr>„Na bodák.“ Obraz českého v Bulharsku působícího malíře Jaroslava Věšína znázorňující bulharský útok na turecké pozice</vt:lpstr>
      <vt:lpstr>Srbští (na hlavách lodičky se štítkem) a černohorští (v brigadýrkách nebo tradičních okrouhlých „černohorkách“ (které daly základ i sokolské pokrývce hlavy)  důstojníci v dobyté Djakovici (alb. Djakovë) v Metochii</vt:lpstr>
      <vt:lpstr>Ústup osmanských vojsk po prohrané bitvě u Lüle Burgasu.</vt:lpstr>
      <vt:lpstr>Řecká flotila před ostrovem Lemnos 18. října 1912</vt:lpstr>
      <vt:lpstr>Srbské dělostřelectvo za první balkánské války</vt:lpstr>
      <vt:lpstr>Car Ferdinand (uprostřed) a řecký král Jiří I. (vlevo), při setkání v Soluňi 12. prosince 1912</vt:lpstr>
      <vt:lpstr>Vyjednávání příměří u Čataldži. Uprostřed Nazim paša, vedle něho zleva Stojan Danev a generál Ivan Fičev, zprava generál Michail Savov</vt:lpstr>
      <vt:lpstr>Dne 28. listopadu vyhlásil ve Vloře Ismail Qemali (s podporou Rakouska-Uherska) samostatný albánský stát</vt:lpstr>
      <vt:lpstr>Mladoturecký převrat v Turecku byl zahájen vraždou ministra války Nazima paši, za níž stál Enver bej (později paša), vzápětí jmenovaný na místo zavražděného. Enver paša byl během Velké války hlavním strůjcem arménské genocidy</vt:lpstr>
      <vt:lpstr>Během druhé fáze války dobyla bulharská armáda, podporována srbským dělostřelectvem, Edirne, údajně nedobytnou tureckou pevnost</vt:lpstr>
      <vt:lpstr>Král Nikola vjíždí triumfálně do dobytého Skadaru a přijímá kapitulaci města. Z dobytí Skadaru se ovšem dlouho neradoval. Na nátlak Rakouska-Uherska jej musela černohorská armáda vzápětí vyklidit</vt:lpstr>
      <vt:lpstr>Regulérním armádám pomáhaly v osmanském týle komitské čety. Na obrázku komité z Lerinu</vt:lpstr>
      <vt:lpstr>Podpis londýnské mírové smlouvy 30. května 1913</vt:lpstr>
      <vt:lpstr>Dobová mapka situace po skončení bojů na konci dubna 1913 znározňuje, která osmanská území měl k té době ten který člen balkánského čtyřspolku okupována</vt:lpstr>
      <vt:lpstr>Tatáž mapka v moderní grafice. Zelená čára znázorňuje hranice budoucí Albánie, bílé místo kolem Vlory ukazuje, jaké území v té době vlastně ovládala albánská  národní rada v čele s Ismailem Qemalim, modrá čára znázorňuje původně dohodnuté rozdělení Makedonie na spornou a nespornou (pro Bulharsko) část</vt:lpstr>
      <vt:lpstr>Srbské územní zisky před jejich omezením londýnskou mírovou konferencí</vt:lpstr>
      <vt:lpstr>Nikola Pašič a Elefterios Venizelos při jednání o smlouvě o přátelství a vzájemné pomoci, namířené proti Bulharsku. Smlouva byla podepsána 1. června 1913</vt:lpstr>
      <vt:lpstr>Mapka směrů pohybu vojsk během druhé balkánské války</vt:lpstr>
      <vt:lpstr>Řecko-bulharská bitva u Kukuše (řec. Kilkis) 21. června 1913. Město Kukuš, které na pořátku první balkánské války obsadily komitské čety VMORO, bylo následně řeckou armádou do základu vypáleno</vt:lpstr>
      <vt:lpstr>Dobová mapka znázorňuje dobyté, ale ještě nerozdělené území, o němž se jednalo na Londýnské konferenci, a výsledek druhé balkánské války, dojednaný na mírové konferenci v Bukurešti</vt:lpstr>
      <vt:lpstr>Dobová mapka nových hranic balkánských států. Barevně jsou znázorněny územní zisky jednotlivých států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Balkánské války</dc:title>
  <dc:creator>Václav Štěpánek</dc:creator>
  <cp:lastModifiedBy>Václav Štěpánek</cp:lastModifiedBy>
  <cp:revision>12</cp:revision>
  <dcterms:created xsi:type="dcterms:W3CDTF">2020-05-16T20:53:31Z</dcterms:created>
  <dcterms:modified xsi:type="dcterms:W3CDTF">2020-05-16T22:45:16Z</dcterms:modified>
</cp:coreProperties>
</file>