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3" r:id="rId5"/>
    <p:sldId id="265" r:id="rId6"/>
    <p:sldId id="259" r:id="rId7"/>
    <p:sldId id="260" r:id="rId8"/>
    <p:sldId id="266" r:id="rId9"/>
    <p:sldId id="267" r:id="rId10"/>
    <p:sldId id="268" r:id="rId11"/>
    <p:sldId id="269" r:id="rId12"/>
    <p:sldId id="273" r:id="rId13"/>
    <p:sldId id="275" r:id="rId14"/>
    <p:sldId id="276" r:id="rId15"/>
    <p:sldId id="278" r:id="rId16"/>
    <p:sldId id="279" r:id="rId17"/>
    <p:sldId id="280" r:id="rId18"/>
    <p:sldId id="282" r:id="rId19"/>
    <p:sldId id="281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49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27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49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08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12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58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79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71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09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17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53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BE507-9A46-41B6-ABFC-A120B69A5C5E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79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Velká východní krize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79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Oborište</a:t>
            </a:r>
            <a:r>
              <a:rPr lang="cs-CZ" sz="2400" dirty="0" smtClean="0"/>
              <a:t>, místo, kde spiklenci domluvili zahájení povstání v Bulharsku. Foto V. Š. 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7388"/>
            <a:ext cx="5181600" cy="4221162"/>
          </a:xfrm>
        </p:spPr>
      </p:pic>
    </p:spTree>
    <p:extLst>
      <p:ext uri="{BB962C8B-B14F-4D97-AF65-F5344CB8AC3E}">
        <p14:creationId xmlns:p14="http://schemas.microsoft.com/office/powerpoint/2010/main" val="161764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762" y="500061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Výsledky Dubnového povstání v představách </a:t>
            </a:r>
            <a:r>
              <a:rPr lang="cs-CZ" sz="2400" dirty="0" smtClean="0"/>
              <a:t>výtvarníků: </a:t>
            </a:r>
            <a:r>
              <a:rPr lang="cs-CZ" sz="2400" dirty="0"/>
              <a:t>p</a:t>
            </a:r>
            <a:r>
              <a:rPr lang="cs-CZ" sz="2400" dirty="0" smtClean="0"/>
              <a:t>olského malíře </a:t>
            </a:r>
            <a:r>
              <a:rPr lang="cs-CZ" sz="2400" dirty="0" smtClean="0"/>
              <a:t>v bulharských službách Antoni </a:t>
            </a:r>
            <a:r>
              <a:rPr lang="cs-CZ" sz="2400" dirty="0" err="1" smtClean="0"/>
              <a:t>Piotrovského</a:t>
            </a:r>
            <a:r>
              <a:rPr lang="cs-CZ" sz="2400" dirty="0" smtClean="0"/>
              <a:t> (</a:t>
            </a:r>
            <a:r>
              <a:rPr lang="cs-CZ" sz="2400" dirty="0" err="1" smtClean="0"/>
              <a:t>Bašibozuci</a:t>
            </a:r>
            <a:r>
              <a:rPr lang="cs-CZ" sz="2400" dirty="0" smtClean="0"/>
              <a:t> v Bataku) a ruského výtvarníka Konstantina Makovského (</a:t>
            </a:r>
            <a:r>
              <a:rPr lang="cs-CZ" sz="2400" dirty="0" err="1" smtClean="0"/>
              <a:t>Bašibozuci</a:t>
            </a:r>
            <a:r>
              <a:rPr lang="cs-CZ" sz="2400" dirty="0" smtClean="0"/>
              <a:t>).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114549"/>
            <a:ext cx="4805363" cy="406241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1" y="1825624"/>
            <a:ext cx="3111842" cy="4351338"/>
          </a:xfrm>
        </p:spPr>
      </p:pic>
    </p:spTree>
    <p:extLst>
      <p:ext uri="{BB962C8B-B14F-4D97-AF65-F5344CB8AC3E}">
        <p14:creationId xmlns:p14="http://schemas.microsoft.com/office/powerpoint/2010/main" val="21032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Rytiny z časopisu Světozor, zdůrazňující situaci po povstání: Čerkesové odvádějí bulharské vesničany a obrázek s názvem: „Před popravou povstalců“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0773"/>
            <a:ext cx="5181600" cy="372104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53767"/>
            <a:ext cx="5181600" cy="3695053"/>
          </a:xfrm>
        </p:spPr>
      </p:pic>
    </p:spTree>
    <p:extLst>
      <p:ext uri="{BB962C8B-B14F-4D97-AF65-F5344CB8AC3E}">
        <p14:creationId xmlns:p14="http://schemas.microsoft.com/office/powerpoint/2010/main" val="3541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/>
              <a:t>Christo </a:t>
            </a:r>
            <a:r>
              <a:rPr lang="cs-CZ" sz="2400" dirty="0" err="1" smtClean="0"/>
              <a:t>Botev</a:t>
            </a:r>
            <a:r>
              <a:rPr lang="cs-CZ" sz="2400" dirty="0" smtClean="0"/>
              <a:t> se se svou četou vyloďuje u Lomu, poté, co unesl rakouský parník </a:t>
            </a:r>
            <a:r>
              <a:rPr lang="cs-CZ" sz="2400" dirty="0" err="1" smtClean="0"/>
              <a:t>Radetzky</a:t>
            </a:r>
            <a:r>
              <a:rPr lang="cs-CZ" sz="2400" dirty="0" smtClean="0"/>
              <a:t>, </a:t>
            </a:r>
            <a:r>
              <a:rPr lang="cs-CZ" sz="2400" dirty="0" smtClean="0"/>
              <a:t>a jde vstříc své smrti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82" y="1690688"/>
            <a:ext cx="5918835" cy="4967286"/>
          </a:xfrm>
        </p:spPr>
      </p:pic>
    </p:spTree>
    <p:extLst>
      <p:ext uri="{BB962C8B-B14F-4D97-AF65-F5344CB8AC3E}">
        <p14:creationId xmlns:p14="http://schemas.microsoft.com/office/powerpoint/2010/main" val="950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0825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Americký korespondent </a:t>
            </a:r>
            <a:r>
              <a:rPr lang="cs-CZ" sz="2400" dirty="0" err="1" smtClean="0"/>
              <a:t>Januarius</a:t>
            </a:r>
            <a:r>
              <a:rPr lang="cs-CZ" sz="2400" dirty="0" smtClean="0"/>
              <a:t> </a:t>
            </a:r>
            <a:r>
              <a:rPr lang="cs-CZ" sz="2400" dirty="0" err="1" smtClean="0"/>
              <a:t>MacGahan</a:t>
            </a:r>
            <a:r>
              <a:rPr lang="cs-CZ" sz="2400" dirty="0" smtClean="0"/>
              <a:t>, který svými články z míst bulharského povstání zburcoval světovou veřejnost. Byl vždy v první linii, již během francouzsko-německé války, zprávy podával také z potlačení francouzské komuny. Sloužil jako korespondent v rusko-turecké válce, oženil se s ruskou šlechtičnou, nicméně v létě roku 1878 zemřel na břišní tyfus. </a:t>
            </a:r>
            <a:r>
              <a:rPr lang="cs-CZ" sz="2400" dirty="0" smtClean="0"/>
              <a:t>Jeho zpravodajství </a:t>
            </a:r>
            <a:r>
              <a:rPr lang="cs-CZ" sz="2400" dirty="0" smtClean="0"/>
              <a:t>mělo významný dopad na další rozvoj Velké východní krize. 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2085975"/>
            <a:ext cx="3443287" cy="4171950"/>
          </a:xfrm>
        </p:spPr>
      </p:pic>
    </p:spTree>
    <p:extLst>
      <p:ext uri="{BB962C8B-B14F-4D97-AF65-F5344CB8AC3E}">
        <p14:creationId xmlns:p14="http://schemas.microsoft.com/office/powerpoint/2010/main" val="26868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Ibrahim  </a:t>
            </a:r>
            <a:r>
              <a:rPr lang="cs-CZ" dirty="0" err="1"/>
              <a:t>Şinasi</a:t>
            </a:r>
            <a:r>
              <a:rPr lang="cs-CZ" dirty="0"/>
              <a:t> </a:t>
            </a:r>
            <a:r>
              <a:rPr lang="cs-CZ" dirty="0" smtClean="0"/>
              <a:t>a vůdce </a:t>
            </a:r>
            <a:r>
              <a:rPr lang="cs-CZ" dirty="0" err="1" smtClean="0"/>
              <a:t>reformisů</a:t>
            </a:r>
            <a:r>
              <a:rPr lang="cs-CZ" dirty="0"/>
              <a:t>, </a:t>
            </a:r>
            <a:r>
              <a:rPr lang="cs-CZ" dirty="0" err="1"/>
              <a:t>Ahmet</a:t>
            </a:r>
            <a:r>
              <a:rPr lang="cs-CZ" dirty="0"/>
              <a:t> </a:t>
            </a:r>
            <a:r>
              <a:rPr lang="cs-CZ" dirty="0" err="1"/>
              <a:t>Şefik</a:t>
            </a:r>
            <a:r>
              <a:rPr lang="cs-CZ" dirty="0"/>
              <a:t> </a:t>
            </a:r>
            <a:r>
              <a:rPr lang="cs-CZ" dirty="0" err="1"/>
              <a:t>Mithat</a:t>
            </a:r>
            <a:r>
              <a:rPr lang="cs-CZ" dirty="0"/>
              <a:t> Paša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2349278"/>
            <a:ext cx="3257550" cy="366576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37" y="2349278"/>
            <a:ext cx="3671887" cy="3665760"/>
          </a:xfrm>
        </p:spPr>
      </p:pic>
    </p:spTree>
    <p:extLst>
      <p:ext uri="{BB962C8B-B14F-4D97-AF65-F5344CB8AC3E}">
        <p14:creationId xmlns:p14="http://schemas.microsoft.com/office/powerpoint/2010/main" val="13442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Abdulhamid</a:t>
            </a:r>
            <a:r>
              <a:rPr lang="cs-CZ" dirty="0" smtClean="0"/>
              <a:t> II, vládl v </a:t>
            </a:r>
            <a:r>
              <a:rPr lang="cs-CZ" smtClean="0"/>
              <a:t>letech 1876–1909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8" y="1825624"/>
            <a:ext cx="3986212" cy="5032375"/>
          </a:xfrm>
        </p:spPr>
      </p:pic>
    </p:spTree>
    <p:extLst>
      <p:ext uri="{BB962C8B-B14F-4D97-AF65-F5344CB8AC3E}">
        <p14:creationId xmlns:p14="http://schemas.microsoft.com/office/powerpoint/2010/main" val="15929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dirty="0" smtClean="0"/>
              <a:t>Kníže Milan </a:t>
            </a:r>
            <a:r>
              <a:rPr lang="cs-CZ" sz="2400" dirty="0" err="1" smtClean="0"/>
              <a:t>Obrenović</a:t>
            </a:r>
            <a:r>
              <a:rPr lang="cs-CZ" sz="2400" dirty="0" smtClean="0"/>
              <a:t> </a:t>
            </a:r>
            <a:r>
              <a:rPr lang="cs-CZ" sz="2400" dirty="0" smtClean="0"/>
              <a:t>ve vojenské uniformě za srbsko-turecké války v roce 1876 a náčelník generálního štábu srbské armády, František Alexandr Zach, v té době již sedmdesátiletý. Ve válce přišel o nohu. Byl to jediný Čech, který kdy v zahraniční armádě dosáhl generálské hodnosti. 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5" y="2085975"/>
            <a:ext cx="3371850" cy="409098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3" y="1971675"/>
            <a:ext cx="3243262" cy="4205287"/>
          </a:xfrm>
        </p:spPr>
      </p:pic>
    </p:spTree>
    <p:extLst>
      <p:ext uri="{BB962C8B-B14F-4D97-AF65-F5344CB8AC3E}">
        <p14:creationId xmlns:p14="http://schemas.microsoft.com/office/powerpoint/2010/main" val="15745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Zatímco srbská armáda utrpěla během války těžké porážky, černohorská armáda nejprve porazila turecké oddíly v bitvě u Vlčího dolu (</a:t>
            </a:r>
            <a:r>
              <a:rPr lang="cs-CZ" sz="2400" dirty="0" err="1" smtClean="0"/>
              <a:t>Vučji</a:t>
            </a:r>
            <a:r>
              <a:rPr lang="cs-CZ" sz="2400" dirty="0" smtClean="0"/>
              <a:t> do, 28. června 1876), a později i v dalších srážkách. 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57376"/>
            <a:ext cx="6700837" cy="4786312"/>
          </a:xfrm>
        </p:spPr>
      </p:pic>
    </p:spTree>
    <p:extLst>
      <p:ext uri="{BB962C8B-B14F-4D97-AF65-F5344CB8AC3E}">
        <p14:creationId xmlns:p14="http://schemas.microsoft.com/office/powerpoint/2010/main" val="5186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V bitvě u </a:t>
            </a:r>
            <a:r>
              <a:rPr lang="cs-CZ" sz="2400" dirty="0" err="1" smtClean="0"/>
              <a:t>Fundiny</a:t>
            </a:r>
            <a:r>
              <a:rPr lang="cs-CZ" sz="2400" dirty="0" smtClean="0"/>
              <a:t> porazila černohorská armáda turecké oddíly </a:t>
            </a:r>
            <a:r>
              <a:rPr lang="cs-CZ" sz="2400" dirty="0" smtClean="0"/>
              <a:t>poslané </a:t>
            </a:r>
            <a:r>
              <a:rPr lang="cs-CZ" sz="2400" dirty="0" smtClean="0"/>
              <a:t>z Albánie a získala tak do trvalého vlastnictví dnešní černohorské hlavní město </a:t>
            </a:r>
            <a:r>
              <a:rPr lang="cs-CZ" sz="2400" dirty="0" err="1" smtClean="0"/>
              <a:t>Podgoricu</a:t>
            </a:r>
            <a:r>
              <a:rPr lang="cs-CZ" sz="2400" dirty="0" smtClean="0"/>
              <a:t>. </a:t>
            </a:r>
            <a:br>
              <a:rPr lang="cs-CZ" sz="2400" dirty="0" smtClean="0"/>
            </a:br>
            <a:r>
              <a:rPr lang="cs-CZ" sz="2400" dirty="0" smtClean="0"/>
              <a:t>Na druhém obrázku je srbská artilerie z doby války v roce 1876. 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80" y="1825625"/>
            <a:ext cx="3401840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43114"/>
            <a:ext cx="5181600" cy="4133850"/>
          </a:xfrm>
        </p:spPr>
      </p:pic>
    </p:spTree>
    <p:extLst>
      <p:ext uri="{BB962C8B-B14F-4D97-AF65-F5344CB8AC3E}">
        <p14:creationId xmlns:p14="http://schemas.microsoft.com/office/powerpoint/2010/main" val="24729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1354" cy="901972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Černohorský kníže Nikola </a:t>
            </a:r>
            <a:r>
              <a:rPr lang="cs-CZ" sz="2400" dirty="0" err="1" smtClean="0"/>
              <a:t>Petrović</a:t>
            </a:r>
            <a:r>
              <a:rPr lang="cs-CZ" sz="2400" dirty="0" smtClean="0"/>
              <a:t> </a:t>
            </a:r>
            <a:r>
              <a:rPr lang="cs-CZ" sz="2400" dirty="0" err="1" smtClean="0"/>
              <a:t>Njegoš</a:t>
            </a:r>
            <a:r>
              <a:rPr lang="cs-CZ" sz="2400" dirty="0" smtClean="0"/>
              <a:t> v roce 1875 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26" y="1463040"/>
            <a:ext cx="4820194" cy="5003074"/>
          </a:xfrm>
        </p:spPr>
      </p:pic>
    </p:spTree>
    <p:extLst>
      <p:ext uri="{BB962C8B-B14F-4D97-AF65-F5344CB8AC3E}">
        <p14:creationId xmlns:p14="http://schemas.microsoft.com/office/powerpoint/2010/main" val="1647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Car Aleksandr II. na obraze Konstantina Makovského a dobová veduta Zákupů, kde se uskutečnilo jednání mezi carem a císařem Františkem </a:t>
            </a:r>
            <a:r>
              <a:rPr lang="cs-CZ" sz="2400" dirty="0"/>
              <a:t>J</a:t>
            </a:r>
            <a:r>
              <a:rPr lang="cs-CZ" sz="2400" dirty="0" smtClean="0"/>
              <a:t>osefem I.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1825625"/>
            <a:ext cx="3800474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9" y="1825625"/>
            <a:ext cx="6300786" cy="4351337"/>
          </a:xfrm>
        </p:spPr>
      </p:pic>
    </p:spTree>
    <p:extLst>
      <p:ext uri="{BB962C8B-B14F-4D97-AF65-F5344CB8AC3E}">
        <p14:creationId xmlns:p14="http://schemas.microsoft.com/office/powerpoint/2010/main" val="15103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831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Čtyři hlavní vyjednavači cařihradské vyslanecké konference: </a:t>
            </a:r>
            <a:r>
              <a:rPr lang="cs-CZ" sz="2400" dirty="0" err="1" smtClean="0"/>
              <a:t>Safet</a:t>
            </a:r>
            <a:r>
              <a:rPr lang="cs-CZ" sz="2400" dirty="0" smtClean="0"/>
              <a:t> paša, </a:t>
            </a:r>
            <a:r>
              <a:rPr lang="cs-CZ" sz="2400" dirty="0"/>
              <a:t>p</a:t>
            </a:r>
            <a:r>
              <a:rPr lang="cs-CZ" sz="2400" dirty="0" smtClean="0"/>
              <a:t>ozdější velký vezír, hrabě Nikolaj Pavlovič </a:t>
            </a:r>
            <a:r>
              <a:rPr lang="cs-CZ" sz="2400" dirty="0" err="1" smtClean="0"/>
              <a:t>Ignaťjev</a:t>
            </a:r>
            <a:r>
              <a:rPr lang="cs-CZ" sz="2400" dirty="0" smtClean="0"/>
              <a:t>, </a:t>
            </a:r>
            <a:r>
              <a:rPr lang="cs-CZ" sz="2400" dirty="0" smtClean="0"/>
              <a:t>hrabě </a:t>
            </a:r>
            <a:r>
              <a:rPr lang="fr-FR" sz="2400" dirty="0" smtClean="0"/>
              <a:t>Jean-Baptist</a:t>
            </a:r>
            <a:r>
              <a:rPr lang="cs-CZ" sz="2400" dirty="0" smtClean="0"/>
              <a:t>a</a:t>
            </a:r>
            <a:r>
              <a:rPr lang="fr-FR" sz="2400" dirty="0" smtClean="0"/>
              <a:t> Alexandr </a:t>
            </a:r>
            <a:r>
              <a:rPr lang="fr-FR" sz="2400" dirty="0"/>
              <a:t>Damaze de </a:t>
            </a:r>
            <a:r>
              <a:rPr lang="fr-FR" sz="2400" dirty="0" smtClean="0"/>
              <a:t>Chaudordy</a:t>
            </a:r>
            <a:r>
              <a:rPr lang="cs-CZ" sz="2400" dirty="0" smtClean="0"/>
              <a:t> a </a:t>
            </a:r>
            <a:r>
              <a:rPr lang="en-US" sz="2400" dirty="0"/>
              <a:t> Robert Gascoyne-Cecil, 3. </a:t>
            </a:r>
            <a:r>
              <a:rPr lang="cs-CZ" sz="2400" dirty="0"/>
              <a:t>m</a:t>
            </a:r>
            <a:r>
              <a:rPr lang="en-US" sz="2400" dirty="0" err="1" smtClean="0"/>
              <a:t>ar</a:t>
            </a:r>
            <a:r>
              <a:rPr lang="cs-CZ" sz="2400" dirty="0" err="1" smtClean="0"/>
              <a:t>kýz</a:t>
            </a:r>
            <a:r>
              <a:rPr lang="en-US" sz="2400" dirty="0" smtClean="0"/>
              <a:t> </a:t>
            </a:r>
            <a:r>
              <a:rPr lang="cs-CZ" sz="2400" dirty="0" smtClean="0"/>
              <a:t>ze </a:t>
            </a:r>
            <a:r>
              <a:rPr lang="en-US" sz="2400" dirty="0" smtClean="0"/>
              <a:t>Salisbury</a:t>
            </a:r>
            <a:r>
              <a:rPr lang="cs-CZ" sz="2400" dirty="0" smtClean="0"/>
              <a:t>.</a:t>
            </a:r>
            <a:endParaRPr lang="cs-CZ" sz="2400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7" y="1456267"/>
            <a:ext cx="4651021" cy="5181599"/>
          </a:xfrm>
        </p:spPr>
      </p:pic>
    </p:spTree>
    <p:extLst>
      <p:ext uri="{BB962C8B-B14F-4D97-AF65-F5344CB8AC3E}">
        <p14:creationId xmlns:p14="http://schemas.microsoft.com/office/powerpoint/2010/main" val="44228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231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Ruská armáda překonává Dunaj, obraz neznámého autora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264356"/>
            <a:ext cx="8963378" cy="5215466"/>
          </a:xfrm>
        </p:spPr>
      </p:pic>
    </p:spTree>
    <p:extLst>
      <p:ext uri="{BB962C8B-B14F-4D97-AF65-F5344CB8AC3E}">
        <p14:creationId xmlns:p14="http://schemas.microsoft.com/office/powerpoint/2010/main" val="42881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47"/>
            <a:ext cx="12192000" cy="657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231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Velitel ruské dunajské armády, velkokníže Nikolaj </a:t>
            </a:r>
            <a:r>
              <a:rPr lang="cs-CZ" sz="2400" dirty="0" err="1" smtClean="0"/>
              <a:t>Nikolajević</a:t>
            </a:r>
            <a:r>
              <a:rPr lang="cs-CZ" sz="2400" dirty="0" smtClean="0"/>
              <a:t>, bratr cara Aleksandra, překonává Dunaj. Obraz Nikolaje </a:t>
            </a:r>
            <a:r>
              <a:rPr lang="cs-CZ" sz="2400" dirty="0" err="1" smtClean="0"/>
              <a:t>Dimitrijeviče</a:t>
            </a:r>
            <a:r>
              <a:rPr lang="cs-CZ" sz="2400" dirty="0" smtClean="0"/>
              <a:t> </a:t>
            </a:r>
            <a:r>
              <a:rPr lang="cs-CZ" sz="2400" dirty="0" err="1" smtClean="0"/>
              <a:t>Dimitrijeva</a:t>
            </a:r>
            <a:r>
              <a:rPr lang="cs-CZ" sz="2400" dirty="0" err="1"/>
              <a:t>-</a:t>
            </a:r>
            <a:r>
              <a:rPr lang="cs-CZ" sz="2400" dirty="0" err="1" smtClean="0"/>
              <a:t>Orenburgského</a:t>
            </a:r>
            <a:r>
              <a:rPr lang="cs-CZ" sz="2400" dirty="0" smtClean="0"/>
              <a:t>. Není-li dále uvedeno jinak, jsou obrazy z jeho ruky.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44" y="1388533"/>
            <a:ext cx="8771467" cy="5283200"/>
          </a:xfrm>
        </p:spPr>
      </p:pic>
    </p:spTree>
    <p:extLst>
      <p:ext uri="{BB962C8B-B14F-4D97-AF65-F5344CB8AC3E}">
        <p14:creationId xmlns:p14="http://schemas.microsoft.com/office/powerpoint/2010/main" val="1079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119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Slavnostní posvěcení a předání praporu družině bulharských dobrovolníků – </a:t>
            </a:r>
            <a:r>
              <a:rPr lang="cs-CZ" sz="2400" dirty="0" err="1" smtClean="0"/>
              <a:t>opălčenců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11" y="1690687"/>
            <a:ext cx="8365067" cy="4958469"/>
          </a:xfrm>
        </p:spPr>
      </p:pic>
    </p:spTree>
    <p:extLst>
      <p:ext uri="{BB962C8B-B14F-4D97-AF65-F5344CB8AC3E}">
        <p14:creationId xmlns:p14="http://schemas.microsoft.com/office/powerpoint/2010/main" val="41607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0778" y="105481"/>
            <a:ext cx="10515600" cy="1091141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Turecká posádka opouští dobytou dunajskou pevnost </a:t>
            </a:r>
            <a:r>
              <a:rPr lang="cs-CZ" sz="2400" dirty="0" err="1" smtClean="0"/>
              <a:t>Nikopoli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78" y="1196622"/>
            <a:ext cx="7721600" cy="5283200"/>
          </a:xfrm>
        </p:spPr>
      </p:pic>
    </p:spTree>
    <p:extLst>
      <p:ext uri="{BB962C8B-B14F-4D97-AF65-F5344CB8AC3E}">
        <p14:creationId xmlns:p14="http://schemas.microsoft.com/office/powerpoint/2010/main" val="123144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38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Ruská gardová pěchota útočí na tureckou pěchotu na výšinách u přístavu </a:t>
            </a:r>
            <a:r>
              <a:rPr lang="cs-CZ" sz="2400" dirty="0" err="1" smtClean="0"/>
              <a:t>Svištov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9" y="1603022"/>
            <a:ext cx="7744178" cy="4933245"/>
          </a:xfrm>
        </p:spPr>
      </p:pic>
    </p:spTree>
    <p:extLst>
      <p:ext uri="{BB962C8B-B14F-4D97-AF65-F5344CB8AC3E}">
        <p14:creationId xmlns:p14="http://schemas.microsoft.com/office/powerpoint/2010/main" val="22682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7942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/>
              <a:t>Útok ruské jízdy</a:t>
            </a:r>
            <a:r>
              <a:rPr lang="sr-Cyrl-RS" sz="2400" b="1" dirty="0" smtClean="0"/>
              <a:t>. </a:t>
            </a:r>
            <a:r>
              <a:rPr lang="cs-CZ" sz="2400" b="1" dirty="0" smtClean="0"/>
              <a:t>Dílo Viktora </a:t>
            </a:r>
            <a:r>
              <a:rPr lang="cs-CZ" sz="2400" b="1" dirty="0" err="1" smtClean="0"/>
              <a:t>Mazurovského</a:t>
            </a:r>
            <a:endParaRPr lang="cs-CZ" sz="2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546578"/>
            <a:ext cx="7292622" cy="4888089"/>
          </a:xfrm>
        </p:spPr>
      </p:pic>
    </p:spTree>
    <p:extLst>
      <p:ext uri="{BB962C8B-B14F-4D97-AF65-F5344CB8AC3E}">
        <p14:creationId xmlns:p14="http://schemas.microsoft.com/office/powerpoint/2010/main" val="16506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Válečná </a:t>
            </a:r>
            <a:r>
              <a:rPr lang="cs-CZ" sz="2400" dirty="0" smtClean="0"/>
              <a:t>epizoda</a:t>
            </a:r>
            <a:r>
              <a:rPr lang="cs-CZ" sz="2400" dirty="0"/>
              <a:t>.</a:t>
            </a:r>
            <a:r>
              <a:rPr lang="cs-CZ" sz="2400" dirty="0" smtClean="0"/>
              <a:t> Výtvarník </a:t>
            </a:r>
            <a:r>
              <a:rPr lang="cs-CZ" sz="2400" dirty="0" err="1" smtClean="0"/>
              <a:t>Pjotr</a:t>
            </a:r>
            <a:r>
              <a:rPr lang="cs-CZ" sz="2400" dirty="0" smtClean="0"/>
              <a:t> </a:t>
            </a:r>
            <a:r>
              <a:rPr lang="cs-CZ" sz="2400" dirty="0" err="1" smtClean="0"/>
              <a:t>Kovalevskij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22" y="1569157"/>
            <a:ext cx="8195734" cy="4730044"/>
          </a:xfrm>
        </p:spPr>
      </p:pic>
    </p:spTree>
    <p:extLst>
      <p:ext uri="{BB962C8B-B14F-4D97-AF65-F5344CB8AC3E}">
        <p14:creationId xmlns:p14="http://schemas.microsoft.com/office/powerpoint/2010/main" val="12049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b="1" dirty="0" smtClean="0"/>
              <a:t>Hlavní vůdci hercegovského </a:t>
            </a:r>
            <a:r>
              <a:rPr lang="cs-CZ" sz="2400" b="1" dirty="0" smtClean="0"/>
              <a:t>povstání: </a:t>
            </a:r>
            <a:r>
              <a:rPr lang="cs-CZ" sz="2400" b="1" dirty="0" smtClean="0"/>
              <a:t>Bogdan </a:t>
            </a:r>
            <a:r>
              <a:rPr lang="cs-CZ" sz="2400" b="1" dirty="0" err="1" smtClean="0"/>
              <a:t>Zimonjić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Mića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Ljubibratić</a:t>
            </a:r>
            <a:r>
              <a:rPr lang="cs-CZ" sz="2400" b="1" dirty="0" smtClean="0"/>
              <a:t>, Stojan </a:t>
            </a:r>
            <a:r>
              <a:rPr lang="cs-CZ" sz="2400" b="1" dirty="0" err="1" smtClean="0"/>
              <a:t>Kovačević</a:t>
            </a:r>
            <a:r>
              <a:rPr lang="cs-CZ" sz="2400" b="1" dirty="0" smtClean="0"/>
              <a:t> a Petar </a:t>
            </a:r>
            <a:r>
              <a:rPr lang="cs-CZ" sz="2400" b="1" dirty="0" err="1" smtClean="0"/>
              <a:t>Pecija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Petrović</a:t>
            </a:r>
            <a:endParaRPr lang="cs-CZ" sz="2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08" y="1825625"/>
            <a:ext cx="3190584" cy="4351338"/>
          </a:xfrm>
        </p:spPr>
      </p:pic>
    </p:spTree>
    <p:extLst>
      <p:ext uri="{BB962C8B-B14F-4D97-AF65-F5344CB8AC3E}">
        <p14:creationId xmlns:p14="http://schemas.microsoft.com/office/powerpoint/2010/main" val="32083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334" y="308682"/>
            <a:ext cx="10515600" cy="899230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Ruská vojska vstupují do </a:t>
            </a:r>
            <a:r>
              <a:rPr lang="cs-CZ" sz="2400" dirty="0" err="1" smtClean="0"/>
              <a:t>Veliko</a:t>
            </a:r>
            <a:r>
              <a:rPr lang="cs-CZ" sz="2400" dirty="0" smtClean="0"/>
              <a:t> </a:t>
            </a:r>
            <a:r>
              <a:rPr lang="cs-CZ" sz="2400" dirty="0" err="1" smtClean="0"/>
              <a:t>Tărnova</a:t>
            </a:r>
            <a:r>
              <a:rPr lang="cs-CZ" sz="2400" dirty="0" smtClean="0"/>
              <a:t>. Překonávání </a:t>
            </a:r>
            <a:r>
              <a:rPr lang="cs-CZ" sz="2400" dirty="0" err="1" smtClean="0"/>
              <a:t>staroplaninských</a:t>
            </a:r>
            <a:r>
              <a:rPr lang="cs-CZ" sz="2400" dirty="0" smtClean="0"/>
              <a:t> průsmyků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(</a:t>
            </a:r>
            <a:r>
              <a:rPr lang="cs-CZ" sz="2400" dirty="0" smtClean="0"/>
              <a:t>A. I. </a:t>
            </a:r>
            <a:r>
              <a:rPr lang="cs-CZ" sz="2400" dirty="0" err="1" smtClean="0"/>
              <a:t>Šarleman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2" y="1456267"/>
            <a:ext cx="3757745" cy="47206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21" y="1456267"/>
            <a:ext cx="4222045" cy="4720696"/>
          </a:xfrm>
        </p:spPr>
      </p:pic>
    </p:spTree>
    <p:extLst>
      <p:ext uri="{BB962C8B-B14F-4D97-AF65-F5344CB8AC3E}">
        <p14:creationId xmlns:p14="http://schemas.microsoft.com/office/powerpoint/2010/main" val="15518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919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Srážka u </a:t>
            </a:r>
            <a:r>
              <a:rPr lang="cs-CZ" sz="2400" dirty="0" err="1" smtClean="0"/>
              <a:t>čiftliku</a:t>
            </a:r>
            <a:r>
              <a:rPr lang="cs-CZ" sz="2400" dirty="0" smtClean="0"/>
              <a:t> Ivanovo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2" y="1174044"/>
            <a:ext cx="8500534" cy="5204177"/>
          </a:xfrm>
        </p:spPr>
      </p:pic>
    </p:spTree>
    <p:extLst>
      <p:ext uri="{BB962C8B-B14F-4D97-AF65-F5344CB8AC3E}">
        <p14:creationId xmlns:p14="http://schemas.microsoft.com/office/powerpoint/2010/main" val="35193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Ruská kavalerie před útokem. P. O. </a:t>
            </a:r>
            <a:r>
              <a:rPr lang="cs-CZ" sz="2400" dirty="0" err="1" smtClean="0"/>
              <a:t>Kovalevski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78" y="1399822"/>
            <a:ext cx="8184444" cy="5238045"/>
          </a:xfrm>
        </p:spPr>
      </p:pic>
    </p:spTree>
    <p:extLst>
      <p:ext uri="{BB962C8B-B14F-4D97-AF65-F5344CB8AC3E}">
        <p14:creationId xmlns:p14="http://schemas.microsoft.com/office/powerpoint/2010/main" val="30026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Dělostřelecká pozorovatelna u </a:t>
            </a:r>
            <a:r>
              <a:rPr lang="cs-CZ" sz="2400" dirty="0" err="1" smtClean="0"/>
              <a:t>Plevna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23" y="1690688"/>
            <a:ext cx="7658354" cy="5003623"/>
          </a:xfrm>
        </p:spPr>
      </p:pic>
    </p:spTree>
    <p:extLst>
      <p:ext uri="{BB962C8B-B14F-4D97-AF65-F5344CB8AC3E}">
        <p14:creationId xmlns:p14="http://schemas.microsoft.com/office/powerpoint/2010/main" val="379211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253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Úspěšný rumunský útok na jednu z plevenských </a:t>
            </a:r>
            <a:r>
              <a:rPr lang="cs-CZ" sz="2400" dirty="0" smtClean="0"/>
              <a:t>redut. Dobová kresba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44" y="1603022"/>
            <a:ext cx="7382934" cy="4775199"/>
          </a:xfrm>
        </p:spPr>
      </p:pic>
    </p:spTree>
    <p:extLst>
      <p:ext uri="{BB962C8B-B14F-4D97-AF65-F5344CB8AC3E}">
        <p14:creationId xmlns:p14="http://schemas.microsoft.com/office/powerpoint/2010/main" val="20381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5053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Obsazení </a:t>
            </a:r>
            <a:r>
              <a:rPr lang="cs-CZ" sz="2400" dirty="0" err="1" smtClean="0"/>
              <a:t>grivické</a:t>
            </a:r>
            <a:r>
              <a:rPr lang="cs-CZ" sz="2400" dirty="0" smtClean="0"/>
              <a:t> reduty před </a:t>
            </a:r>
            <a:r>
              <a:rPr lang="cs-CZ" sz="2400" dirty="0" err="1" smtClean="0"/>
              <a:t>Plevnem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22" y="1298222"/>
            <a:ext cx="9290755" cy="5192889"/>
          </a:xfrm>
        </p:spPr>
      </p:pic>
    </p:spTree>
    <p:extLst>
      <p:ext uri="{BB962C8B-B14F-4D97-AF65-F5344CB8AC3E}">
        <p14:creationId xmlns:p14="http://schemas.microsoft.com/office/powerpoint/2010/main" val="41768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831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Boje o </a:t>
            </a:r>
            <a:r>
              <a:rPr lang="cs-CZ" sz="2400" dirty="0" err="1" smtClean="0"/>
              <a:t>Plevno</a:t>
            </a:r>
            <a:r>
              <a:rPr lang="cs-CZ" sz="2400" dirty="0" smtClean="0"/>
              <a:t> </a:t>
            </a:r>
            <a:r>
              <a:rPr lang="cs-CZ" sz="2400" dirty="0" smtClean="0"/>
              <a:t>přinesly </a:t>
            </a:r>
            <a:r>
              <a:rPr lang="cs-CZ" sz="2400" dirty="0" smtClean="0"/>
              <a:t>rusko-rumunské armádě nejvíce ztrát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33" y="1817511"/>
            <a:ext cx="7360356" cy="4696178"/>
          </a:xfrm>
        </p:spPr>
      </p:pic>
    </p:spTree>
    <p:extLst>
      <p:ext uri="{BB962C8B-B14F-4D97-AF65-F5344CB8AC3E}">
        <p14:creationId xmlns:p14="http://schemas.microsoft.com/office/powerpoint/2010/main" val="412904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097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Neúspěšný turecký pokus o opuštění </a:t>
            </a:r>
            <a:r>
              <a:rPr lang="cs-CZ" sz="2400" dirty="0" err="1" smtClean="0"/>
              <a:t>Plevna</a:t>
            </a:r>
            <a:r>
              <a:rPr lang="cs-CZ" sz="2400" dirty="0" smtClean="0"/>
              <a:t>. Dobová rytina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55" y="1298222"/>
            <a:ext cx="8353777" cy="5362222"/>
          </a:xfrm>
        </p:spPr>
      </p:pic>
    </p:spTree>
    <p:extLst>
      <p:ext uri="{BB962C8B-B14F-4D97-AF65-F5344CB8AC3E}">
        <p14:creationId xmlns:p14="http://schemas.microsoft.com/office/powerpoint/2010/main" val="336783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180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Poslední boj u </a:t>
            </a:r>
            <a:r>
              <a:rPr lang="cs-CZ" sz="2400" dirty="0" err="1" smtClean="0"/>
              <a:t>Plevna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74" y="1690688"/>
            <a:ext cx="7588852" cy="4664955"/>
          </a:xfrm>
        </p:spPr>
      </p:pic>
    </p:spTree>
    <p:extLst>
      <p:ext uri="{BB962C8B-B14F-4D97-AF65-F5344CB8AC3E}">
        <p14:creationId xmlns:p14="http://schemas.microsoft.com/office/powerpoint/2010/main" val="1648134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8519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Obránce </a:t>
            </a:r>
            <a:r>
              <a:rPr lang="cs-CZ" sz="2400" dirty="0" err="1" smtClean="0"/>
              <a:t>Plevna</a:t>
            </a:r>
            <a:r>
              <a:rPr lang="cs-CZ" sz="2400" dirty="0" smtClean="0"/>
              <a:t>, </a:t>
            </a:r>
            <a:r>
              <a:rPr lang="cs-CZ" sz="2400" dirty="0" err="1"/>
              <a:t>g</a:t>
            </a:r>
            <a:r>
              <a:rPr lang="cs-CZ" sz="2400" dirty="0" err="1" smtClean="0"/>
              <a:t>hazí</a:t>
            </a:r>
            <a:r>
              <a:rPr lang="cs-CZ" sz="2400" dirty="0" smtClean="0"/>
              <a:t> </a:t>
            </a:r>
            <a:r>
              <a:rPr lang="cs-CZ" sz="2400" dirty="0" smtClean="0"/>
              <a:t>(nepřemožitelný, titul dostal později od sultána) Osman paša, byl při obléhání zraněn. V českých zemích, jejichž obyvatelé rusko-tureckou válku bedlivě sledovali, se zpívala písnička: </a:t>
            </a:r>
            <a:r>
              <a:rPr lang="cs-CZ" sz="2400" dirty="0" smtClean="0"/>
              <a:t>„Osman </a:t>
            </a:r>
            <a:r>
              <a:rPr lang="cs-CZ" sz="2400" dirty="0" smtClean="0"/>
              <a:t>paša u </a:t>
            </a:r>
            <a:r>
              <a:rPr lang="cs-CZ" sz="2400" dirty="0" err="1"/>
              <a:t>P</a:t>
            </a:r>
            <a:r>
              <a:rPr lang="cs-CZ" sz="2400" dirty="0" err="1" smtClean="0"/>
              <a:t>levna</a:t>
            </a:r>
            <a:r>
              <a:rPr lang="cs-CZ" sz="2400" dirty="0" smtClean="0"/>
              <a:t>, dostal kulku do stehna</a:t>
            </a:r>
            <a:r>
              <a:rPr lang="cs-CZ" sz="2400" dirty="0" smtClean="0"/>
              <a:t>.“ V brněnském předměstí  </a:t>
            </a:r>
            <a:r>
              <a:rPr lang="cs-CZ" sz="2400" dirty="0" smtClean="0"/>
              <a:t>Slatině donedávna byla hospoda </a:t>
            </a:r>
            <a:r>
              <a:rPr lang="cs-CZ" sz="2400" dirty="0" err="1" smtClean="0"/>
              <a:t>Plevno</a:t>
            </a:r>
            <a:r>
              <a:rPr lang="cs-CZ" sz="2400" dirty="0" smtClean="0"/>
              <a:t>, pojmenovaná podle této bitvy. Na obraze </a:t>
            </a:r>
            <a:r>
              <a:rPr lang="cs-CZ" sz="2400" dirty="0" err="1" smtClean="0"/>
              <a:t>Dimitrijeva-Orenburgského</a:t>
            </a:r>
            <a:r>
              <a:rPr lang="cs-CZ" sz="2400" dirty="0" smtClean="0"/>
              <a:t> </a:t>
            </a:r>
            <a:r>
              <a:rPr lang="cs-CZ" sz="2400" dirty="0" smtClean="0"/>
              <a:t>je zajatý Osman představován caru </a:t>
            </a:r>
            <a:r>
              <a:rPr lang="cs-CZ" sz="2400" dirty="0" smtClean="0"/>
              <a:t>Aleksandrovi.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9" y="2009422"/>
            <a:ext cx="7642578" cy="4357511"/>
          </a:xfrm>
        </p:spPr>
      </p:pic>
    </p:spTree>
    <p:extLst>
      <p:ext uri="{BB962C8B-B14F-4D97-AF65-F5344CB8AC3E}">
        <p14:creationId xmlns:p14="http://schemas.microsoft.com/office/powerpoint/2010/main" val="3812697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7286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Josef Holeček v 80. letech 20. století a jeho Kniha za svobodu, víceméně románově zpracovaný deník jeho novinářského působení mezi hercegovskými povstalci a během černohorsko-turecké války 1876–1878</a:t>
            </a:r>
            <a:endParaRPr lang="cs-CZ" sz="24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87" y="1825625"/>
            <a:ext cx="3286025" cy="4351338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2011681"/>
            <a:ext cx="3370217" cy="3971108"/>
          </a:xfrm>
        </p:spPr>
      </p:pic>
    </p:spTree>
    <p:extLst>
      <p:ext uri="{BB962C8B-B14F-4D97-AF65-F5344CB8AC3E}">
        <p14:creationId xmlns:p14="http://schemas.microsoft.com/office/powerpoint/2010/main" val="332514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253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Skutečnou tvář války představil na svém triptychu slavný malíř Vasilij </a:t>
            </a:r>
            <a:r>
              <a:rPr lang="cs-CZ" sz="2400" dirty="0" err="1" smtClean="0"/>
              <a:t>Vasiljević</a:t>
            </a:r>
            <a:r>
              <a:rPr lang="cs-CZ" sz="2400" dirty="0" smtClean="0"/>
              <a:t> </a:t>
            </a:r>
            <a:r>
              <a:rPr lang="cs-CZ" sz="2400" dirty="0" err="1" smtClean="0"/>
              <a:t>Vereščagin</a:t>
            </a:r>
            <a:r>
              <a:rPr lang="cs-CZ" sz="2400" dirty="0" smtClean="0"/>
              <a:t>. 1. díl – Před útokem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33" y="1659467"/>
            <a:ext cx="7631289" cy="4741333"/>
          </a:xfrm>
        </p:spPr>
      </p:pic>
    </p:spTree>
    <p:extLst>
      <p:ext uri="{BB962C8B-B14F-4D97-AF65-F5344CB8AC3E}">
        <p14:creationId xmlns:p14="http://schemas.microsoft.com/office/powerpoint/2010/main" val="1297322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386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2. díl – Po útoku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309512"/>
            <a:ext cx="8150578" cy="5091288"/>
          </a:xfrm>
        </p:spPr>
      </p:pic>
    </p:spTree>
    <p:extLst>
      <p:ext uri="{BB962C8B-B14F-4D97-AF65-F5344CB8AC3E}">
        <p14:creationId xmlns:p14="http://schemas.microsoft.com/office/powerpoint/2010/main" val="3794918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386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3. </a:t>
            </a:r>
            <a:r>
              <a:rPr lang="cs-CZ" sz="2400" dirty="0" smtClean="0"/>
              <a:t>díl </a:t>
            </a:r>
            <a:r>
              <a:rPr lang="cs-CZ" sz="2400" dirty="0" smtClean="0"/>
              <a:t>– Panychida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89" y="1614311"/>
            <a:ext cx="7495821" cy="4504267"/>
          </a:xfrm>
        </p:spPr>
      </p:pic>
    </p:spTree>
    <p:extLst>
      <p:ext uri="{BB962C8B-B14F-4D97-AF65-F5344CB8AC3E}">
        <p14:creationId xmlns:p14="http://schemas.microsoft.com/office/powerpoint/2010/main" val="966016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964"/>
          </a:xfrm>
        </p:spPr>
        <p:txBody>
          <a:bodyPr>
            <a:normAutofit/>
          </a:bodyPr>
          <a:lstStyle/>
          <a:p>
            <a:pPr algn="ctr"/>
            <a:r>
              <a:rPr lang="cs-CZ" sz="2400" dirty="0" err="1" smtClean="0"/>
              <a:t>Vereščagin</a:t>
            </a:r>
            <a:r>
              <a:rPr lang="cs-CZ" sz="2400" dirty="0" smtClean="0"/>
              <a:t> – Ruské pozice v průsmyku Šipka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56" y="1840089"/>
            <a:ext cx="6863644" cy="4504267"/>
          </a:xfrm>
        </p:spPr>
      </p:pic>
    </p:spTree>
    <p:extLst>
      <p:ext uri="{BB962C8B-B14F-4D97-AF65-F5344CB8AC3E}">
        <p14:creationId xmlns:p14="http://schemas.microsoft.com/office/powerpoint/2010/main" val="883892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/>
              <a:t>Památník </a:t>
            </a:r>
            <a:r>
              <a:rPr lang="cs-CZ" sz="2400" dirty="0" smtClean="0"/>
              <a:t>bojů </a:t>
            </a:r>
            <a:r>
              <a:rPr lang="cs-CZ" sz="2400" dirty="0" smtClean="0"/>
              <a:t>na Šipce. Na druhém snímku doc. Ladislav Hladký zaujatě ukazuje, odkud na Šipku útočily turecké jednotky… </a:t>
            </a:r>
            <a:r>
              <a:rPr lang="cs-CZ" sz="2400" dirty="0" smtClean="0"/>
              <a:t>Foto V. Š.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425" y="1704800"/>
            <a:ext cx="4352925" cy="459457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6"/>
            <a:ext cx="5181600" cy="4352925"/>
          </a:xfrm>
        </p:spPr>
      </p:pic>
    </p:spTree>
    <p:extLst>
      <p:ext uri="{BB962C8B-B14F-4D97-AF65-F5344CB8AC3E}">
        <p14:creationId xmlns:p14="http://schemas.microsoft.com/office/powerpoint/2010/main" val="39538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9853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Hrdina bojů rusko-turecké války generál Michail </a:t>
            </a:r>
            <a:r>
              <a:rPr lang="cs-CZ" sz="2400" dirty="0" err="1" smtClean="0"/>
              <a:t>Dimitrijević</a:t>
            </a:r>
            <a:r>
              <a:rPr lang="cs-CZ" sz="2400" dirty="0" smtClean="0"/>
              <a:t> </a:t>
            </a:r>
            <a:r>
              <a:rPr lang="cs-CZ" sz="2400" dirty="0" err="1" smtClean="0"/>
              <a:t>Skobelev</a:t>
            </a:r>
            <a:r>
              <a:rPr lang="cs-CZ" sz="2400" dirty="0" smtClean="0"/>
              <a:t>. Spolu se svými vojáky byl vždy v první linii. 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22" y="1690688"/>
            <a:ext cx="3872089" cy="4856867"/>
          </a:xfrm>
        </p:spPr>
      </p:pic>
    </p:spTree>
    <p:extLst>
      <p:ext uri="{BB962C8B-B14F-4D97-AF65-F5344CB8AC3E}">
        <p14:creationId xmlns:p14="http://schemas.microsoft.com/office/powerpoint/2010/main" val="4209486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Generál </a:t>
            </a:r>
            <a:r>
              <a:rPr lang="cs-CZ" sz="2400" dirty="0" err="1" smtClean="0"/>
              <a:t>Skobelev</a:t>
            </a:r>
            <a:r>
              <a:rPr lang="cs-CZ" sz="2400" dirty="0" smtClean="0"/>
              <a:t> při přehlídce po vítězném přechodu Staré </a:t>
            </a:r>
            <a:r>
              <a:rPr lang="cs-CZ" sz="2400" dirty="0" smtClean="0"/>
              <a:t>planiny.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65" y="1828800"/>
            <a:ext cx="8525070" cy="4605867"/>
          </a:xfrm>
        </p:spPr>
      </p:pic>
    </p:spTree>
    <p:extLst>
      <p:ext uri="{BB962C8B-B14F-4D97-AF65-F5344CB8AC3E}">
        <p14:creationId xmlns:p14="http://schemas.microsoft.com/office/powerpoint/2010/main" val="1747079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/>
              <a:t>Mapka nového uspořádání Balkánu po míru v San </a:t>
            </a:r>
            <a:r>
              <a:rPr lang="cs-CZ" sz="2400" dirty="0"/>
              <a:t>S</a:t>
            </a:r>
            <a:r>
              <a:rPr lang="cs-CZ" sz="2400" dirty="0" smtClean="0"/>
              <a:t>tefanu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1690688"/>
            <a:ext cx="7066844" cy="4642379"/>
          </a:xfrm>
        </p:spPr>
      </p:pic>
    </p:spTree>
    <p:extLst>
      <p:ext uri="{BB962C8B-B14F-4D97-AF65-F5344CB8AC3E}">
        <p14:creationId xmlns:p14="http://schemas.microsoft.com/office/powerpoint/2010/main" val="2019141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Zasedání Berlínského kongresu. Olejomalba Otto von Wernera: Sedící </a:t>
            </a:r>
            <a:r>
              <a:rPr lang="cs-CZ" sz="2400" dirty="0" smtClean="0"/>
              <a:t>vlevo kníže </a:t>
            </a:r>
            <a:r>
              <a:rPr lang="cs-CZ" sz="2400" dirty="0" err="1" smtClean="0"/>
              <a:t>Gorčakov</a:t>
            </a:r>
            <a:r>
              <a:rPr lang="cs-CZ" sz="2400" dirty="0" smtClean="0"/>
              <a:t>, vedle něj </a:t>
            </a:r>
            <a:r>
              <a:rPr lang="cs-CZ" sz="2400" dirty="0" smtClean="0"/>
              <a:t>s hůlkou stojí </a:t>
            </a:r>
            <a:r>
              <a:rPr lang="cs-CZ" sz="2400" dirty="0" smtClean="0"/>
              <a:t>B. </a:t>
            </a:r>
            <a:r>
              <a:rPr lang="cs-CZ" sz="2400" dirty="0" err="1" smtClean="0"/>
              <a:t>Disraeli</a:t>
            </a:r>
            <a:r>
              <a:rPr lang="cs-CZ" sz="2400" dirty="0" smtClean="0"/>
              <a:t>, uprostřed </a:t>
            </a:r>
            <a:r>
              <a:rPr lang="cs-CZ" sz="2400" dirty="0" err="1" smtClean="0"/>
              <a:t>Gyula</a:t>
            </a:r>
            <a:r>
              <a:rPr lang="cs-CZ" sz="2400" dirty="0" smtClean="0"/>
              <a:t> </a:t>
            </a:r>
            <a:r>
              <a:rPr lang="cs-CZ" sz="2400" dirty="0" smtClean="0"/>
              <a:t>Andrássy a Otto </a:t>
            </a:r>
            <a:r>
              <a:rPr lang="cs-CZ" sz="2400" dirty="0" smtClean="0"/>
              <a:t>von </a:t>
            </a:r>
            <a:r>
              <a:rPr lang="cs-CZ" sz="2400" dirty="0" smtClean="0"/>
              <a:t>Bismarck, jenž </a:t>
            </a:r>
            <a:r>
              <a:rPr lang="cs-CZ" sz="2400" dirty="0" smtClean="0"/>
              <a:t>si podává </a:t>
            </a:r>
            <a:r>
              <a:rPr lang="cs-CZ" sz="2400" dirty="0" smtClean="0"/>
              <a:t>ruku </a:t>
            </a:r>
            <a:r>
              <a:rPr lang="cs-CZ" sz="2400" dirty="0" smtClean="0"/>
              <a:t>s </a:t>
            </a:r>
            <a:r>
              <a:rPr lang="cs-CZ" sz="2400" dirty="0" err="1" smtClean="0"/>
              <a:t>Pjotrem</a:t>
            </a:r>
            <a:r>
              <a:rPr lang="cs-CZ" sz="2400" dirty="0" smtClean="0"/>
              <a:t> </a:t>
            </a:r>
            <a:r>
              <a:rPr lang="cs-CZ" sz="2400" dirty="0" err="1" smtClean="0"/>
              <a:t>Andrejevičem</a:t>
            </a:r>
            <a:r>
              <a:rPr lang="cs-CZ" sz="2400" dirty="0" smtClean="0"/>
              <a:t> </a:t>
            </a:r>
            <a:r>
              <a:rPr lang="cs-CZ" sz="2400" dirty="0" err="1" smtClean="0"/>
              <a:t>Šuvalovem</a:t>
            </a:r>
            <a:r>
              <a:rPr lang="cs-CZ" sz="2400" dirty="0" smtClean="0"/>
              <a:t>…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78" y="1690688"/>
            <a:ext cx="8598243" cy="4777845"/>
          </a:xfrm>
        </p:spPr>
      </p:pic>
    </p:spTree>
    <p:extLst>
      <p:ext uri="{BB962C8B-B14F-4D97-AF65-F5344CB8AC3E}">
        <p14:creationId xmlns:p14="http://schemas.microsoft.com/office/powerpoint/2010/main" val="2455851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097"/>
          </a:xfrm>
        </p:spPr>
        <p:txBody>
          <a:bodyPr/>
          <a:lstStyle/>
          <a:p>
            <a:pPr algn="ctr"/>
            <a:r>
              <a:rPr lang="cs-CZ" dirty="0" smtClean="0"/>
              <a:t>Mapa Balkánu po Berlínském kongresu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7" y="1456267"/>
            <a:ext cx="8263466" cy="5080000"/>
          </a:xfrm>
        </p:spPr>
      </p:pic>
    </p:spTree>
    <p:extLst>
      <p:ext uri="{BB962C8B-B14F-4D97-AF65-F5344CB8AC3E}">
        <p14:creationId xmlns:p14="http://schemas.microsoft.com/office/powerpoint/2010/main" val="210323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Peka Pavlović, černohorský vojvoda, vítěz na d Turky v bitvě na </a:t>
            </a:r>
            <a:r>
              <a:rPr lang="cs-CZ" sz="2400" dirty="0" err="1" smtClean="0"/>
              <a:t>Muratovici</a:t>
            </a:r>
            <a:r>
              <a:rPr lang="cs-CZ" sz="2400" dirty="0" smtClean="0"/>
              <a:t>. Později , poté, co se dostal do nemilosti černohorského knížete, působil v Bulharsku</a:t>
            </a:r>
            <a:r>
              <a:rPr lang="cs-CZ" sz="2400" dirty="0" smtClean="0"/>
              <a:t>. Rytina </a:t>
            </a:r>
            <a:r>
              <a:rPr lang="cs-CZ" sz="2400" dirty="0" smtClean="0"/>
              <a:t>je z časopisu Květy české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2" y="1814513"/>
            <a:ext cx="3971925" cy="4686300"/>
          </a:xfrm>
        </p:spPr>
      </p:pic>
    </p:spTree>
    <p:extLst>
      <p:ext uri="{BB962C8B-B14F-4D97-AF65-F5344CB8AC3E}">
        <p14:creationId xmlns:p14="http://schemas.microsoft.com/office/powerpoint/2010/main" val="14492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Strůjci velmocenské politiky: kníže Alexandr </a:t>
            </a:r>
            <a:r>
              <a:rPr lang="cs-CZ" sz="2400" dirty="0" err="1" smtClean="0"/>
              <a:t>Michailevič</a:t>
            </a:r>
            <a:r>
              <a:rPr lang="cs-CZ" sz="2400" dirty="0" smtClean="0"/>
              <a:t> </a:t>
            </a:r>
            <a:r>
              <a:rPr lang="cs-CZ" sz="2400" dirty="0" err="1" smtClean="0"/>
              <a:t>Gorčakov</a:t>
            </a:r>
            <a:r>
              <a:rPr lang="cs-CZ" sz="2400" dirty="0" smtClean="0"/>
              <a:t> a hrabě </a:t>
            </a:r>
            <a:r>
              <a:rPr lang="cs-CZ" sz="2400" dirty="0" err="1" smtClean="0"/>
              <a:t>Gyula</a:t>
            </a:r>
            <a:r>
              <a:rPr lang="cs-CZ" sz="2400" dirty="0" smtClean="0"/>
              <a:t> Andrássy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31" y="1843209"/>
            <a:ext cx="3446584" cy="433375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44" y="1843209"/>
            <a:ext cx="3375633" cy="4351338"/>
          </a:xfrm>
        </p:spPr>
      </p:pic>
    </p:spTree>
    <p:extLst>
      <p:ext uri="{BB962C8B-B14F-4D97-AF65-F5344CB8AC3E}">
        <p14:creationId xmlns:p14="http://schemas.microsoft.com/office/powerpoint/2010/main" val="17980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dirty="0" smtClean="0"/>
              <a:t>Političtí </a:t>
            </a:r>
            <a:r>
              <a:rPr lang="cs-CZ" sz="2400" dirty="0" smtClean="0"/>
              <a:t>protivníci ve Velké Británii: vůdce liberální strany William </a:t>
            </a:r>
            <a:r>
              <a:rPr lang="cs-CZ" sz="2400" dirty="0" err="1" smtClean="0"/>
              <a:t>Ewart</a:t>
            </a:r>
            <a:r>
              <a:rPr lang="cs-CZ" sz="2400" dirty="0" smtClean="0"/>
              <a:t> </a:t>
            </a:r>
            <a:r>
              <a:rPr lang="cs-CZ" sz="2400" dirty="0" err="1" smtClean="0"/>
              <a:t>Gladstone</a:t>
            </a:r>
            <a:r>
              <a:rPr lang="cs-CZ" sz="2400" dirty="0" smtClean="0"/>
              <a:t> na obraze Franze von </a:t>
            </a:r>
            <a:r>
              <a:rPr lang="cs-CZ" sz="2400" dirty="0" err="1" smtClean="0"/>
              <a:t>Lenbacha</a:t>
            </a:r>
            <a:r>
              <a:rPr lang="cs-CZ" sz="2400" dirty="0" smtClean="0"/>
              <a:t> z roku 1874 a </a:t>
            </a:r>
            <a:r>
              <a:rPr lang="cs-CZ" sz="2400" dirty="0" smtClean="0"/>
              <a:t>Benjamin </a:t>
            </a:r>
            <a:r>
              <a:rPr lang="cs-CZ" sz="2400" dirty="0" err="1" smtClean="0"/>
              <a:t>Disraeli</a:t>
            </a:r>
            <a:r>
              <a:rPr lang="cs-CZ" sz="2400" dirty="0"/>
              <a:t>, 1. hrabě z </a:t>
            </a:r>
            <a:r>
              <a:rPr lang="cs-CZ" sz="2400" dirty="0" err="1" smtClean="0"/>
              <a:t>Beaconsfieldu</a:t>
            </a:r>
            <a:r>
              <a:rPr lang="cs-CZ" sz="2400" dirty="0" smtClean="0"/>
              <a:t>, premiér Británie v době Velké východní krize a vůdce Konzervativní strany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47" y="1825625"/>
            <a:ext cx="3315305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9" y="1825625"/>
            <a:ext cx="2932801" cy="4351338"/>
          </a:xfrm>
        </p:spPr>
      </p:pic>
    </p:spTree>
    <p:extLst>
      <p:ext uri="{BB962C8B-B14F-4D97-AF65-F5344CB8AC3E}">
        <p14:creationId xmlns:p14="http://schemas.microsoft.com/office/powerpoint/2010/main" val="19599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Christo </a:t>
            </a:r>
            <a:r>
              <a:rPr lang="cs-CZ" dirty="0" err="1" smtClean="0"/>
              <a:t>Botev</a:t>
            </a:r>
            <a:r>
              <a:rPr lang="cs-CZ" dirty="0" smtClean="0"/>
              <a:t> a Stefan </a:t>
            </a:r>
            <a:r>
              <a:rPr lang="cs-CZ" dirty="0" err="1" smtClean="0"/>
              <a:t>Stambolov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1825625"/>
            <a:ext cx="2940371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95" y="1825625"/>
            <a:ext cx="2878410" cy="4351338"/>
          </a:xfrm>
        </p:spPr>
      </p:pic>
    </p:spTree>
    <p:extLst>
      <p:ext uri="{BB962C8B-B14F-4D97-AF65-F5344CB8AC3E}">
        <p14:creationId xmlns:p14="http://schemas.microsoft.com/office/powerpoint/2010/main" val="204636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Panajot</a:t>
            </a:r>
            <a:r>
              <a:rPr lang="cs-CZ" dirty="0" smtClean="0"/>
              <a:t> </a:t>
            </a:r>
            <a:r>
              <a:rPr lang="cs-CZ" dirty="0" err="1" smtClean="0"/>
              <a:t>Chitov</a:t>
            </a:r>
            <a:r>
              <a:rPr lang="cs-CZ" dirty="0" smtClean="0"/>
              <a:t> a Georgi </a:t>
            </a:r>
            <a:r>
              <a:rPr lang="cs-CZ" dirty="0" err="1" smtClean="0"/>
              <a:t>Benkovski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39" y="1825625"/>
            <a:ext cx="3059321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40" y="1825625"/>
            <a:ext cx="3093119" cy="4351338"/>
          </a:xfrm>
        </p:spPr>
      </p:pic>
    </p:spTree>
    <p:extLst>
      <p:ext uri="{BB962C8B-B14F-4D97-AF65-F5344CB8AC3E}">
        <p14:creationId xmlns:p14="http://schemas.microsoft.com/office/powerpoint/2010/main" val="5742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895</Words>
  <Application>Microsoft Office PowerPoint</Application>
  <PresentationFormat>Širokoúhlá obrazovka</PresentationFormat>
  <Paragraphs>48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Motiv Office</vt:lpstr>
      <vt:lpstr>Velká východní krize</vt:lpstr>
      <vt:lpstr>Černohorský kníže Nikola Petrović Njegoš v roce 1875 </vt:lpstr>
      <vt:lpstr>Hlavní vůdci hercegovského povstání: Bogdan Zimonjić, Mića Ljubibratić, Stojan Kovačević a Petar Pecija Petrović</vt:lpstr>
      <vt:lpstr>Josef Holeček v 80. letech 20. století a jeho Kniha za svobodu, víceméně románově zpracovaný deník jeho novinářského působení mezi hercegovskými povstalci a během černohorsko-turecké války 1876–1878</vt:lpstr>
      <vt:lpstr>Peka Pavlović, černohorský vojvoda, vítěz na d Turky v bitvě na Muratovici. Později , poté, co se dostal do nemilosti černohorského knížete, působil v Bulharsku. Rytina je z časopisu Květy české</vt:lpstr>
      <vt:lpstr>Strůjci velmocenské politiky: kníže Alexandr Michailevič Gorčakov a hrabě Gyula Andrássy</vt:lpstr>
      <vt:lpstr>Političtí protivníci ve Velké Británii: vůdce liberální strany William Ewart Gladstone na obraze Franze von Lenbacha z roku 1874 a Benjamin Disraeli, 1. hrabě z Beaconsfieldu, premiér Británie v době Velké východní krize a vůdce Konzervativní strany</vt:lpstr>
      <vt:lpstr>Christo Botev a Stefan Stambolov</vt:lpstr>
      <vt:lpstr>Panajot Chitov a Georgi Benkovski</vt:lpstr>
      <vt:lpstr>Oborište, místo, kde spiklenci domluvili zahájení povstání v Bulharsku. Foto V. Š. </vt:lpstr>
      <vt:lpstr>Výsledky Dubnového povstání v představách výtvarníků: polského malíře v bulharských službách Antoni Piotrovského (Bašibozuci v Bataku) a ruského výtvarníka Konstantina Makovského (Bašibozuci).</vt:lpstr>
      <vt:lpstr>Rytiny z časopisu Světozor, zdůrazňující situaci po povstání: Čerkesové odvádějí bulharské vesničany a obrázek s názvem: „Před popravou povstalců“</vt:lpstr>
      <vt:lpstr>Christo Botev se se svou četou vyloďuje u Lomu, poté, co unesl rakouský parník Radetzky, a jde vstříc své smrti</vt:lpstr>
      <vt:lpstr>Americký korespondent Januarius MacGahan, který svými články z míst bulharského povstání zburcoval světovou veřejnost. Byl vždy v první linii, již během francouzsko-německé války, zprávy podával také z potlačení francouzské komuny. Sloužil jako korespondent v rusko-turecké válce, oženil se s ruskou šlechtičnou, nicméně v létě roku 1878 zemřel na břišní tyfus. Jeho zpravodajství mělo významný dopad na další rozvoj Velké východní krize. </vt:lpstr>
      <vt:lpstr>Ibrahim  Şinasi a vůdce reformisů, Ahmet Şefik Mithat Paša </vt:lpstr>
      <vt:lpstr>Abdulhamid II, vládl v letech 1876–1909</vt:lpstr>
      <vt:lpstr>Kníže Milan Obrenović ve vojenské uniformě za srbsko-turecké války v roce 1876 a náčelník generálního štábu srbské armády, František Alexandr Zach, v té době již sedmdesátiletý. Ve válce přišel o nohu. Byl to jediný Čech, který kdy v zahraniční armádě dosáhl generálské hodnosti. </vt:lpstr>
      <vt:lpstr>Zatímco srbská armáda utrpěla během války těžké porážky, černohorská armáda nejprve porazila turecké oddíly v bitvě u Vlčího dolu (Vučji do, 28. června 1876), a později i v dalších srážkách. </vt:lpstr>
      <vt:lpstr>V bitvě u Fundiny porazila černohorská armáda turecké oddíly poslané z Albánie a získala tak do trvalého vlastnictví dnešní černohorské hlavní město Podgoricu.  Na druhém obrázku je srbská artilerie z doby války v roce 1876. </vt:lpstr>
      <vt:lpstr>Car Aleksandr II. na obraze Konstantina Makovského a dobová veduta Zákupů, kde se uskutečnilo jednání mezi carem a císařem Františkem Josefem I.</vt:lpstr>
      <vt:lpstr>Čtyři hlavní vyjednavači cařihradské vyslanecké konference: Safet paša, pozdější velký vezír, hrabě Nikolaj Pavlovič Ignaťjev, hrabě Jean-Baptista Alexandr Damaze de Chaudordy a  Robert Gascoyne-Cecil, 3. markýz ze Salisbury.</vt:lpstr>
      <vt:lpstr>Ruská armáda překonává Dunaj, obraz neznámého autora</vt:lpstr>
      <vt:lpstr>Prezentace aplikace PowerPoint</vt:lpstr>
      <vt:lpstr>Velitel ruské dunajské armády, velkokníže Nikolaj Nikolajević, bratr cara Aleksandra, překonává Dunaj. Obraz Nikolaje Dimitrijeviče Dimitrijeva-Orenburgského. Není-li dále uvedeno jinak, jsou obrazy z jeho ruky.</vt:lpstr>
      <vt:lpstr>Slavnostní posvěcení a předání praporu družině bulharských dobrovolníků – opălčenců</vt:lpstr>
      <vt:lpstr>Turecká posádka opouští dobytou dunajskou pevnost Nikopoli</vt:lpstr>
      <vt:lpstr>Ruská gardová pěchota útočí na tureckou pěchotu na výšinách u přístavu Svištov</vt:lpstr>
      <vt:lpstr>Útok ruské jízdy. Dílo Viktora Mazurovského</vt:lpstr>
      <vt:lpstr>Válečná epizoda. Výtvarník Pjotr Kovalevskij</vt:lpstr>
      <vt:lpstr>Ruská vojska vstupují do Veliko Tărnova. Překonávání staroplaninských průsmyků  (A. I. Šarleman)</vt:lpstr>
      <vt:lpstr>Srážka u čiftliku Ivanovo</vt:lpstr>
      <vt:lpstr>Ruská kavalerie před útokem. P. O. Kovalevski</vt:lpstr>
      <vt:lpstr>Dělostřelecká pozorovatelna u Plevna</vt:lpstr>
      <vt:lpstr>Úspěšný rumunský útok na jednu z plevenských redut. Dobová kresba</vt:lpstr>
      <vt:lpstr>Obsazení grivické reduty před Plevnem</vt:lpstr>
      <vt:lpstr>Boje o Plevno přinesly rusko-rumunské armádě nejvíce ztrát</vt:lpstr>
      <vt:lpstr>Neúspěšný turecký pokus o opuštění Plevna. Dobová rytina</vt:lpstr>
      <vt:lpstr>Poslední boj u Plevna</vt:lpstr>
      <vt:lpstr>Obránce Plevna, ghazí (nepřemožitelný, titul dostal později od sultána) Osman paša, byl při obléhání zraněn. V českých zemích, jejichž obyvatelé rusko-tureckou válku bedlivě sledovali, se zpívala písnička: „Osman paša u Plevna, dostal kulku do stehna.“ V brněnském předměstí  Slatině donedávna byla hospoda Plevno, pojmenovaná podle této bitvy. Na obraze Dimitrijeva-Orenburgského je zajatý Osman představován caru Aleksandrovi.</vt:lpstr>
      <vt:lpstr>Skutečnou tvář války představil na svém triptychu slavný malíř Vasilij Vasiljević Vereščagin. 1. díl – Před útokem</vt:lpstr>
      <vt:lpstr>2. díl – Po útoku</vt:lpstr>
      <vt:lpstr>3. díl – Panychida</vt:lpstr>
      <vt:lpstr>Vereščagin – Ruské pozice v průsmyku Šipka</vt:lpstr>
      <vt:lpstr>Památník bojů na Šipce. Na druhém snímku doc. Ladislav Hladký zaujatě ukazuje, odkud na Šipku útočily turecké jednotky… Foto V. Š.</vt:lpstr>
      <vt:lpstr>Hrdina bojů rusko-turecké války generál Michail Dimitrijević Skobelev. Spolu se svými vojáky byl vždy v první linii. </vt:lpstr>
      <vt:lpstr>Generál Skobelev při přehlídce po vítězném přechodu Staré planiny.</vt:lpstr>
      <vt:lpstr>Mapka nového uspořádání Balkánu po míru v San Stefanu</vt:lpstr>
      <vt:lpstr>Zasedání Berlínského kongresu. Olejomalba Otto von Wernera: Sedící vlevo kníže Gorčakov, vedle něj s hůlkou stojí B. Disraeli, uprostřed Gyula Andrássy a Otto von Bismarck, jenž si podává ruku s Pjotrem Andrejevičem Šuvalovem…</vt:lpstr>
      <vt:lpstr>Mapa Balkánu po Berlínském kongresu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Velká východní krize</dc:title>
  <dc:creator>Václav Štěpánek</dc:creator>
  <cp:lastModifiedBy>Václav Štěpánek</cp:lastModifiedBy>
  <cp:revision>33</cp:revision>
  <dcterms:created xsi:type="dcterms:W3CDTF">2020-04-02T21:20:08Z</dcterms:created>
  <dcterms:modified xsi:type="dcterms:W3CDTF">2020-04-04T20:50:02Z</dcterms:modified>
</cp:coreProperties>
</file>