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3" Type="http://schemas.openxmlformats.org/officeDocument/2006/relationships/hyperlink" Target="http://rohlik.cz" TargetMode="Externa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" name="Shape 12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Úvodní hodina</a:t>
            </a:r>
          </a:p>
          <a:p>
            <a:pPr/>
            <a:r>
              <a:t>Co je cílem kurzu</a:t>
            </a:r>
          </a:p>
          <a:p>
            <a:pPr/>
            <a:r>
              <a:t>Jak bude probíhat hodnocení</a:t>
            </a:r>
          </a:p>
          <a:p>
            <a:pPr/>
            <a:r>
              <a:t>Jak je chci zapojit (budou mi vždycky posílat náměty na case study)</a:t>
            </a:r>
          </a:p>
          <a:p>
            <a:pPr/>
            <a:r>
              <a:t>Diskuse se studenty jak oni chápou pojmy a kde vůbec v problematice jsou</a:t>
            </a:r>
          </a:p>
          <a:p>
            <a:pPr/>
            <a:r>
              <a:t>Jaká jsou jejich očekávání</a:t>
            </a:r>
          </a:p>
          <a:p>
            <a:pPr/>
            <a:r>
              <a:t>Ukázka - Sklizeno, včely (proč to bylo tak dobré)</a:t>
            </a:r>
          </a:p>
          <a:p>
            <a:pPr/>
            <a:r>
              <a:t>Ukázka - reklamy, dikuse nad tím proč jsou dobré (protože jsou konzistentní)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9" name="Shape 15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Jaké dovednosti očekávám na konci. Základní marketingová literatura má přinést obecnou orientaci v problematice</a:t>
            </a:r>
          </a:p>
          <a:p>
            <a:pPr/>
          </a:p>
          <a:p>
            <a:pPr/>
            <a:r>
              <a:t>O čem jsou jednotlivé knihy</a:t>
            </a:r>
          </a:p>
          <a:p>
            <a:pPr/>
          </a:p>
          <a:p>
            <a:pPr/>
            <a:r>
              <a:t>Kreativní literatura</a:t>
            </a:r>
          </a:p>
          <a:p>
            <a:pPr/>
          </a:p>
          <a:p>
            <a:pPr/>
            <a:r>
              <a:t>Motivační literatura - jak přemýšlet o problematice nebo jak přednášet (to je ten zbytek)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 absolvování kurzu bude student schopen</a:t>
            </a:r>
          </a:p>
          <a:p>
            <a:pPr/>
          </a:p>
          <a:p>
            <a:pPr marL="228600" indent="-228600">
              <a:buSzPct val="100000"/>
              <a:buChar char="•"/>
            </a:pPr>
            <a:r>
              <a:t>identifikovat publikum vůči kterému bude značku budovat</a:t>
            </a:r>
          </a:p>
          <a:p>
            <a:pPr marL="228600" indent="-228600">
              <a:buSzPct val="100000"/>
              <a:buChar char="•"/>
            </a:pPr>
            <a:r>
              <a:t>zvolit vhodná média pro brandbuilding</a:t>
            </a:r>
          </a:p>
          <a:p>
            <a:pPr marL="228600" indent="-228600">
              <a:buSzPct val="100000"/>
              <a:buChar char="•"/>
            </a:pPr>
            <a:r>
              <a:t>tyto média aktivně využít a realizovat kampaň</a:t>
            </a:r>
          </a:p>
          <a:p>
            <a:pPr marL="228600" indent="-228600">
              <a:buSzPct val="100000"/>
              <a:buChar char="•"/>
            </a:pPr>
            <a:r>
              <a:t>pracovat s rozpočtem, tak aby to bylo reálné možnostem zadavatele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0" name="Shape 13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Hodnocení formou zápočtu</a:t>
            </a:r>
          </a:p>
          <a:p>
            <a:pPr lvl="1" marL="457200" indent="-228600">
              <a:buSzPct val="100000"/>
              <a:buChar char="•"/>
            </a:pPr>
            <a:r>
              <a:t>poslední dvě až tři přednášky věnujeme prezentacím brandbuildingových strategií</a:t>
            </a:r>
          </a:p>
          <a:p>
            <a:pPr lvl="1" marL="457200" indent="-228600">
              <a:buSzPct val="100000"/>
              <a:buChar char="•"/>
            </a:pPr>
            <a:r>
              <a:t>netrvám na účasti, ale registruju kdo chodí (ostatně je to pro ně)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4" name="Shape 13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Co chtějí - vymezit si kde jsou se znalostí marketingu</a:t>
            </a:r>
          </a:p>
          <a:p>
            <a:pPr lvl="1" marL="457200" indent="-228600">
              <a:buSzPct val="100000"/>
              <a:buChar char="•"/>
            </a:pPr>
            <a:r>
              <a:t>jaké studují obory</a:t>
            </a:r>
          </a:p>
          <a:p>
            <a:pPr lvl="1" marL="457200" indent="-228600">
              <a:buSzPct val="100000"/>
              <a:buChar char="•"/>
            </a:pPr>
            <a:r>
              <a:t>co sami už v marketingu nebo obecně v kampaních dělali</a:t>
            </a:r>
          </a:p>
          <a:p>
            <a:pPr lvl="1" marL="457200" indent="-228600">
              <a:buSzPct val="100000"/>
              <a:buChar char="•"/>
            </a:pPr>
            <a:r>
              <a:t>jak vůbec chápou marketingovou komunikaci a k čemu je dobrá</a:t>
            </a:r>
          </a:p>
          <a:p>
            <a:pPr lvl="1" marL="457200" indent="-228600">
              <a:buSzPct val="100000"/>
              <a:buChar char="•"/>
            </a:pPr>
            <a:r>
              <a:t>jak se obor co studují má promítnout do reálné praxe - co chtějí dělat po skočení VŠ a jak konkrétně jim v tom pomůže obor</a:t>
            </a:r>
          </a:p>
          <a:p>
            <a:pPr/>
          </a:p>
          <a:p>
            <a:pPr>
              <a:defRPr b="1"/>
            </a:pPr>
            <a:r>
              <a:t>Osnova:</a:t>
            </a:r>
          </a:p>
          <a:p>
            <a:pPr marL="228600" indent="-228600">
              <a:buSzPct val="100000"/>
              <a:buChar char="•"/>
            </a:pPr>
            <a:r>
              <a:t>vymezení základních pojmů v oblasti brandbuildingu a strategické komunikace značky</a:t>
            </a:r>
          </a:p>
          <a:p>
            <a:pPr marL="228600" indent="-228600">
              <a:buSzPct val="100000"/>
              <a:buChar char="•"/>
            </a:pPr>
            <a:r>
              <a:t>vymezení produktu a jeho segmentace</a:t>
            </a:r>
          </a:p>
          <a:p>
            <a:pPr marL="228600" indent="-228600">
              <a:buSzPct val="100000"/>
              <a:buChar char="•"/>
            </a:pPr>
            <a:r>
              <a:t>jak se určuje cílová skupina a jak postavit strategii značky tak aby ji publikum pochopilo</a:t>
            </a:r>
          </a:p>
          <a:p>
            <a:pPr marL="228600" indent="-228600">
              <a:buSzPct val="100000"/>
              <a:buChar char="•"/>
            </a:pPr>
            <a:r>
              <a:t>jak se tvoří rozpočet a jak se vyhodnocuje efektivita vynaložených prostředků</a:t>
            </a:r>
          </a:p>
          <a:p>
            <a:pPr marL="228600" indent="-228600">
              <a:buSzPct val="100000"/>
              <a:buChar char="•"/>
            </a:pPr>
            <a:r>
              <a:t>budování značky v tištěných médiích a pomocí public relations</a:t>
            </a:r>
          </a:p>
          <a:p>
            <a:pPr marL="228600" indent="-228600">
              <a:buSzPct val="100000"/>
              <a:buChar char="•"/>
            </a:pPr>
            <a:r>
              <a:t>audiovizuální média (včetně televize a rozhlasu)</a:t>
            </a:r>
          </a:p>
          <a:p>
            <a:pPr marL="228600" indent="-228600">
              <a:buSzPct val="100000"/>
              <a:buChar char="•"/>
            </a:pPr>
            <a:r>
              <a:t>online média a sociální sítě</a:t>
            </a:r>
          </a:p>
          <a:p>
            <a:pPr marL="228600" indent="-228600">
              <a:buSzPct val="100000"/>
              <a:buChar char="•"/>
            </a:pPr>
            <a:r>
              <a:t>lovebrand - jak ho poznám, změřím a lze vůbec vymyslet?</a:t>
            </a:r>
          </a:p>
          <a:p>
            <a:pPr marL="228600" indent="-228600">
              <a:buSzPct val="100000"/>
              <a:buChar char="•"/>
            </a:pPr>
            <a:r>
              <a:t>praktické zakončení, zadání seminární práce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8" name="Shape 13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 startAt="1"/>
              <a:defRPr u="sng"/>
            </a:pPr>
            <a:r>
              <a:t>  </a:t>
            </a:r>
            <a:r>
              <a:rPr b="1"/>
              <a:t>Přednáška BRAND GAP od Martyho Neumeiera / Simon Sinek - začněte s PROČ</a:t>
            </a:r>
            <a:endParaRPr b="1"/>
          </a:p>
          <a:p>
            <a:pPr/>
            <a:r>
              <a:t>úkol - poslat tipy na značky u kterých si budeme ukazovat jak se tvoří jejich osobnost, čtyři přístupy k budování identity</a:t>
            </a:r>
          </a:p>
          <a:p>
            <a:pPr/>
            <a:r>
              <a:t>výrobek - jasná asociace značky s konkrétním produktem: zmrzlina, počítač, nápoj</a:t>
            </a:r>
          </a:p>
          <a:p>
            <a:pPr/>
            <a:r>
              <a:t>organizace - hodnoty, inovace kultura</a:t>
            </a:r>
          </a:p>
          <a:p>
            <a:pPr/>
            <a:r>
              <a:t>osoba (osobnost) - sebevyjádření zákazníka, profík co pomáhá nebo ulehčuje život</a:t>
            </a:r>
          </a:p>
          <a:p>
            <a:pPr/>
            <a:r>
              <a:t>symbol - má klíčovou ingredienci, tady je místo pro logo (Nike, McDonalds, apod.)</a:t>
            </a:r>
          </a:p>
          <a:p>
            <a:pPr/>
          </a:p>
          <a:p>
            <a:pPr marL="228600" indent="-228600">
              <a:buSzPct val="100000"/>
              <a:buAutoNum type="arabicPeriod" startAt="2"/>
              <a:defRPr u="sng"/>
            </a:pPr>
            <a:r>
              <a:t>  </a:t>
            </a:r>
            <a:r>
              <a:rPr b="1"/>
              <a:t>Vymezení základních pojmů</a:t>
            </a:r>
          </a:p>
          <a:p>
            <a:pPr/>
            <a:r>
              <a:t>Hodnota značky - základní graf z Aakera, str. 9</a:t>
            </a:r>
          </a:p>
          <a:p>
            <a:pPr/>
            <a:r>
              <a:t>Mise, Vize, Poslání - jak se tvoří manuál značky a její obsah</a:t>
            </a:r>
          </a:p>
          <a:p>
            <a:pPr/>
            <a:r>
              <a:t>Insight</a:t>
            </a:r>
          </a:p>
          <a:p>
            <a:pPr/>
            <a:r>
              <a:t>Identita značky - Aaker, str. 61</a:t>
            </a:r>
          </a:p>
          <a:p>
            <a:pPr/>
            <a:r>
              <a:t>Strategická analýza tvorby značky - Aaker, str. 69 (ilustrovat to na McDonalds, tamtéž - vyzvat studenty k nějaké vlastní obsahové analýze)</a:t>
            </a:r>
          </a:p>
          <a:p>
            <a:pPr/>
            <a:r>
              <a:t>čtyři pozice jak je možno identitu značky budovat</a:t>
            </a:r>
          </a:p>
          <a:p>
            <a:pPr/>
            <a:r>
              <a:t>úkol - poslat tipy na legendární reklamy a značky (ukážeme si strategickou analýzu). Dobré i špatné příklady</a:t>
            </a:r>
          </a:p>
          <a:p>
            <a:pPr/>
            <a:r>
              <a:t>úkol - poslat tipy na reklamní kampaně u kterých si ukážeme jak byly vytvořeny (prakticky). Dobré i špatné příklady</a:t>
            </a:r>
          </a:p>
          <a:p>
            <a:pPr/>
          </a:p>
          <a:p>
            <a:pPr marL="228600" indent="-228600">
              <a:buSzPct val="100000"/>
              <a:buAutoNum type="arabicPeriod" startAt="3"/>
              <a:defRPr b="1" u="sng"/>
            </a:pPr>
            <a:r>
              <a:t>  Vymezení základních pojmů</a:t>
            </a:r>
          </a:p>
          <a:p>
            <a:pPr/>
            <a:r>
              <a:t>reklama musí prodávat - Ogilvy, s. 10 - 15</a:t>
            </a:r>
          </a:p>
          <a:p>
            <a:pPr/>
            <a:r>
              <a:t>Jak se tvoří kampaň, praktický rádce toho jak to udělat</a:t>
            </a:r>
          </a:p>
          <a:p>
            <a:pPr/>
            <a:r>
              <a:t>Jak se tvoří a z čeho se skládá rozpočet</a:t>
            </a:r>
          </a:p>
          <a:p>
            <a:pPr/>
            <a:r>
              <a:t>strategická analýza značky, proč si ji udělat na začátku a proč se to tak dělá -  Aaker, s. 165p</a:t>
            </a:r>
          </a:p>
          <a:p>
            <a:pPr/>
            <a:r>
              <a:t>Legendární reklamy (a proč byly tak dobré - Mac 1984,</a:t>
            </a:r>
          </a:p>
          <a:p>
            <a:pPr/>
            <a:r>
              <a:t>úkol - case study publika kampaní </a:t>
            </a:r>
          </a:p>
          <a:p>
            <a:pPr/>
          </a:p>
          <a:p>
            <a:pPr marL="228600" indent="-228600">
              <a:buSzPct val="100000"/>
              <a:buAutoNum type="arabicPeriod" startAt="4"/>
              <a:defRPr b="1" u="sng"/>
            </a:pPr>
            <a:r>
              <a:t>  Segmentace publika, určení cílové skupiny, tvorba rozpočtu, vyhodnocení</a:t>
            </a:r>
          </a:p>
          <a:p>
            <a:pPr/>
            <a:r>
              <a:rPr b="1" u="sng"/>
              <a:t>osobnost značky (sada lidských vlastností), projektovaní person</a:t>
            </a:r>
            <a:r>
              <a:t> - Aaker, s. 123</a:t>
            </a:r>
          </a:p>
          <a:p>
            <a:pPr/>
            <a:r>
              <a:t>měření osobnost - Aaker, s. 125</a:t>
            </a:r>
          </a:p>
          <a:p>
            <a:pPr/>
            <a:r>
              <a:t>pozice značky a obraz značky, s. 157</a:t>
            </a:r>
          </a:p>
          <a:p>
            <a:pPr/>
            <a:r>
              <a:t>měření hodnoty značky - Aaker, s. 257</a:t>
            </a:r>
          </a:p>
          <a:p>
            <a:pPr/>
            <a:r>
              <a:t>desatero hodnoty značky - Aaker, s. 268</a:t>
            </a:r>
          </a:p>
          <a:p>
            <a:pPr/>
            <a:r>
              <a:t>úkol - jak se dělá kreativa, poslat skvělé kreativy. Ukážem si na nich jak na ně autoři přišli</a:t>
            </a:r>
          </a:p>
          <a:p>
            <a:pPr/>
          </a:p>
          <a:p>
            <a:pPr marL="228600" indent="-228600">
              <a:buSzPct val="100000"/>
              <a:buAutoNum type="arabicPeriod" startAt="5"/>
              <a:defRPr b="1" u="sng"/>
            </a:pPr>
            <a:r>
              <a:t>  Kreativa</a:t>
            </a:r>
          </a:p>
          <a:p>
            <a:pPr/>
            <a:r>
              <a:t>jak přichází skvělý nápad - Ogilvy, s. 15</a:t>
            </a:r>
          </a:p>
          <a:p>
            <a:pPr/>
            <a:r>
              <a:t>superhvězdy jsou kampaně co běží pět a více let (Kofola, vánoční Coca Cola)</a:t>
            </a:r>
          </a:p>
          <a:p>
            <a:pPr/>
            <a:r>
              <a:t>úkol - výborně vypointované reklamy založené na textu (Kooperativa)</a:t>
            </a:r>
          </a:p>
          <a:p>
            <a:pPr/>
            <a:r>
              <a:t>co máme probráno</a:t>
            </a:r>
          </a:p>
          <a:p>
            <a:pPr/>
            <a:r>
              <a:t>jak vybudovat a na čem postavit identitu</a:t>
            </a:r>
          </a:p>
          <a:p>
            <a:pPr/>
            <a:r>
              <a:t>proč okolo toho napsat příběh</a:t>
            </a:r>
          </a:p>
          <a:p>
            <a:pPr/>
            <a:r>
              <a:t>dobrá značka nese misi, vizi a cíl</a:t>
            </a:r>
          </a:p>
          <a:p>
            <a:pPr/>
            <a:r>
              <a:t>analýza tvorby značky - a k čemu je to dobré</a:t>
            </a:r>
          </a:p>
          <a:p>
            <a:pPr/>
            <a:r>
              <a:t>jak vymyslet kampaň (která bude prodávat)</a:t>
            </a:r>
          </a:p>
          <a:p>
            <a:pPr/>
            <a:r>
              <a:t>jak udělat rozpočet a jaká vybrat média</a:t>
            </a:r>
          </a:p>
          <a:p>
            <a:pPr/>
            <a:r>
              <a:t>proč má značka osobnost a jak k ní udělat osobnost v publiku</a:t>
            </a:r>
          </a:p>
          <a:p>
            <a:pPr/>
            <a:r>
              <a:t>jak vymyslet kreativu</a:t>
            </a:r>
          </a:p>
          <a:p>
            <a:pPr/>
            <a:r>
              <a:t>https://www.tesnevedle.com/2019/03/14/jak-prekonat-tvurci-blok/?fbclid=IwAR23tj78I5OymaeJdQFPlFQi5WPfb6PmlZpQF99ECy3UuYYmAs_2OOOqEz4</a:t>
            </a:r>
          </a:p>
          <a:p>
            <a:pPr/>
            <a:r>
              <a:t>https://navolnenoze.cz/blog/kreativni-proces/</a:t>
            </a:r>
          </a:p>
          <a:p>
            <a:pPr/>
          </a:p>
          <a:p>
            <a:pPr/>
            <a:r>
              <a:t>Udělat case study na téma Smarty a Dominik Hašek</a:t>
            </a:r>
          </a:p>
          <a:p>
            <a:pPr/>
            <a:r>
              <a:t>Martin Jaroš - dá se naučit kreativa?</a:t>
            </a:r>
          </a:p>
          <a:p>
            <a:pPr/>
          </a:p>
          <a:p>
            <a:pPr marL="228600" indent="-228600">
              <a:buSzPct val="100000"/>
              <a:buAutoNum type="arabicPeriod" startAt="6"/>
              <a:defRPr b="1" u="sng"/>
            </a:pPr>
            <a:r>
              <a:t>  Workshop</a:t>
            </a:r>
          </a:p>
          <a:p>
            <a:pPr/>
          </a:p>
          <a:p>
            <a:pPr marL="228600" indent="-228600">
              <a:buSzPct val="100000"/>
              <a:buAutoNum type="arabicPeriod" startAt="7"/>
              <a:defRPr b="1" u="sng"/>
            </a:pPr>
            <a:r>
              <a:t>  tištěná média, OOH, public relations, copywriting, ton of voice</a:t>
            </a:r>
          </a:p>
          <a:p>
            <a:pPr/>
            <a:r>
              <a:t>budeme se věnovat síle titulku</a:t>
            </a:r>
          </a:p>
          <a:p>
            <a:pPr/>
            <a:r>
              <a:t>tisková reklama - Ogilvy, s. 72</a:t>
            </a:r>
          </a:p>
          <a:p>
            <a:pPr/>
            <a:r>
              <a:t>základy typografie - jak a co zvýraznit</a:t>
            </a:r>
          </a:p>
          <a:p>
            <a:pPr/>
            <a:r>
              <a:t>úkol - reklamy co uvízly v paměti a prodávají</a:t>
            </a:r>
          </a:p>
          <a:p>
            <a:pPr/>
          </a:p>
          <a:p>
            <a:pPr marL="228600" indent="-228600">
              <a:buSzPct val="100000"/>
              <a:buAutoNum type="arabicPeriod" startAt="8"/>
              <a:defRPr b="1" u="sng"/>
            </a:pPr>
            <a:r>
              <a:t>  televize, rozhlas</a:t>
            </a:r>
          </a:p>
          <a:p>
            <a:pPr/>
            <a:r>
              <a:t>ukázky reklam, které byly prodejní šlágry</a:t>
            </a:r>
          </a:p>
          <a:p>
            <a:pPr/>
            <a:r>
              <a:t>TV reklama podle Ogilvyho, s. 103</a:t>
            </a:r>
          </a:p>
          <a:p>
            <a:pPr/>
            <a:r>
              <a:t>jak dostat do reklamy vtip a co je vtipné</a:t>
            </a:r>
          </a:p>
          <a:p>
            <a:pPr/>
            <a:r>
              <a:t>techniky co fungují v TV a v rozhlase</a:t>
            </a:r>
          </a:p>
          <a:p>
            <a:pPr/>
            <a:r>
              <a:t>sexistické prasátečko - ukázka že ne vždycky sex sales</a:t>
            </a:r>
          </a:p>
          <a:p>
            <a:pPr/>
          </a:p>
          <a:p>
            <a:pPr/>
          </a:p>
          <a:p>
            <a:pPr marL="228600" indent="-228600">
              <a:buSzPct val="100000"/>
              <a:buAutoNum type="arabicPeriod" startAt="9"/>
              <a:defRPr b="1" u="sng"/>
            </a:pPr>
            <a:r>
              <a:t>  online média, sociální sítě</a:t>
            </a:r>
          </a:p>
          <a:p>
            <a:pPr/>
            <a:r>
              <a:t>sociální sítě, lovebrand - příklady a proč to tak bylo, oceněné světové kampaně</a:t>
            </a:r>
          </a:p>
          <a:p>
            <a:pPr/>
            <a:r>
              <a:t>upřímnost na sociálních sítích (např. BKN</a:t>
            </a:r>
          </a:p>
          <a:p>
            <a:pPr/>
          </a:p>
          <a:p>
            <a:pPr>
              <a:defRPr b="1" u="sng"/>
            </a:pPr>
            <a:r>
              <a:t>Závěrečné / zápočtové prezentace</a:t>
            </a:r>
            <a:endParaRPr b="0" u="none"/>
          </a:p>
          <a:p>
            <a:pPr>
              <a:defRPr b="1" u="sng"/>
            </a:pPr>
            <a:r>
              <a:rPr b="0" u="none"/>
              <a:t>ve skupinkách po čtyřech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2" name="Shape 1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Zapojení - co budu chtít: vždycky na další hodinu úkol. Posílat mi tipy na reklamní kampaně. Které si myslí že byly v daném segmetnu super a které naopak třeba ne. Ty si pak budeme rozebírat.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6" name="Shape 14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Marketing - co to vlastně je. Jenom kampaň nebo komplex</a:t>
            </a:r>
          </a:p>
          <a:p>
            <a:pPr/>
            <a:r>
              <a:t>Online komunikace - terminologie</a:t>
            </a:r>
          </a:p>
          <a:p>
            <a:pPr/>
            <a:r>
              <a:t>Offline - je to ještě k užitku?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0" name="Shape 1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by na to šli studenti. Příklady. A jak bych na to šel já</a:t>
            </a:r>
          </a:p>
          <a:p>
            <a:pPr/>
          </a:p>
          <a:p>
            <a:pPr/>
            <a:r>
              <a:t>A k čemu je to dobré znát ten postup. Základní logická osnova</a:t>
            </a:r>
          </a:p>
          <a:p>
            <a:pPr marL="228600" indent="-228600">
              <a:buSzPct val="100000"/>
              <a:buChar char="•"/>
            </a:pPr>
            <a:r>
              <a:t>co chci sdělením dosáhnout (už na začátku vím co budu měřit a co bude úspěch)</a:t>
            </a:r>
          </a:p>
          <a:p>
            <a:pPr marL="228600" indent="-228600">
              <a:buSzPct val="100000"/>
              <a:buChar char="•"/>
            </a:pPr>
            <a:r>
              <a:t>jaké je moje publikum (a jaké jsou ideální mediatypy pro oslovení)</a:t>
            </a:r>
          </a:p>
          <a:p>
            <a:pPr marL="228600" indent="-228600">
              <a:buSzPct val="100000"/>
              <a:buChar char="•"/>
            </a:pPr>
            <a:r>
              <a:t>sdělení</a:t>
            </a:r>
          </a:p>
          <a:p>
            <a:pPr marL="228600" indent="-228600">
              <a:buSzPct val="100000"/>
              <a:buChar char="•"/>
            </a:pPr>
            <a:r>
              <a:t>budget (počítejte s tím že produkce tak max. 15% rozpočtu)</a:t>
            </a:r>
          </a:p>
          <a:p>
            <a:pPr marL="228600" indent="-228600">
              <a:buSzPct val="100000"/>
              <a:buChar char="•"/>
            </a:pPr>
            <a:r>
              <a:t>teprve potom se dělá kreativa (nebýt bezbřehý v kreativě - je to vlastně hledání vhodného synonyma, tak aby mu rozuměli všichni v cílovce)</a:t>
            </a:r>
          </a:p>
          <a:p>
            <a:pPr marL="228600" indent="-228600">
              <a:buSzPct val="100000"/>
              <a:buChar char="•"/>
            </a:pPr>
            <a:r>
              <a:t>nasazení kampaně</a:t>
            </a:r>
          </a:p>
          <a:p>
            <a:pPr marL="228600" indent="-228600">
              <a:buSzPct val="100000"/>
              <a:buChar char="•"/>
            </a:pPr>
            <a:r>
              <a:t>vyhodnocení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4" name="Shape 15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Mytický pojem - co si oni myslí. </a:t>
            </a:r>
          </a:p>
          <a:p>
            <a:pPr/>
            <a:r>
              <a:t>Lze vůbec naplánovat vytvoření? </a:t>
            </a:r>
          </a:p>
          <a:p>
            <a:pPr/>
            <a:r>
              <a:t>Jaké české značky jsou pro ně lovebrand a proč - k LOVEBRANDU dojdeme na konci kurzu</a:t>
            </a:r>
          </a:p>
          <a:p>
            <a:pPr/>
          </a:p>
          <a:p>
            <a:pPr/>
            <a:r>
              <a:rPr b="1"/>
              <a:t>České značky</a:t>
            </a:r>
            <a:r>
              <a:t> (identifikovat co dělají jinak, lépe)</a:t>
            </a:r>
          </a:p>
          <a:p>
            <a:pPr/>
            <a:r>
              <a:t>Mixit</a:t>
            </a:r>
          </a:p>
          <a:p>
            <a:pPr/>
            <a:r>
              <a:t>ZOOT (bejvávalo - strašnej provar)</a:t>
            </a:r>
          </a:p>
          <a:p>
            <a:pPr/>
            <a:r>
              <a:t>Pilsner Urquell</a:t>
            </a:r>
          </a:p>
          <a:p>
            <a:pPr/>
            <a:r>
              <a:t>Kofola</a:t>
            </a:r>
          </a:p>
          <a:p>
            <a:pPr/>
            <a:r>
              <a:rPr u="sng">
                <a:hlinkClick r:id="rId3" invalidUrl="" action="" tgtFrame="" tooltip="" history="1" highlightClick="0" endSnd="0"/>
              </a:rPr>
              <a:t>rohlik.cz</a:t>
            </a:r>
          </a:p>
          <a:p>
            <a:pPr/>
            <a:r>
              <a:t>Alza</a:t>
            </a:r>
          </a:p>
          <a:p>
            <a:pPr/>
          </a:p>
          <a:p>
            <a:pPr>
              <a:defRPr b="1"/>
            </a:pPr>
            <a:r>
              <a:t>Zahraniční</a:t>
            </a:r>
          </a:p>
          <a:p>
            <a:pPr/>
            <a:r>
              <a:t>Apple</a:t>
            </a:r>
          </a:p>
          <a:p>
            <a:pPr/>
            <a:r>
              <a:t>Red Bull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–Josef Novák</a:t>
            </a:r>
          </a:p>
        </p:txBody>
      </p:sp>
      <p:sp>
        <p:nvSpPr>
          <p:cNvPr id="94" name="„Sem napište citát.“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„Sem napište citát.“ </a:t>
            </a:r>
          </a:p>
        </p:txBody>
      </p:sp>
      <p:sp>
        <p:nvSpPr>
          <p:cNvPr id="9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/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/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 názvu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" name="Text úrovně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/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 názvu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40" name="Text úrovně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/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Text úrovně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/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Obrázek"/>
          <p:cNvSpPr/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Obrázek"/>
          <p:cNvSpPr/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rand Build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Brand Building</a:t>
            </a:r>
          </a:p>
        </p:txBody>
      </p:sp>
      <p:sp>
        <p:nvSpPr>
          <p:cNvPr id="120" name="Text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Literatur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Literatura</a:t>
            </a:r>
          </a:p>
        </p:txBody>
      </p:sp>
      <p:sp>
        <p:nvSpPr>
          <p:cNvPr id="157" name="Keller, Kevin Lane: Strategické řízení značk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Keller, Kevin Lane: Strategické řízení značky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Aaker, David A.: Brand Building: budování značky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Sinek, Simon: Začněte s PROČ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Ogilvy, David: O reklamě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Young, Miles: O reklamě v digitálním věku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Sharp, Byron: Jak se budují značky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Kotler, Phillip: Marketing Management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Neumeier, Marty: The Brand Gap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Kleinová, Naomi: Bez loga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Kahneman, Daniel: Myšlení, rychlé a pomalé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Anderson Chris: Přednášejte jako na TEDu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14884" indent="-214884" defTabSz="422605">
              <a:spcBef>
                <a:spcPts val="0"/>
              </a:spcBef>
              <a:buSzPct val="100000"/>
              <a:defRPr sz="3384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Thomspon, Derek: Hitmakeři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íle kurz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Cíle kurzu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Hodnocení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Hodnocení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Očekávání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Očekávání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Harmonogra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Harmonogram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ase Stud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Základní pojm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Základní pojmy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Jak se tvoří kampa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se tvoří kampaň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Lovebran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Lovebrand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