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57" r:id="rId3"/>
    <p:sldId id="279" r:id="rId4"/>
    <p:sldId id="262" r:id="rId5"/>
    <p:sldId id="259" r:id="rId6"/>
    <p:sldId id="269" r:id="rId7"/>
    <p:sldId id="261" r:id="rId8"/>
    <p:sldId id="264" r:id="rId9"/>
    <p:sldId id="263" r:id="rId10"/>
    <p:sldId id="265" r:id="rId11"/>
    <p:sldId id="278" r:id="rId12"/>
    <p:sldId id="276" r:id="rId13"/>
    <p:sldId id="266" r:id="rId14"/>
    <p:sldId id="270" r:id="rId15"/>
    <p:sldId id="271" r:id="rId16"/>
    <p:sldId id="272" r:id="rId17"/>
    <p:sldId id="273" r:id="rId18"/>
    <p:sldId id="274" r:id="rId19"/>
    <p:sldId id="275" r:id="rId20"/>
    <p:sldId id="267" r:id="rId21"/>
    <p:sldId id="277" r:id="rId22"/>
    <p:sldId id="260" r:id="rId23"/>
    <p:sldId id="280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56"/>
    <p:restoredTop sz="94640"/>
  </p:normalViewPr>
  <p:slideViewPr>
    <p:cSldViewPr snapToGrid="0" snapToObjects="1">
      <p:cViewPr varScale="1">
        <p:scale>
          <a:sx n="72" d="100"/>
          <a:sy n="72" d="100"/>
        </p:scale>
        <p:origin x="46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32">
            <a:extLst>
              <a:ext uri="{FF2B5EF4-FFF2-40B4-BE49-F238E27FC236}">
                <a16:creationId xmlns:a16="http://schemas.microsoft.com/office/drawing/2014/main" id="{449BC34D-9C23-4D6D-8213-1F471AF85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FA0F5D6C-5025-4D7E-82DD-C2C6FDA1E7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E2AF2C17-4AB4-4402-B84B-129EF95D16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43" name="Rectangle 36">
            <a:extLst>
              <a:ext uri="{FF2B5EF4-FFF2-40B4-BE49-F238E27FC236}">
                <a16:creationId xmlns:a16="http://schemas.microsoft.com/office/drawing/2014/main" id="{1F9A0C1C-8ABC-401B-8FE9-AC9327C4C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6">
            <a:extLst>
              <a:ext uri="{FF2B5EF4-FFF2-40B4-BE49-F238E27FC236}">
                <a16:creationId xmlns:a16="http://schemas.microsoft.com/office/drawing/2014/main" id="{BA5783C3-2F96-40A7-A24F-30CB07AA3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649163" y="634028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41" name="Freeform 6">
            <a:extLst>
              <a:ext uri="{FF2B5EF4-FFF2-40B4-BE49-F238E27FC236}">
                <a16:creationId xmlns:a16="http://schemas.microsoft.com/office/drawing/2014/main" id="{A9D08DBA-0326-4C4E-ACFB-576F3ABDD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94670" y="2016617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FA26741-A27A-3B4A-A0B2-BFA69A11B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79" y="1340841"/>
            <a:ext cx="4375510" cy="437551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551D70-032D-1C46-8A96-53E7E33ABC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4172" y="2964656"/>
            <a:ext cx="2620227" cy="92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3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961D8973-EAA9-459A-AF59-BBB4233D6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73C860-BA7B-D948-9E32-8430B5747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793475" cy="1485900"/>
          </a:xfrm>
        </p:spPr>
        <p:txBody>
          <a:bodyPr>
            <a:normAutofit/>
          </a:bodyPr>
          <a:lstStyle/>
          <a:p>
            <a:r>
              <a:rPr lang="cs-CZ" dirty="0"/>
              <a:t>Komunikační kanály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B30389-F2A6-154D-A05E-65AF509F3E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743" y="2286000"/>
            <a:ext cx="5793475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dirty="0"/>
              <a:t>Sociální sítě</a:t>
            </a:r>
          </a:p>
          <a:p>
            <a:r>
              <a:rPr lang="cs-CZ" dirty="0"/>
              <a:t>Instagram – vlastní profil</a:t>
            </a:r>
          </a:p>
          <a:p>
            <a:r>
              <a:rPr lang="cs-CZ" dirty="0"/>
              <a:t>Facebook – vlastní stránka</a:t>
            </a:r>
          </a:p>
          <a:p>
            <a:r>
              <a:rPr lang="cs-CZ" dirty="0" err="1"/>
              <a:t>YouTube</a:t>
            </a:r>
            <a:r>
              <a:rPr lang="cs-CZ" dirty="0"/>
              <a:t> – kanál pro zveřejnění videí prezentujících novou kolekci oblečení</a:t>
            </a:r>
          </a:p>
          <a:p>
            <a:r>
              <a:rPr lang="cs-CZ" dirty="0" err="1"/>
              <a:t>Pinterest</a:t>
            </a:r>
            <a:r>
              <a:rPr lang="cs-CZ" dirty="0"/>
              <a:t> – volný způsob propagace fotek s ambasadory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BEA8A33-C0D0-416D-8359-724B8828C7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96F153-4FDD-CB40-9A1A-E689633B62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962" r="1" b="21166"/>
          <a:stretch/>
        </p:blipFill>
        <p:spPr>
          <a:xfrm>
            <a:off x="7612260" y="10"/>
            <a:ext cx="4579739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397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A7F1C7-6FCC-0348-98C6-3D4D3F258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60667" y="685800"/>
            <a:ext cx="3656419" cy="14859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cs-CZ" dirty="0"/>
              <a:t>Komunikační kanály</a:t>
            </a:r>
          </a:p>
        </p:txBody>
      </p:sp>
      <p:sp>
        <p:nvSpPr>
          <p:cNvPr id="38" name="Rectangle 29">
            <a:extLst>
              <a:ext uri="{FF2B5EF4-FFF2-40B4-BE49-F238E27FC236}">
                <a16:creationId xmlns:a16="http://schemas.microsoft.com/office/drawing/2014/main" id="{BEC9E7FA-3295-45ED-8253-D23F9E44E1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E93934-A01D-6E4C-A0D9-E31F673687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502" r="16259"/>
          <a:stretch/>
        </p:blipFill>
        <p:spPr>
          <a:xfrm>
            <a:off x="1392320" y="645106"/>
            <a:ext cx="5779546" cy="5247747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9171AB4A-84A6-B046-B292-8469480C0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0667" y="2286000"/>
            <a:ext cx="3656419" cy="358140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cs-CZ" sz="2800" dirty="0"/>
              <a:t>PR akce a prezentace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cs-CZ" sz="28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dirty="0"/>
              <a:t>Stánky na </a:t>
            </a:r>
            <a:r>
              <a:rPr lang="cs-CZ" dirty="0" err="1"/>
              <a:t>tattoo</a:t>
            </a:r>
            <a:r>
              <a:rPr lang="cs-CZ" dirty="0"/>
              <a:t> konvencích a jiných marketech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dirty="0" err="1"/>
              <a:t>Release</a:t>
            </a:r>
            <a:r>
              <a:rPr lang="cs-CZ" dirty="0"/>
              <a:t> party nové kolekce</a:t>
            </a:r>
          </a:p>
        </p:txBody>
      </p:sp>
    </p:spTree>
    <p:extLst>
      <p:ext uri="{BB962C8B-B14F-4D97-AF65-F5344CB8AC3E}">
        <p14:creationId xmlns:p14="http://schemas.microsoft.com/office/powerpoint/2010/main" val="2808603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DB255C-F7F0-E543-9AE7-EB0847390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60667" y="685800"/>
            <a:ext cx="3656419" cy="1485900"/>
          </a:xfrm>
        </p:spPr>
        <p:txBody>
          <a:bodyPr>
            <a:normAutofit/>
          </a:bodyPr>
          <a:lstStyle/>
          <a:p>
            <a:br>
              <a:rPr lang="cs-CZ" dirty="0"/>
            </a:br>
            <a:r>
              <a:rPr lang="cs-CZ" dirty="0"/>
              <a:t>Tone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Voice</a:t>
            </a:r>
            <a:endParaRPr lang="ru-RU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EC9E7FA-3295-45ED-8253-D23F9E44E1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32538C-5461-594B-94EB-2E0B9B5E2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247" y="645106"/>
            <a:ext cx="6399692" cy="5247747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5D82930F-5431-EF4C-A708-FA965ACF47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0667" y="2286000"/>
            <a:ext cx="3656419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dirty="0"/>
              <a:t>Neformální a slangový</a:t>
            </a:r>
          </a:p>
          <a:p>
            <a:pPr marL="0" indent="0" algn="ctr">
              <a:buNone/>
            </a:pPr>
            <a:r>
              <a:rPr lang="cs-CZ" dirty="0"/>
              <a:t> komunikační styl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7650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643FC1-5453-B143-A00B-FB8B74210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Ambasadoři</a:t>
            </a:r>
            <a:endParaRPr lang="ru-RU" dirty="0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AFEAE4ED-EBCB-4C4A-842F-B7245A7BCA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91916" y="685800"/>
            <a:ext cx="3123127" cy="5543550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28DF331-D13A-6A42-B036-D6EBAAD400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0407" y="685800"/>
            <a:ext cx="3123127" cy="554355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DA9B323-5F87-C448-8FE1-5E8A7F6310C0}"/>
              </a:ext>
            </a:extLst>
          </p:cNvPr>
          <p:cNvSpPr txBox="1"/>
          <p:nvPr/>
        </p:nvSpPr>
        <p:spPr>
          <a:xfrm>
            <a:off x="1371600" y="2800350"/>
            <a:ext cx="34147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/>
              <a:t>Martina Bechyňová</a:t>
            </a:r>
          </a:p>
          <a:p>
            <a:r>
              <a:rPr lang="cs-CZ" dirty="0"/>
              <a:t>Počet sledovatelů: 21,5 tis.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61196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643FC1-5453-B143-A00B-FB8B74210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Ambasadoři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A9B323-5F87-C448-8FE1-5E8A7F6310C0}"/>
              </a:ext>
            </a:extLst>
          </p:cNvPr>
          <p:cNvSpPr txBox="1"/>
          <p:nvPr/>
        </p:nvSpPr>
        <p:spPr>
          <a:xfrm>
            <a:off x="1371600" y="2800350"/>
            <a:ext cx="34147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/>
              <a:t>Štěpán Bareš</a:t>
            </a:r>
          </a:p>
          <a:p>
            <a:r>
              <a:rPr lang="cs-CZ" dirty="0"/>
              <a:t>Počet sledovatelů: 1,85 tis.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218FCE-902C-F147-9247-A1FB61A73C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1916" y="685800"/>
            <a:ext cx="3123397" cy="554403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44814CC-875D-A14F-8CB6-64EED9E918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0406" y="685800"/>
            <a:ext cx="3123127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147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643FC1-5453-B143-A00B-FB8B74210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Ambasadoři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A9B323-5F87-C448-8FE1-5E8A7F6310C0}"/>
              </a:ext>
            </a:extLst>
          </p:cNvPr>
          <p:cNvSpPr txBox="1"/>
          <p:nvPr/>
        </p:nvSpPr>
        <p:spPr>
          <a:xfrm>
            <a:off x="1371600" y="2800350"/>
            <a:ext cx="34147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/>
              <a:t>Žeňa </a:t>
            </a:r>
            <a:r>
              <a:rPr lang="cs-CZ" sz="2400" b="1" dirty="0" err="1"/>
              <a:t>Grygoriev</a:t>
            </a:r>
            <a:endParaRPr lang="cs-CZ" sz="2400" b="1" dirty="0"/>
          </a:p>
          <a:p>
            <a:r>
              <a:rPr lang="cs-CZ" dirty="0"/>
              <a:t>Počet sledovatelů: 658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277C1C-226B-BC42-B490-0F22BA83A3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1916" y="700088"/>
            <a:ext cx="3115078" cy="552926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1EED6B-7825-DB47-8501-3992AA542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8455" y="700087"/>
            <a:ext cx="3115077" cy="552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6637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643FC1-5453-B143-A00B-FB8B74210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Ambasadoři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A9B323-5F87-C448-8FE1-5E8A7F6310C0}"/>
              </a:ext>
            </a:extLst>
          </p:cNvPr>
          <p:cNvSpPr txBox="1"/>
          <p:nvPr/>
        </p:nvSpPr>
        <p:spPr>
          <a:xfrm>
            <a:off x="1371600" y="2800350"/>
            <a:ext cx="34147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/>
              <a:t>Frederik Lupták</a:t>
            </a:r>
          </a:p>
          <a:p>
            <a:r>
              <a:rPr lang="cs-CZ" dirty="0"/>
              <a:t>Počet sledovatelů: 1,3 tis.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D43862-5CA8-9A4E-A6EB-335087715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1916" y="700088"/>
            <a:ext cx="3115077" cy="55292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13F0603-340C-9B45-A6E3-0565C1DBB0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8454" y="700086"/>
            <a:ext cx="3115078" cy="552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8580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643FC1-5453-B143-A00B-FB8B74210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Ambasadoři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A9B323-5F87-C448-8FE1-5E8A7F6310C0}"/>
              </a:ext>
            </a:extLst>
          </p:cNvPr>
          <p:cNvSpPr txBox="1"/>
          <p:nvPr/>
        </p:nvSpPr>
        <p:spPr>
          <a:xfrm>
            <a:off x="1371600" y="2800350"/>
            <a:ext cx="34147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/>
              <a:t>Jakub Michna</a:t>
            </a:r>
          </a:p>
          <a:p>
            <a:r>
              <a:rPr lang="cs-CZ" dirty="0"/>
              <a:t>Počet sledovatelů: 3,8 tis.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6AB6AE-E0AA-D242-8A60-CA6C22406E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1916" y="685800"/>
            <a:ext cx="3123397" cy="554402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665BA76-A70E-4149-8D19-F0A10A197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8454" y="700086"/>
            <a:ext cx="3115078" cy="552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741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643FC1-5453-B143-A00B-FB8B74210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Ambasadoři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A9B323-5F87-C448-8FE1-5E8A7F6310C0}"/>
              </a:ext>
            </a:extLst>
          </p:cNvPr>
          <p:cNvSpPr txBox="1"/>
          <p:nvPr/>
        </p:nvSpPr>
        <p:spPr>
          <a:xfrm>
            <a:off x="1371600" y="2800350"/>
            <a:ext cx="34147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/>
              <a:t>Tetovací salon </a:t>
            </a:r>
            <a:r>
              <a:rPr lang="cs-CZ" sz="2400" b="1" dirty="0" err="1"/>
              <a:t>Marda</a:t>
            </a:r>
            <a:endParaRPr lang="cs-CZ" sz="2400" b="1" dirty="0"/>
          </a:p>
          <a:p>
            <a:r>
              <a:rPr lang="cs-CZ" dirty="0"/>
              <a:t>Počet sledovatelů: 626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FCCF07-C0A9-9649-BE86-8686761A2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1916" y="700086"/>
            <a:ext cx="3115078" cy="552926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FCE0B49-0E17-6640-90F1-183AD81F6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0404" y="685800"/>
            <a:ext cx="3123127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6805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61D8973-EAA9-459A-AF59-BBB4233D6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0B6438-B2A2-D542-AD42-BB630BFC8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793475" cy="1485900"/>
          </a:xfrm>
        </p:spPr>
        <p:txBody>
          <a:bodyPr>
            <a:normAutofit/>
          </a:bodyPr>
          <a:lstStyle/>
          <a:p>
            <a:r>
              <a:rPr lang="cs-CZ" dirty="0"/>
              <a:t>Cíle a strategie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9BFA38-A37D-B34E-9630-74C0CB648B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743" y="2286000"/>
            <a:ext cx="5793475" cy="3581400"/>
          </a:xfrm>
        </p:spPr>
        <p:txBody>
          <a:bodyPr>
            <a:normAutofit/>
          </a:bodyPr>
          <a:lstStyle/>
          <a:p>
            <a:r>
              <a:rPr lang="cs-CZ" dirty="0"/>
              <a:t>Roční tržba 500.000 Kč</a:t>
            </a:r>
          </a:p>
          <a:p>
            <a:r>
              <a:rPr lang="cs-CZ" dirty="0" err="1"/>
              <a:t>Release</a:t>
            </a:r>
            <a:r>
              <a:rPr lang="cs-CZ" dirty="0"/>
              <a:t> 4 ucelených kolekcí, ke každé kolekci </a:t>
            </a:r>
            <a:r>
              <a:rPr lang="cs-CZ" dirty="0" err="1"/>
              <a:t>promo</a:t>
            </a:r>
            <a:r>
              <a:rPr lang="cs-CZ" dirty="0"/>
              <a:t> video a </a:t>
            </a:r>
            <a:r>
              <a:rPr lang="cs-CZ" dirty="0" err="1"/>
              <a:t>release</a:t>
            </a:r>
            <a:r>
              <a:rPr lang="cs-CZ" dirty="0"/>
              <a:t> party </a:t>
            </a:r>
          </a:p>
          <a:p>
            <a:r>
              <a:rPr lang="cs-CZ" dirty="0"/>
              <a:t>Roční </a:t>
            </a:r>
            <a:r>
              <a:rPr lang="cs-CZ" dirty="0" err="1"/>
              <a:t>nárust</a:t>
            </a:r>
            <a:r>
              <a:rPr lang="cs-CZ" dirty="0"/>
              <a:t> </a:t>
            </a:r>
            <a:r>
              <a:rPr lang="cs-CZ" dirty="0" err="1"/>
              <a:t>fanbase</a:t>
            </a:r>
            <a:r>
              <a:rPr lang="cs-CZ" dirty="0"/>
              <a:t> na </a:t>
            </a:r>
            <a:r>
              <a:rPr lang="cs-CZ" dirty="0" err="1"/>
              <a:t>Facebooku</a:t>
            </a:r>
            <a:r>
              <a:rPr lang="cs-CZ" dirty="0"/>
              <a:t> na 3.000 </a:t>
            </a:r>
            <a:r>
              <a:rPr lang="cs-CZ" dirty="0" err="1"/>
              <a:t>fans</a:t>
            </a:r>
            <a:r>
              <a:rPr lang="cs-CZ" dirty="0"/>
              <a:t>, na </a:t>
            </a:r>
            <a:r>
              <a:rPr lang="cs-CZ" dirty="0" err="1"/>
              <a:t>Instagramu</a:t>
            </a:r>
            <a:r>
              <a:rPr lang="cs-CZ" dirty="0"/>
              <a:t> 5.000 sledujících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EA8A33-C0D0-416D-8359-724B8828C7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BB7073-4A83-E242-8A59-910932206E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000"/>
          <a:stretch/>
        </p:blipFill>
        <p:spPr>
          <a:xfrm>
            <a:off x="7612260" y="10"/>
            <a:ext cx="4579739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895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9D9D6BF1-DFF2-4526-9D13-BF339D8C41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A54D4DB6-FB18-4CAE-8905-E0053C9256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1DBD6488-9429-4FFA-8AE8-C4022C39B0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2D170B9C-85A5-4673-981C-DDDBAC51F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3">
            <a:extLst>
              <a:ext uri="{FF2B5EF4-FFF2-40B4-BE49-F238E27FC236}">
                <a16:creationId xmlns:a16="http://schemas.microsoft.com/office/drawing/2014/main" id="{8A00F1DE-6C5D-2643-817F-283EF54B83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61" r="6737"/>
          <a:stretch/>
        </p:blipFill>
        <p:spPr>
          <a:xfrm>
            <a:off x="20" y="10"/>
            <a:ext cx="4966232" cy="6857990"/>
          </a:xfrm>
          <a:prstGeom prst="rect">
            <a:avLst/>
          </a:prstGeom>
        </p:spPr>
      </p:pic>
      <p:sp>
        <p:nvSpPr>
          <p:cNvPr id="16" name="Freeform 6">
            <a:extLst>
              <a:ext uri="{FF2B5EF4-FFF2-40B4-BE49-F238E27FC236}">
                <a16:creationId xmlns:a16="http://schemas.microsoft.com/office/drawing/2014/main" id="{1C82216A-4221-434A-B11C-7E13B4A1FC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5412340" y="744469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583D75-3AAF-9B4F-ACBB-B9FDC1E10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8004" y="1480930"/>
            <a:ext cx="5607908" cy="38862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z="4000" cap="all" dirty="0"/>
              <a:t>MISC. </a:t>
            </a:r>
            <a:r>
              <a:rPr lang="cs-CZ" sz="2800" dirty="0"/>
              <a:t>je mladá progresivní značka působící v Brně od roku 2019.</a:t>
            </a:r>
            <a:br>
              <a:rPr lang="cs-CZ" sz="2800" dirty="0"/>
            </a:br>
            <a:br>
              <a:rPr lang="cs-CZ" sz="2800" dirty="0"/>
            </a:br>
            <a:r>
              <a:rPr lang="cs-CZ" sz="2800" dirty="0"/>
              <a:t>Navrhuje a prodává vlastní design oblečení a doplňků. </a:t>
            </a:r>
            <a:br>
              <a:rPr lang="cs-CZ" sz="2800" dirty="0"/>
            </a:br>
            <a:br>
              <a:rPr lang="cs-CZ" sz="2800" dirty="0"/>
            </a:br>
            <a:r>
              <a:rPr lang="cs-CZ" sz="2800" dirty="0"/>
              <a:t>Spojuje lidi se stejnými zájmy.</a:t>
            </a:r>
            <a:endParaRPr lang="cs-CZ" sz="2800" cap="all" dirty="0"/>
          </a:p>
        </p:txBody>
      </p:sp>
    </p:spTree>
    <p:extLst>
      <p:ext uri="{BB962C8B-B14F-4D97-AF65-F5344CB8AC3E}">
        <p14:creationId xmlns:p14="http://schemas.microsoft.com/office/powerpoint/2010/main" val="41762022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61D8973-EAA9-459A-AF59-BBB4233D6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7A050E-5B68-2B46-9B3E-1E6B66C28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793475" cy="1485900"/>
          </a:xfrm>
        </p:spPr>
        <p:txBody>
          <a:bodyPr>
            <a:normAutofit/>
          </a:bodyPr>
          <a:lstStyle/>
          <a:p>
            <a:r>
              <a:rPr lang="cs-CZ" dirty="0"/>
              <a:t>Rozpočet na marketing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DCA612-07F4-284B-8D1F-5E11C19B9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743" y="2286000"/>
            <a:ext cx="5793475" cy="3581400"/>
          </a:xfrm>
        </p:spPr>
        <p:txBody>
          <a:bodyPr>
            <a:normAutofit/>
          </a:bodyPr>
          <a:lstStyle/>
          <a:p>
            <a:r>
              <a:rPr lang="cs-CZ" dirty="0"/>
              <a:t>Foto vlastní produkce</a:t>
            </a:r>
          </a:p>
          <a:p>
            <a:r>
              <a:rPr lang="cs-CZ" dirty="0"/>
              <a:t>Video spot – 5.000 Kč / ke každé kolekci cca 4 ročně</a:t>
            </a:r>
          </a:p>
          <a:p>
            <a:r>
              <a:rPr lang="cs-CZ" dirty="0"/>
              <a:t>Reklama na </a:t>
            </a:r>
            <a:r>
              <a:rPr lang="cs-CZ" dirty="0" err="1"/>
              <a:t>Instagramu</a:t>
            </a:r>
            <a:r>
              <a:rPr lang="cs-CZ" dirty="0"/>
              <a:t> – 10.000 Kč / měsíc</a:t>
            </a:r>
          </a:p>
          <a:p>
            <a:r>
              <a:rPr lang="cs-CZ" dirty="0"/>
              <a:t>Reklama na </a:t>
            </a:r>
            <a:r>
              <a:rPr lang="cs-CZ" dirty="0" err="1"/>
              <a:t>Facebooku</a:t>
            </a:r>
            <a:r>
              <a:rPr lang="cs-CZ" dirty="0"/>
              <a:t> – 10.000 / měsíc</a:t>
            </a:r>
          </a:p>
          <a:p>
            <a:r>
              <a:rPr lang="cs-CZ" dirty="0"/>
              <a:t>Ambasadoři – 15.000 Kč v MOC na osobu / ročně</a:t>
            </a:r>
          </a:p>
          <a:p>
            <a:r>
              <a:rPr lang="cs-CZ" dirty="0"/>
              <a:t>Účast na </a:t>
            </a:r>
            <a:r>
              <a:rPr lang="cs-CZ" dirty="0" err="1"/>
              <a:t>tattoo</a:t>
            </a:r>
            <a:r>
              <a:rPr lang="cs-CZ" dirty="0"/>
              <a:t> konvenci – do 5.000 Kč / jednou ročně (účast + doprava) 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EA8A33-C0D0-416D-8359-724B8828C7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728639-A9E9-B84F-8A71-FBBB22383D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816" r="2710"/>
          <a:stretch/>
        </p:blipFill>
        <p:spPr>
          <a:xfrm>
            <a:off x="7612260" y="10"/>
            <a:ext cx="4579739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4565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961D8973-EAA9-459A-AF59-BBB4233D6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7A050E-5B68-2B46-9B3E-1E6B66C28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793475" cy="1485900"/>
          </a:xfrm>
        </p:spPr>
        <p:txBody>
          <a:bodyPr>
            <a:normAutofit/>
          </a:bodyPr>
          <a:lstStyle/>
          <a:p>
            <a:r>
              <a:rPr lang="cs-CZ" dirty="0"/>
              <a:t>Provozní náklady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DCA612-07F4-284B-8D1F-5E11C19B9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743" y="2286000"/>
            <a:ext cx="5793475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dirty="0"/>
              <a:t>Provoz webových stránek</a:t>
            </a:r>
          </a:p>
          <a:p>
            <a:r>
              <a:rPr lang="cs-CZ" dirty="0"/>
              <a:t>Doména – 400 Kč / ročně</a:t>
            </a:r>
          </a:p>
          <a:p>
            <a:r>
              <a:rPr lang="cs-CZ" dirty="0"/>
              <a:t>E-</a:t>
            </a:r>
            <a:r>
              <a:rPr lang="cs-CZ" dirty="0" err="1"/>
              <a:t>shop</a:t>
            </a:r>
            <a:r>
              <a:rPr lang="cs-CZ" dirty="0"/>
              <a:t> – 700 Kč / měsíčně</a:t>
            </a:r>
            <a:endParaRPr lang="ru-RU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BEA8A33-C0D0-416D-8359-724B8828C7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F62402-10D3-FF42-B25F-C21CF0AD40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627" r="1636"/>
          <a:stretch/>
        </p:blipFill>
        <p:spPr>
          <a:xfrm>
            <a:off x="7612260" y="10"/>
            <a:ext cx="4579739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6929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D609A0-D5C5-BC49-BF46-504479918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5357648"/>
          </a:xfrm>
        </p:spPr>
        <p:txBody>
          <a:bodyPr>
            <a:noAutofit/>
          </a:bodyPr>
          <a:lstStyle/>
          <a:p>
            <a:br>
              <a:rPr lang="ru-RU" sz="3600" dirty="0"/>
            </a:br>
            <a:br>
              <a:rPr lang="cs-CZ" sz="3600" dirty="0"/>
            </a:br>
            <a:r>
              <a:rPr lang="cs-CZ" sz="2000" dirty="0"/>
              <a:t>Originální designy z tužky českých tatérů. </a:t>
            </a:r>
            <a:br>
              <a:rPr lang="cs-CZ" sz="2000" dirty="0"/>
            </a:br>
            <a:br>
              <a:rPr lang="cs-CZ" sz="2000" dirty="0"/>
            </a:br>
            <a:r>
              <a:rPr lang="cs-CZ" sz="2000" dirty="0"/>
              <a:t>Přijatelná cena. Za slušné peníze hodně muziky.</a:t>
            </a:r>
            <a:br>
              <a:rPr lang="cs-CZ" sz="2000" dirty="0"/>
            </a:br>
            <a:br>
              <a:rPr lang="cs-CZ" sz="2000" dirty="0"/>
            </a:br>
            <a:r>
              <a:rPr lang="cs-CZ" sz="2000" dirty="0"/>
              <a:t>Víme, kdo vám triko ušil. </a:t>
            </a:r>
            <a:br>
              <a:rPr lang="cs-CZ" sz="2000" dirty="0"/>
            </a:br>
            <a:br>
              <a:rPr lang="cs-CZ" sz="2000" dirty="0"/>
            </a:br>
            <a:r>
              <a:rPr lang="cs-CZ" sz="2000" dirty="0"/>
              <a:t>Inspirace životním stylem a hodnotami, které sami uznáváme.</a:t>
            </a:r>
            <a:br>
              <a:rPr lang="cs-CZ" sz="2000" dirty="0"/>
            </a:br>
            <a:br>
              <a:rPr lang="cs-CZ" sz="2000" dirty="0"/>
            </a:br>
            <a:r>
              <a:rPr lang="cs-CZ" sz="2000" dirty="0"/>
              <a:t>Celistvost kolekce. Držíme se hlavní myšlenky, která celou kolekcí prostupuje.</a:t>
            </a:r>
            <a:br>
              <a:rPr lang="cs-CZ" sz="2000" dirty="0"/>
            </a:br>
            <a:br>
              <a:rPr lang="cs-CZ" sz="2000" dirty="0"/>
            </a:br>
            <a:r>
              <a:rPr lang="cs-CZ" sz="2000" b="1" dirty="0" err="1"/>
              <a:t>Cult</a:t>
            </a:r>
            <a:r>
              <a:rPr lang="cs-CZ" sz="2000" b="1" dirty="0"/>
              <a:t> </a:t>
            </a:r>
            <a:r>
              <a:rPr lang="cs-CZ" sz="2000" b="1" dirty="0" err="1"/>
              <a:t>of</a:t>
            </a:r>
            <a:r>
              <a:rPr lang="cs-CZ" sz="2000" b="1" dirty="0"/>
              <a:t> </a:t>
            </a:r>
            <a:r>
              <a:rPr lang="cs-CZ" sz="2000" b="1" dirty="0" err="1"/>
              <a:t>the</a:t>
            </a:r>
            <a:r>
              <a:rPr lang="cs-CZ" sz="2000" b="1" dirty="0"/>
              <a:t> </a:t>
            </a:r>
            <a:r>
              <a:rPr lang="cs-CZ" sz="2000" b="1" dirty="0" err="1"/>
              <a:t>Road</a:t>
            </a:r>
            <a:r>
              <a:rPr lang="cs-CZ" sz="2000" dirty="0"/>
              <a:t>, </a:t>
            </a:r>
            <a:r>
              <a:rPr lang="cs-CZ" sz="2000" b="1" dirty="0" err="1"/>
              <a:t>Acrasy</a:t>
            </a:r>
            <a:r>
              <a:rPr lang="cs-CZ" sz="2000" b="1" dirty="0"/>
              <a:t> </a:t>
            </a:r>
            <a:r>
              <a:rPr lang="cs-CZ" sz="2000" b="1" dirty="0" err="1"/>
              <a:t>Apparel</a:t>
            </a:r>
            <a:r>
              <a:rPr lang="cs-CZ" sz="2000" dirty="0"/>
              <a:t>, </a:t>
            </a:r>
            <a:r>
              <a:rPr lang="cs-CZ" sz="2000" b="1" dirty="0" err="1"/>
              <a:t>Girls</a:t>
            </a:r>
            <a:r>
              <a:rPr lang="cs-CZ" sz="2000" b="1" dirty="0"/>
              <a:t> </a:t>
            </a:r>
            <a:r>
              <a:rPr lang="cs-CZ" sz="2000" b="1" dirty="0" err="1"/>
              <a:t>Without</a:t>
            </a:r>
            <a:r>
              <a:rPr lang="cs-CZ" sz="2000" b="1" dirty="0"/>
              <a:t> </a:t>
            </a:r>
            <a:r>
              <a:rPr lang="cs-CZ" sz="2000" b="1" dirty="0" err="1"/>
              <a:t>Clothes</a:t>
            </a:r>
            <a:r>
              <a:rPr lang="cs-CZ" sz="2000" b="1" dirty="0"/>
              <a:t> </a:t>
            </a:r>
            <a:r>
              <a:rPr lang="cs-CZ" sz="2000" dirty="0"/>
              <a:t>a </a:t>
            </a:r>
            <a:r>
              <a:rPr lang="cs-CZ" sz="2000" b="1" dirty="0" err="1"/>
              <a:t>MyDear</a:t>
            </a:r>
            <a:endParaRPr lang="cs-CZ" sz="2000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76E8251-59CC-CD4B-9003-B908EC1DBEA4}"/>
              </a:ext>
            </a:extLst>
          </p:cNvPr>
          <p:cNvSpPr txBox="1">
            <a:spLocks/>
          </p:cNvSpPr>
          <p:nvPr/>
        </p:nvSpPr>
        <p:spPr>
          <a:xfrm>
            <a:off x="1371600" y="709448"/>
            <a:ext cx="94488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Konkurenceschopnost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35923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9D9D6BF1-DFF2-4526-9D13-BF339D8C41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A54D4DB6-FB18-4CAE-8905-E0053C9256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1DBD6488-9429-4FFA-8AE8-C4022C39B0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2D170B9C-85A5-4673-981C-DDDBAC51F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3">
            <a:extLst>
              <a:ext uri="{FF2B5EF4-FFF2-40B4-BE49-F238E27FC236}">
                <a16:creationId xmlns:a16="http://schemas.microsoft.com/office/drawing/2014/main" id="{48ED24BC-5B77-0B49-95D0-D750C2C8E6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34" r="6078"/>
          <a:stretch/>
        </p:blipFill>
        <p:spPr>
          <a:xfrm>
            <a:off x="20" y="10"/>
            <a:ext cx="4966232" cy="6857990"/>
          </a:xfrm>
          <a:prstGeom prst="rect">
            <a:avLst/>
          </a:prstGeom>
        </p:spPr>
      </p:pic>
      <p:sp>
        <p:nvSpPr>
          <p:cNvPr id="16" name="Freeform 6">
            <a:extLst>
              <a:ext uri="{FF2B5EF4-FFF2-40B4-BE49-F238E27FC236}">
                <a16:creationId xmlns:a16="http://schemas.microsoft.com/office/drawing/2014/main" id="{1C82216A-4221-434A-B11C-7E13B4A1FC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5412340" y="744469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367616-CD19-6545-9899-479D21CEF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8004" y="1480930"/>
            <a:ext cx="5607908" cy="325432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7000" cap="all" dirty="0" err="1"/>
              <a:t>Děkujeme</a:t>
            </a:r>
            <a:endParaRPr lang="en-US" sz="7000" cap="all" dirty="0"/>
          </a:p>
        </p:txBody>
      </p:sp>
    </p:spTree>
    <p:extLst>
      <p:ext uri="{BB962C8B-B14F-4D97-AF65-F5344CB8AC3E}">
        <p14:creationId xmlns:p14="http://schemas.microsoft.com/office/powerpoint/2010/main" val="2568225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5749A-B9A0-7C4B-8138-19C9CBED3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Jsme MISC.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B17030-1E53-B34C-ABCA-E82D1271EF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4852" y="2286000"/>
            <a:ext cx="9720470" cy="3581400"/>
          </a:xfrm>
        </p:spPr>
        <p:txBody>
          <a:bodyPr>
            <a:normAutofit/>
          </a:bodyPr>
          <a:lstStyle/>
          <a:p>
            <a:pPr algn="just"/>
            <a:r>
              <a:rPr lang="cs-CZ" sz="2400" b="1" dirty="0"/>
              <a:t>Mise</a:t>
            </a:r>
            <a:r>
              <a:rPr lang="cs-CZ" sz="2400" dirty="0"/>
              <a:t>: rozšířit trh o sortiment, který ještě zdaleka není dostupný </a:t>
            </a:r>
            <a:br>
              <a:rPr lang="cs-CZ" sz="2400" dirty="0"/>
            </a:br>
            <a:r>
              <a:rPr lang="cs-CZ" sz="2400" dirty="0"/>
              <a:t>v takovém množství, v jakém si představujeme.</a:t>
            </a:r>
          </a:p>
          <a:p>
            <a:pPr algn="just"/>
            <a:r>
              <a:rPr lang="cs-CZ" sz="2400" b="1" dirty="0"/>
              <a:t>Vize</a:t>
            </a:r>
            <a:r>
              <a:rPr lang="cs-CZ" sz="2400" dirty="0"/>
              <a:t>: navrhovat oblečení pro sebevědomé, svobodomyslné a nezávislé lidi, kteří chtějí nechat vyniknout svou individualitu.</a:t>
            </a:r>
          </a:p>
          <a:p>
            <a:pPr algn="just"/>
            <a:r>
              <a:rPr lang="cs-CZ" sz="2400" b="1" dirty="0"/>
              <a:t>Cíl projektu</a:t>
            </a:r>
            <a:r>
              <a:rPr lang="cs-CZ" sz="2400" dirty="0"/>
              <a:t>:</a:t>
            </a:r>
            <a:r>
              <a:rPr lang="ru-RU" sz="2400" dirty="0"/>
              <a:t> </a:t>
            </a:r>
            <a:r>
              <a:rPr lang="cs-CZ" sz="2400" dirty="0"/>
              <a:t>skrze oblečení prezentovat hodnoty, které spojují motorkářství, surfování, skejtování a tetování. Svobodu, vzrušení, přátelství a lehkost bytí. </a:t>
            </a:r>
          </a:p>
        </p:txBody>
      </p:sp>
    </p:spTree>
    <p:extLst>
      <p:ext uri="{BB962C8B-B14F-4D97-AF65-F5344CB8AC3E}">
        <p14:creationId xmlns:p14="http://schemas.microsoft.com/office/powerpoint/2010/main" val="2668407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C9E7FA-3295-45ED-8253-D23F9E44E1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0A3B69F-E95E-834D-8A5A-1525CE4233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114" y="645106"/>
            <a:ext cx="4171958" cy="5247747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B4195FFD-15AF-E64C-BD3D-3CF3714697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0863" y="2043113"/>
            <a:ext cx="4886325" cy="38242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4400" dirty="0"/>
              <a:t>Katalog produkce</a:t>
            </a:r>
          </a:p>
          <a:p>
            <a:pPr marL="0" indent="0">
              <a:buNone/>
            </a:pPr>
            <a:endParaRPr lang="cs-CZ" sz="1700" dirty="0"/>
          </a:p>
          <a:p>
            <a:r>
              <a:rPr lang="cs-CZ" dirty="0"/>
              <a:t>Produkce typu Standard a Premium</a:t>
            </a:r>
          </a:p>
          <a:p>
            <a:r>
              <a:rPr lang="cs-CZ" dirty="0"/>
              <a:t>Cena cca 690 / 890 Kč</a:t>
            </a:r>
          </a:p>
          <a:p>
            <a:r>
              <a:rPr lang="cs-CZ" dirty="0"/>
              <a:t>Vysoká pružnost bavlny</a:t>
            </a:r>
          </a:p>
          <a:p>
            <a:r>
              <a:rPr lang="cs-CZ" dirty="0"/>
              <a:t>Nízký gramáž a příjemná tenkost</a:t>
            </a:r>
          </a:p>
        </p:txBody>
      </p:sp>
    </p:spTree>
    <p:extLst>
      <p:ext uri="{BB962C8B-B14F-4D97-AF65-F5344CB8AC3E}">
        <p14:creationId xmlns:p14="http://schemas.microsoft.com/office/powerpoint/2010/main" val="2540357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61D8973-EAA9-459A-AF59-BBB4233D6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195FFD-15AF-E64C-BD3D-3CF3714697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743" y="1875183"/>
            <a:ext cx="5793475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4400" dirty="0"/>
              <a:t>Cílová skupina</a:t>
            </a:r>
          </a:p>
          <a:p>
            <a:pPr marL="0" indent="0">
              <a:buNone/>
            </a:pPr>
            <a:endParaRPr lang="cs-CZ" dirty="0"/>
          </a:p>
          <a:p>
            <a:pPr marL="0" indent="0" algn="just">
              <a:buNone/>
            </a:pPr>
            <a:r>
              <a:rPr lang="cs-CZ" dirty="0"/>
              <a:t>Sorta lidí ve věku od 15 do 35 let.</a:t>
            </a:r>
          </a:p>
          <a:p>
            <a:pPr marL="0" indent="0" algn="just">
              <a:buNone/>
            </a:pPr>
            <a:r>
              <a:rPr lang="cs-CZ" dirty="0"/>
              <a:t>Zaměření na subkulturu tetování, protože obrázky na kůži jsou nám blízké.</a:t>
            </a:r>
          </a:p>
          <a:p>
            <a:pPr marL="0" indent="0" algn="just">
              <a:buNone/>
            </a:pPr>
            <a:r>
              <a:rPr lang="cs-CZ" dirty="0"/>
              <a:t>Český a slovenský trh.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EA8A33-C0D0-416D-8359-724B8828C7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28D409D-372D-1742-BE2C-35C93FB202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735"/>
          <a:stretch/>
        </p:blipFill>
        <p:spPr>
          <a:xfrm>
            <a:off x="7612260" y="10"/>
            <a:ext cx="4579739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503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3B91B61-BFCA-4647-957E-A8269BE46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C089ED-B41D-C340-9E97-577840B3A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0824" y="685800"/>
            <a:ext cx="6176776" cy="1485900"/>
          </a:xfrm>
        </p:spPr>
        <p:txBody>
          <a:bodyPr>
            <a:normAutofit/>
          </a:bodyPr>
          <a:lstStyle/>
          <a:p>
            <a:r>
              <a:rPr lang="cs-CZ" dirty="0"/>
              <a:t>Psychologie zákazníka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36491E-FDC1-5D45-9CBE-899A177CBB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63" r="2719"/>
          <a:stretch/>
        </p:blipFill>
        <p:spPr>
          <a:xfrm>
            <a:off x="-1" y="10"/>
            <a:ext cx="4373546" cy="6857990"/>
          </a:xfrm>
          <a:prstGeom prst="rect">
            <a:avLst/>
          </a:prstGeom>
        </p:spPr>
      </p:pic>
      <p:sp>
        <p:nvSpPr>
          <p:cNvPr id="25" name="Rectangle 22">
            <a:extLst>
              <a:ext uri="{FF2B5EF4-FFF2-40B4-BE49-F238E27FC236}">
                <a16:creationId xmlns:a16="http://schemas.microsoft.com/office/drawing/2014/main" id="{92D1D7C6-1C89-420C-8D35-483654167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354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0C51FC-D91A-784D-BF5E-C93D0F866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0824" y="2286000"/>
            <a:ext cx="6176776" cy="3581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cs-CZ" dirty="0"/>
              <a:t>Cílíme na buřiče, kteří se nechtějí nechat svázat konvencemi a rádi si dělají věci po svém. Sami si</a:t>
            </a:r>
            <a:r>
              <a:rPr lang="ru-RU" dirty="0"/>
              <a:t> </a:t>
            </a:r>
            <a:r>
              <a:rPr lang="cs-CZ" dirty="0"/>
              <a:t>vybírají, co nosí, ať už na nebo pod kůží. Městem se</a:t>
            </a:r>
            <a:r>
              <a:rPr lang="ru-RU" dirty="0"/>
              <a:t> </a:t>
            </a:r>
            <a:r>
              <a:rPr lang="cs-CZ" dirty="0"/>
              <a:t>pohybují po vlastní ose s hudbou v uších a přáteli za</a:t>
            </a:r>
            <a:r>
              <a:rPr lang="ru-RU" dirty="0"/>
              <a:t> </a:t>
            </a:r>
            <a:r>
              <a:rPr lang="cs-CZ" dirty="0"/>
              <a:t>zády. </a:t>
            </a:r>
          </a:p>
        </p:txBody>
      </p:sp>
    </p:spTree>
    <p:extLst>
      <p:ext uri="{BB962C8B-B14F-4D97-AF65-F5344CB8AC3E}">
        <p14:creationId xmlns:p14="http://schemas.microsoft.com/office/powerpoint/2010/main" val="538947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3B91B61-BFCA-4647-957E-A8269BE46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D465A8-3886-2141-905C-0A6B0D72B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0824" y="685800"/>
            <a:ext cx="6176776" cy="1485900"/>
          </a:xfrm>
        </p:spPr>
        <p:txBody>
          <a:bodyPr>
            <a:normAutofit/>
          </a:bodyPr>
          <a:lstStyle/>
          <a:p>
            <a:r>
              <a:rPr lang="cs-CZ" dirty="0"/>
              <a:t>Daniel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02D215-619D-C646-B2F6-C580F4123E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847" r="8685"/>
          <a:stretch/>
        </p:blipFill>
        <p:spPr>
          <a:xfrm>
            <a:off x="-1" y="10"/>
            <a:ext cx="4373546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2D1D7C6-1C89-420C-8D35-483654167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354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10894C-BDD9-AE48-9BFB-9AAD71016D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0824" y="2286000"/>
            <a:ext cx="6176776" cy="3581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dirty="0"/>
              <a:t>Daniel má 24 let, studoval informatiku, ale nedokončil ji, protože mu bránila v rozletu.  Volný čas tráví s</a:t>
            </a:r>
            <a:r>
              <a:rPr lang="ru-RU" dirty="0"/>
              <a:t> </a:t>
            </a:r>
            <a:r>
              <a:rPr lang="cs-CZ" dirty="0"/>
              <a:t>kamarády, od pracovního stolu ujíždí na </a:t>
            </a:r>
            <a:r>
              <a:rPr lang="cs-CZ" dirty="0" err="1"/>
              <a:t>longboardu</a:t>
            </a:r>
            <a:r>
              <a:rPr lang="cs-CZ" dirty="0"/>
              <a:t>. Věnuje se elektronické hudbě a těší se z toho, že</a:t>
            </a:r>
            <a:r>
              <a:rPr lang="ru-RU" dirty="0"/>
              <a:t> </a:t>
            </a:r>
            <a:r>
              <a:rPr lang="cs-CZ" dirty="0"/>
              <a:t>na</a:t>
            </a:r>
            <a:r>
              <a:rPr lang="ru-RU" dirty="0"/>
              <a:t> </a:t>
            </a:r>
            <a:r>
              <a:rPr lang="cs-CZ" dirty="0"/>
              <a:t>akcích může předskakovat větším jménům. Neuznává autority, potřebuje pocit svobody. Pod kůži nosí vytetované vzpomínky a věci, které má rád. </a:t>
            </a:r>
          </a:p>
        </p:txBody>
      </p:sp>
    </p:spTree>
    <p:extLst>
      <p:ext uri="{BB962C8B-B14F-4D97-AF65-F5344CB8AC3E}">
        <p14:creationId xmlns:p14="http://schemas.microsoft.com/office/powerpoint/2010/main" val="1843071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83B91B61-BFCA-4647-957E-A8269BE46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D465A8-3886-2141-905C-0A6B0D72B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0824" y="685800"/>
            <a:ext cx="6176776" cy="1485900"/>
          </a:xfrm>
        </p:spPr>
        <p:txBody>
          <a:bodyPr>
            <a:normAutofit/>
          </a:bodyPr>
          <a:lstStyle/>
          <a:p>
            <a:r>
              <a:rPr lang="cs-CZ" dirty="0"/>
              <a:t>Julie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DEB4EA-2558-7245-86DD-F4B5A81CBA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9783"/>
          <a:stretch/>
        </p:blipFill>
        <p:spPr>
          <a:xfrm>
            <a:off x="-1" y="10"/>
            <a:ext cx="4373546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2D1D7C6-1C89-420C-8D35-483654167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354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10894C-BDD9-AE48-9BFB-9AAD71016D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0824" y="2286000"/>
            <a:ext cx="6176776" cy="3581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dirty="0"/>
              <a:t>Třicet měla už před nějakou chvílí. Má bakalářské vzdělání v uměleckém oboru, ale v současné době pracuje na sebe. Živí se jako </a:t>
            </a:r>
            <a:r>
              <a:rPr lang="cs-CZ" dirty="0" err="1"/>
              <a:t>tatérka</a:t>
            </a:r>
            <a:r>
              <a:rPr lang="cs-CZ" dirty="0"/>
              <a:t> a náklady na</a:t>
            </a:r>
            <a:r>
              <a:rPr lang="ru-RU" dirty="0"/>
              <a:t> </a:t>
            </a:r>
            <a:r>
              <a:rPr lang="cs-CZ" dirty="0"/>
              <a:t>provoz svého studia sdílí s místním </a:t>
            </a:r>
            <a:r>
              <a:rPr lang="cs-CZ" dirty="0" err="1"/>
              <a:t>barbershopem</a:t>
            </a:r>
            <a:r>
              <a:rPr lang="cs-CZ" dirty="0"/>
              <a:t>. Je pro ni důležitá ekologie a udržitelnost, proto se ohlíží spíše po lokálních značkách a nejí maso. Svou dovolenou vyhledává podle surfařských spotů.</a:t>
            </a:r>
          </a:p>
        </p:txBody>
      </p:sp>
    </p:spTree>
    <p:extLst>
      <p:ext uri="{BB962C8B-B14F-4D97-AF65-F5344CB8AC3E}">
        <p14:creationId xmlns:p14="http://schemas.microsoft.com/office/powerpoint/2010/main" val="3439715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3B91B61-BFCA-4647-957E-A8269BE46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36A163-AE6E-A94D-948C-FA7A07841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0824" y="685800"/>
            <a:ext cx="6176776" cy="1485900"/>
          </a:xfrm>
        </p:spPr>
        <p:txBody>
          <a:bodyPr>
            <a:normAutofit/>
          </a:bodyPr>
          <a:lstStyle/>
          <a:p>
            <a:r>
              <a:rPr lang="cs-CZ" dirty="0"/>
              <a:t>Adam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B06DDC-462F-1A42-9582-19CA7CE614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00" r="17979"/>
          <a:stretch/>
        </p:blipFill>
        <p:spPr>
          <a:xfrm>
            <a:off x="-1" y="10"/>
            <a:ext cx="4373546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2D1D7C6-1C89-420C-8D35-483654167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354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F811EB-A8EE-294B-98C4-EE6FC5B3DD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0824" y="2286000"/>
            <a:ext cx="6176776" cy="3581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dirty="0"/>
              <a:t>Adamovi je patnáct let. Studuje osmiletý gympl, ale</a:t>
            </a:r>
            <a:r>
              <a:rPr lang="ru-RU" dirty="0"/>
              <a:t> </a:t>
            </a:r>
            <a:r>
              <a:rPr lang="cs-CZ" dirty="0"/>
              <a:t>učení příliš mnoho nedá. Žije sociálními sítěmi, na kterých sleduje své oblíbené </a:t>
            </a:r>
            <a:r>
              <a:rPr lang="cs-CZ" dirty="0" err="1"/>
              <a:t>influencery</a:t>
            </a:r>
            <a:r>
              <a:rPr lang="cs-CZ" dirty="0"/>
              <a:t>. Za peníze od rodičů si rád kupuje věci, díky kterým se cítí být </a:t>
            </a:r>
            <a:r>
              <a:rPr lang="cs-CZ" dirty="0" err="1"/>
              <a:t>součastí</a:t>
            </a:r>
            <a:r>
              <a:rPr lang="cs-CZ" dirty="0"/>
              <a:t> skupiny svých kamarádů, u kterých hledá své útočiště. Potřebuje někam patřit a oblečením vyjadřuje svůj postoj ke světu. </a:t>
            </a:r>
          </a:p>
        </p:txBody>
      </p:sp>
    </p:spTree>
    <p:extLst>
      <p:ext uri="{BB962C8B-B14F-4D97-AF65-F5344CB8AC3E}">
        <p14:creationId xmlns:p14="http://schemas.microsoft.com/office/powerpoint/2010/main" val="598480213"/>
      </p:ext>
    </p:extLst>
  </p:cSld>
  <p:clrMapOvr>
    <a:masterClrMapping/>
  </p:clrMapOvr>
</p:sld>
</file>

<file path=ppt/theme/theme1.xml><?xml version="1.0" encoding="utf-8"?>
<a:theme xmlns:a="http://schemas.openxmlformats.org/drawingml/2006/main" name="Обрезка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Обрезка</Template>
  <TotalTime>297</TotalTime>
  <Words>319</Words>
  <Application>Microsoft Office PowerPoint</Application>
  <PresentationFormat>Širokoúhlá obrazovka</PresentationFormat>
  <Paragraphs>76</Paragraphs>
  <Slides>23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1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5" baseType="lpstr">
      <vt:lpstr>Franklin Gothic Book</vt:lpstr>
      <vt:lpstr>Обрезка</vt:lpstr>
      <vt:lpstr>Prezentace aplikace PowerPoint</vt:lpstr>
      <vt:lpstr>MISC. je mladá progresivní značka působící v Brně od roku 2019.  Navrhuje a prodává vlastní design oblečení a doplňků.   Spojuje lidi se stejnými zájmy.</vt:lpstr>
      <vt:lpstr>Jsme MISC.</vt:lpstr>
      <vt:lpstr>Prezentace aplikace PowerPoint</vt:lpstr>
      <vt:lpstr>Prezentace aplikace PowerPoint</vt:lpstr>
      <vt:lpstr>Psychologie zákazníka</vt:lpstr>
      <vt:lpstr>Daniel</vt:lpstr>
      <vt:lpstr>Julie</vt:lpstr>
      <vt:lpstr>Adam</vt:lpstr>
      <vt:lpstr>Komunikační kanály</vt:lpstr>
      <vt:lpstr>Komunikační kanály</vt:lpstr>
      <vt:lpstr> Tone of Voice</vt:lpstr>
      <vt:lpstr>Ambasadoři</vt:lpstr>
      <vt:lpstr>Ambasadoři</vt:lpstr>
      <vt:lpstr>Ambasadoři</vt:lpstr>
      <vt:lpstr>Ambasadoři</vt:lpstr>
      <vt:lpstr>Ambasadoři</vt:lpstr>
      <vt:lpstr>Ambasadoři</vt:lpstr>
      <vt:lpstr>Cíle a strategie</vt:lpstr>
      <vt:lpstr>Rozpočet na marketing</vt:lpstr>
      <vt:lpstr>Provozní náklady</vt:lpstr>
      <vt:lpstr>  Originální designy z tužky českých tatérů.   Přijatelná cena. Za slušné peníze hodně muziky.  Víme, kdo vám triko ušil.   Inspirace životním stylem a hodnotami, které sami uznáváme.  Celistvost kolekce. Držíme se hlavní myšlenky, která celou kolekcí prostupuje.  Cult of the Road, Acrasy Apparel, Girls Without Clothes a MyDear</vt:lpstr>
      <vt:lpstr>Děkujeme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Valeriya Lazareva</dc:creator>
  <cp:lastModifiedBy>lea cingelová</cp:lastModifiedBy>
  <cp:revision>28</cp:revision>
  <dcterms:created xsi:type="dcterms:W3CDTF">2019-05-11T14:12:23Z</dcterms:created>
  <dcterms:modified xsi:type="dcterms:W3CDTF">2019-05-13T19:02:10Z</dcterms:modified>
</cp:coreProperties>
</file>