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20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6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2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7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2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4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1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68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60B0C-6701-4915-A924-7E6E9BCF9648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4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400" b="1" cap="all" dirty="0">
                <a:solidFill>
                  <a:srgbClr val="FFC000"/>
                </a:solidFill>
              </a:rPr>
              <a:t>Design vzdělávacího procesu</a:t>
            </a:r>
            <a:br>
              <a:rPr lang="cs-CZ" sz="4400" b="1" cap="all" dirty="0">
                <a:solidFill>
                  <a:srgbClr val="0070C0"/>
                </a:solidFill>
              </a:rPr>
            </a:br>
            <a:r>
              <a:rPr lang="cs-CZ" sz="3200" b="1" dirty="0"/>
              <a:t>Úvodní hodina</a:t>
            </a:r>
            <a:br>
              <a:rPr lang="cs-CZ" sz="4400" b="1" dirty="0"/>
            </a:br>
            <a:endParaRPr lang="cs-CZ" sz="4400" b="1" cap="all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3. 3. 2020</a:t>
            </a:r>
          </a:p>
          <a:p>
            <a:r>
              <a:rPr lang="cs-CZ" dirty="0"/>
              <a:t>Design </a:t>
            </a:r>
            <a:r>
              <a:rPr lang="cs-CZ"/>
              <a:t>vzdělávacího procesu</a:t>
            </a:r>
            <a:endParaRPr lang="cs-CZ" dirty="0"/>
          </a:p>
          <a:p>
            <a:r>
              <a:rPr lang="cs-CZ" dirty="0"/>
              <a:t>Obecná a oborová didaktika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br>
              <a:rPr lang="cs-CZ" b="1" cap="all" dirty="0">
                <a:solidFill>
                  <a:srgbClr val="FFC000"/>
                </a:solidFill>
              </a:rPr>
            </a:br>
            <a:r>
              <a:rPr lang="cs-CZ" b="1" cap="all" dirty="0">
                <a:solidFill>
                  <a:srgbClr val="FFC000"/>
                </a:solidFill>
              </a:rPr>
              <a:t> Novověk</a:t>
            </a:r>
            <a:br>
              <a:rPr lang="cs-CZ" b="1" cap="all" dirty="0">
                <a:solidFill>
                  <a:srgbClr val="FFC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Respekt k jinakosti dítěte, k jeho zvláštnostem</a:t>
            </a:r>
          </a:p>
          <a:p>
            <a:r>
              <a:rPr lang="cs-CZ" dirty="0"/>
              <a:t>Projevem dílo J. A. Komenského – široký teologicko-filozofický kontext vzdělanosti veškerého lidstva</a:t>
            </a:r>
          </a:p>
          <a:p>
            <a:r>
              <a:rPr lang="cs-CZ" dirty="0"/>
              <a:t>J. J. Rousseau – spis </a:t>
            </a:r>
            <a:r>
              <a:rPr lang="cs-CZ" i="1" dirty="0"/>
              <a:t>Emil čili o výchově – </a:t>
            </a:r>
            <a:r>
              <a:rPr lang="cs-CZ" dirty="0"/>
              <a:t>dítě žije ve vlastním větě, který vyžaduje respekt a porozumění</a:t>
            </a:r>
          </a:p>
          <a:p>
            <a:r>
              <a:rPr lang="cs-CZ" dirty="0"/>
              <a:t>Rozpor Rousseauova vnímání soudobého světa: umění a vědy, ale také hluboký mravní úpadek</a:t>
            </a:r>
          </a:p>
          <a:p>
            <a:r>
              <a:rPr lang="cs-CZ" dirty="0"/>
              <a:t>Výchova není indoktrinace – je třeba uznat všechny zvláštnosti dítěte jako jedince a jeho vnitřních potřeb</a:t>
            </a:r>
          </a:p>
          <a:p>
            <a:r>
              <a:rPr lang="cs-CZ" dirty="0"/>
              <a:t>Do centra výchovy se staví dítě, jedinec (pedocentrismus)</a:t>
            </a:r>
          </a:p>
          <a:p>
            <a:r>
              <a:rPr lang="cs-CZ" dirty="0"/>
              <a:t>Respekt k osobnosti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74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>
                <a:solidFill>
                  <a:srgbClr val="FFC000"/>
                </a:solidFill>
              </a:rPr>
              <a:t>John </a:t>
            </a:r>
            <a:r>
              <a:rPr lang="cs-CZ" sz="4000" b="1" cap="all" dirty="0" err="1">
                <a:solidFill>
                  <a:srgbClr val="FFC000"/>
                </a:solidFill>
              </a:rPr>
              <a:t>Dewey</a:t>
            </a:r>
            <a:endParaRPr lang="cs-CZ" sz="4000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Jeden z největších pedagogů 20. století (pragmatická pedagogika)</a:t>
            </a:r>
          </a:p>
          <a:p>
            <a:r>
              <a:rPr lang="cs-CZ" dirty="0"/>
              <a:t>Základem pedagogiky je myšlenka podpory růstu dítěte – v kontextu změn ve výrobě a civilizačních proměn</a:t>
            </a:r>
          </a:p>
          <a:p>
            <a:r>
              <a:rPr lang="cs-CZ" dirty="0"/>
              <a:t>Proces výchovy zahrnuje nejen intelektuální aktivity, ale i praktické dovednosti, návyky, utváření sociálních vztahů k druhým lidem </a:t>
            </a:r>
          </a:p>
          <a:p>
            <a:r>
              <a:rPr lang="cs-CZ" dirty="0"/>
              <a:t> Přizpůsobit školu životu, naplnit ji živou aktivitou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07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>
                <a:solidFill>
                  <a:srgbClr val="FFC000"/>
                </a:solidFill>
              </a:rPr>
              <a:t> Odborná terminologie –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Pedagogika</a:t>
            </a:r>
            <a:r>
              <a:rPr lang="cs-CZ" dirty="0"/>
              <a:t> (dle J. Průchy): Věda, která „</a:t>
            </a:r>
            <a:r>
              <a:rPr lang="cs-CZ" i="1" dirty="0"/>
              <a:t>se zabývá vším tím, </a:t>
            </a:r>
            <a:r>
              <a:rPr lang="cs-CZ" b="1" i="1" dirty="0"/>
              <a:t>co vytváří a determinuje nějaké edukační prostředí, procesy, jež se v těchto prostředích realizují, výsledky a efekty</a:t>
            </a:r>
            <a:r>
              <a:rPr lang="cs-CZ" i="1" dirty="0"/>
              <a:t> těchto procesů.</a:t>
            </a:r>
            <a:endParaRPr lang="cs-CZ" dirty="0"/>
          </a:p>
          <a:p>
            <a:r>
              <a:rPr lang="cs-CZ" b="1" dirty="0"/>
              <a:t>Didaktika: </a:t>
            </a:r>
            <a:r>
              <a:rPr lang="cs-CZ" dirty="0"/>
              <a:t>teorie vzdělávání, která se </a:t>
            </a:r>
            <a:r>
              <a:rPr lang="cs-CZ" b="1" dirty="0"/>
              <a:t>zabývá formami, postupy, cíli vyučování a interakcí učitel-žák</a:t>
            </a:r>
          </a:p>
          <a:p>
            <a:r>
              <a:rPr lang="cs-CZ" b="1" dirty="0"/>
              <a:t>Vzdělávání</a:t>
            </a:r>
            <a:r>
              <a:rPr lang="cs-CZ" dirty="0"/>
              <a:t>: </a:t>
            </a:r>
            <a:r>
              <a:rPr lang="pt-BR" dirty="0"/>
              <a:t>proces osvojování znalostí, dovedností a postojů</a:t>
            </a:r>
            <a:r>
              <a:rPr lang="cs-CZ" dirty="0"/>
              <a:t> </a:t>
            </a:r>
          </a:p>
          <a:p>
            <a:r>
              <a:rPr lang="cs-CZ" b="1" dirty="0"/>
              <a:t>Vzdělání</a:t>
            </a:r>
            <a:r>
              <a:rPr lang="cs-CZ" dirty="0"/>
              <a:t>: souhrn znalostí, které získáváme pomocí vzdělávání (výsledek procesu vzdělávání)</a:t>
            </a:r>
          </a:p>
          <a:p>
            <a:r>
              <a:rPr lang="cs-CZ" b="1" dirty="0"/>
              <a:t>Výchova</a:t>
            </a:r>
            <a:r>
              <a:rPr lang="cs-CZ" dirty="0"/>
              <a:t>:  (nebo též </a:t>
            </a:r>
            <a:r>
              <a:rPr lang="cs-CZ" b="1" dirty="0"/>
              <a:t>edukace</a:t>
            </a:r>
            <a:r>
              <a:rPr lang="cs-CZ" dirty="0"/>
              <a:t>) cílevědomá, plánovitá a všestranná činnost směřující k přípravě člověka pro jeho společenské úkoly a osobní život</a:t>
            </a:r>
          </a:p>
          <a:p>
            <a:r>
              <a:rPr lang="cs-CZ" b="1" dirty="0"/>
              <a:t>Andragogika: </a:t>
            </a:r>
            <a:r>
              <a:rPr lang="cs-CZ" dirty="0"/>
              <a:t> věda o výchově a vzdělávání dospělých lidí, která respektuje zvláštnosti s tím spojené</a:t>
            </a:r>
            <a:endParaRPr lang="cs-CZ" b="1" dirty="0"/>
          </a:p>
          <a:p>
            <a:r>
              <a:rPr lang="cs-CZ" b="1" dirty="0" err="1"/>
              <a:t>Heutagogika</a:t>
            </a:r>
            <a:r>
              <a:rPr lang="cs-CZ" b="1" dirty="0"/>
              <a:t>: </a:t>
            </a:r>
            <a:r>
              <a:rPr lang="cs-CZ" dirty="0"/>
              <a:t>teorie založená na konceptu sebeurčujícího rozvoje, podporuje nezávislost v oblasti učení dospělých</a:t>
            </a:r>
            <a:endParaRPr lang="cs-CZ" b="1" dirty="0"/>
          </a:p>
          <a:p>
            <a:r>
              <a:rPr lang="cs-CZ" b="1" dirty="0" err="1"/>
              <a:t>Gerontagogika</a:t>
            </a:r>
            <a:r>
              <a:rPr lang="cs-CZ" b="1" dirty="0"/>
              <a:t>: </a:t>
            </a:r>
            <a:r>
              <a:rPr lang="cs-CZ" dirty="0"/>
              <a:t>nauka o vzdělávání starších (starých) lidí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85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>
                <a:solidFill>
                  <a:srgbClr val="FFC000"/>
                </a:solidFill>
              </a:rPr>
              <a:t> Odborná terminologie – základní pojmy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Speciální pedagogika</a:t>
            </a:r>
            <a:r>
              <a:rPr lang="cs-CZ" dirty="0"/>
              <a:t>: disciplína zabývající se zákonitostmi rozvoje, péče, výchovy a vzdělávání lidí s nějakým druhem postižení či znevýhodnění, jejich socializací, a to od jejich narození do konce života. Jejím předmětem je zkoumání podstaty a zákonitostí výchovy a edukace jedinců se speciálními potřebami.</a:t>
            </a:r>
          </a:p>
          <a:p>
            <a:r>
              <a:rPr lang="cs-CZ" b="1" dirty="0"/>
              <a:t>Sociální pedagogika: </a:t>
            </a:r>
            <a:r>
              <a:rPr lang="cs-CZ" dirty="0"/>
              <a:t>aplikované odvětví pedagogiky zabývající se výchovným působením na rizikové a sociálně znevýhodněné skupiny mládeže a dospělých.</a:t>
            </a:r>
            <a:endParaRPr lang="cs-CZ" b="1" dirty="0"/>
          </a:p>
          <a:p>
            <a:r>
              <a:rPr lang="cs-CZ" b="1" dirty="0"/>
              <a:t>Inkluzivní vzdělávání: </a:t>
            </a:r>
            <a:r>
              <a:rPr lang="cs-CZ" dirty="0"/>
              <a:t>praxe zařazování všech dětí do běžné školy (do tzv. hlavního vzdělávacího proudu).</a:t>
            </a:r>
            <a:endParaRPr lang="cs-CZ" b="1" dirty="0"/>
          </a:p>
          <a:p>
            <a:r>
              <a:rPr lang="cs-CZ" b="1" dirty="0"/>
              <a:t>Strategické dokumenty: </a:t>
            </a:r>
            <a:r>
              <a:rPr lang="cs-CZ" dirty="0"/>
              <a:t>zásadní dokumenty ovlivňující rozvoj či změny (reformy) v oblasti / oboru v delším časovém horizontu </a:t>
            </a:r>
            <a:endParaRPr lang="cs-CZ" b="1" dirty="0"/>
          </a:p>
          <a:p>
            <a:r>
              <a:rPr lang="cs-CZ" b="1" dirty="0" err="1"/>
              <a:t>Kurikulární</a:t>
            </a:r>
            <a:r>
              <a:rPr lang="cs-CZ" b="1" dirty="0"/>
              <a:t> reformy a dokumenty: o</a:t>
            </a:r>
            <a:r>
              <a:rPr lang="cs-CZ" dirty="0"/>
              <a:t>bsahové a organizační předpisy na úrovni škol i státu, které jsou určeny především pro učitele ve školách k vedení a řízení učebního procesu</a:t>
            </a:r>
            <a:endParaRPr lang="cs-CZ" b="1" dirty="0"/>
          </a:p>
          <a:p>
            <a:r>
              <a:rPr lang="cs-CZ" b="1" dirty="0"/>
              <a:t>Edukační metody: </a:t>
            </a:r>
            <a:r>
              <a:rPr lang="cs-CZ" dirty="0"/>
              <a:t>systém vyučovacích činností učitele a učebních aktivit žáků směřujících k dosažení daných edukačních cílů</a:t>
            </a:r>
            <a:endParaRPr lang="cs-CZ" b="1" dirty="0"/>
          </a:p>
          <a:p>
            <a:r>
              <a:rPr lang="cs-CZ" b="1" dirty="0"/>
              <a:t>Edukační formy: </a:t>
            </a:r>
            <a:r>
              <a:rPr lang="cs-CZ" dirty="0"/>
              <a:t>uspořádání podmínek k funkční realizaci edukačního procesu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56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>
                <a:solidFill>
                  <a:srgbClr val="FFC000"/>
                </a:solidFill>
              </a:rPr>
              <a:t> Motivace – očekávání – cíle – otázky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Společná aktivita</a:t>
            </a:r>
          </a:p>
        </p:txBody>
      </p:sp>
    </p:spTree>
    <p:extLst>
      <p:ext uri="{BB962C8B-B14F-4D97-AF65-F5344CB8AC3E}">
        <p14:creationId xmlns:p14="http://schemas.microsoft.com/office/powerpoint/2010/main" val="163760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>
                <a:solidFill>
                  <a:srgbClr val="0070C0"/>
                </a:solidFill>
              </a:rPr>
              <a:t> </a:t>
            </a:r>
            <a:r>
              <a:rPr lang="cs-CZ" sz="4000" b="1" cap="all" dirty="0">
                <a:solidFill>
                  <a:srgbClr val="FFC000"/>
                </a:solidFill>
              </a:rPr>
              <a:t>Organizace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3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Docházka</a:t>
            </a:r>
          </a:p>
          <a:p>
            <a:r>
              <a:rPr lang="cs-CZ" dirty="0"/>
              <a:t>Prezenční studenti: max. 2 absence</a:t>
            </a:r>
          </a:p>
          <a:p>
            <a:r>
              <a:rPr lang="cs-CZ" dirty="0"/>
              <a:t>Kombinovaní studenti: povinně buď 5x docházka, nebo 2 sobotní výukové bloky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Aktivity + výstupy z předmětu </a:t>
            </a:r>
          </a:p>
          <a:p>
            <a:r>
              <a:rPr lang="cs-CZ" b="1" dirty="0"/>
              <a:t>A)</a:t>
            </a:r>
            <a:r>
              <a:rPr lang="cs-CZ" dirty="0"/>
              <a:t> Portfolio anotovaných a komentovaných zdrojů - interakce s různými zdroji ke vzdělávacímu obsahu předmětu (monografie, články, příspěvky ve sbornících, videa  apod.) </a:t>
            </a:r>
          </a:p>
          <a:p>
            <a:r>
              <a:rPr lang="cs-CZ" b="1" dirty="0"/>
              <a:t>B) R</a:t>
            </a:r>
            <a:r>
              <a:rPr lang="cs-CZ" dirty="0"/>
              <a:t>eflektivní pojednání navázané na absolvování konference NASIV nebo </a:t>
            </a:r>
            <a:r>
              <a:rPr lang="cs-CZ" b="1" dirty="0"/>
              <a:t>O</a:t>
            </a:r>
            <a:r>
              <a:rPr lang="cs-CZ" dirty="0"/>
              <a:t>dborný esej  </a:t>
            </a:r>
          </a:p>
          <a:p>
            <a:r>
              <a:rPr lang="cs-CZ" b="1" dirty="0"/>
              <a:t>C)</a:t>
            </a:r>
            <a:r>
              <a:rPr lang="cs-CZ" dirty="0"/>
              <a:t> Strukturovaná didaktická příprava (včetně metodiky) </a:t>
            </a:r>
            <a:r>
              <a:rPr lang="cs-CZ" b="1" dirty="0"/>
              <a:t>inovativní</a:t>
            </a:r>
            <a:r>
              <a:rPr lang="cs-CZ" dirty="0"/>
              <a:t> edukační jednotky spadající do vzdělávacího oboru </a:t>
            </a:r>
            <a:r>
              <a:rPr lang="cs-CZ" b="1" dirty="0"/>
              <a:t>Informační služby </a:t>
            </a:r>
            <a:r>
              <a:rPr lang="cs-CZ" dirty="0"/>
              <a:t>nebo </a:t>
            </a:r>
            <a:r>
              <a:rPr lang="cs-CZ" b="1" dirty="0"/>
              <a:t>Gymnázium</a:t>
            </a:r>
            <a:r>
              <a:rPr lang="cs-CZ" dirty="0"/>
              <a:t> a vycházející z jejich RVP</a:t>
            </a:r>
          </a:p>
          <a:p>
            <a:endParaRPr lang="cs-CZ" i="1" dirty="0"/>
          </a:p>
          <a:p>
            <a:r>
              <a:rPr lang="cs-CZ" dirty="0"/>
              <a:t>Aktivizace v hodinách, vstup do reálného prostředí výuky (?)</a:t>
            </a:r>
          </a:p>
        </p:txBody>
      </p:sp>
    </p:spTree>
    <p:extLst>
      <p:ext uri="{BB962C8B-B14F-4D97-AF65-F5344CB8AC3E}">
        <p14:creationId xmlns:p14="http://schemas.microsoft.com/office/powerpoint/2010/main" val="223236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b="1" cap="all" dirty="0">
                <a:solidFill>
                  <a:srgbClr val="0070C0"/>
                </a:solidFill>
              </a:rPr>
              <a:t> </a:t>
            </a:r>
            <a:r>
              <a:rPr lang="cs-CZ" sz="4000" b="1" cap="all" dirty="0">
                <a:solidFill>
                  <a:srgbClr val="FFC000"/>
                </a:solidFill>
              </a:rPr>
              <a:t>Vzdělávací 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Kompetenční rovina: </a:t>
            </a:r>
          </a:p>
          <a:p>
            <a:pPr lvl="1"/>
            <a:r>
              <a:rPr lang="cs-CZ" b="1" dirty="0"/>
              <a:t>Znalosti:</a:t>
            </a:r>
            <a:r>
              <a:rPr lang="cs-CZ" dirty="0"/>
              <a:t> vhled do témat týkajících se edukačního procesu</a:t>
            </a:r>
          </a:p>
          <a:p>
            <a:pPr lvl="2"/>
            <a:r>
              <a:rPr lang="cs-CZ" dirty="0"/>
              <a:t>zaměření na obor ISK</a:t>
            </a:r>
          </a:p>
          <a:p>
            <a:pPr lvl="2"/>
            <a:r>
              <a:rPr lang="cs-CZ" dirty="0"/>
              <a:t>zaměření na </a:t>
            </a:r>
            <a:r>
              <a:rPr lang="cs-CZ" dirty="0" err="1"/>
              <a:t>ped</a:t>
            </a:r>
            <a:r>
              <a:rPr lang="cs-CZ" dirty="0"/>
              <a:t> minimum (SŠ) a kompetenční potřeby studentů ISK</a:t>
            </a:r>
          </a:p>
          <a:p>
            <a:pPr lvl="1"/>
            <a:r>
              <a:rPr lang="cs-CZ" b="1" dirty="0"/>
              <a:t>Úkolová část</a:t>
            </a:r>
            <a:r>
              <a:rPr lang="cs-CZ" dirty="0"/>
              <a:t> (získané kompetence)</a:t>
            </a:r>
          </a:p>
          <a:p>
            <a:pPr lvl="2"/>
            <a:r>
              <a:rPr lang="cs-CZ" dirty="0"/>
              <a:t>Odborný esej – téma z vybrané odborné publikace k tématu</a:t>
            </a:r>
          </a:p>
          <a:p>
            <a:pPr lvl="2"/>
            <a:r>
              <a:rPr lang="cs-CZ" dirty="0"/>
              <a:t>Portfolio anotovaných a komentovaných zdrojů k jednotlivým tématům výuky  </a:t>
            </a:r>
          </a:p>
          <a:p>
            <a:pPr lvl="2"/>
            <a:r>
              <a:rPr lang="cs-CZ" dirty="0"/>
              <a:t>Příprava a prezentace METODIKY edukační jednotky  </a:t>
            </a:r>
          </a:p>
          <a:p>
            <a:r>
              <a:rPr lang="cs-CZ" dirty="0"/>
              <a:t>Výzkumná teorie a praxe</a:t>
            </a:r>
          </a:p>
          <a:p>
            <a:pPr lvl="1"/>
            <a:r>
              <a:rPr lang="cs-CZ" dirty="0"/>
              <a:t>Témata pro diplomové práce, praxe, stáže ve školách, terénní projekty…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13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793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b="1" dirty="0"/>
              <a:t>Zasazení předmětu do kontextu oboru ISK, terminologie vzdělávacího obsahu</a:t>
            </a:r>
            <a:r>
              <a:rPr lang="cs-CZ" dirty="0"/>
              <a:t>, vzdělávání pro21. století - strategické dokumenty (nejnovější - Hlavní směry vzdělávací politiky 2030ě, dále např. Strategie 2020, Strategie digitálního vzdělávání v ČR, Strategie digitální gramotnosti v ČR)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b="1" dirty="0"/>
              <a:t>Pedagogické</a:t>
            </a:r>
            <a:r>
              <a:rPr lang="cs-CZ" dirty="0"/>
              <a:t> aspekty designování vzdělávacího procesu a obor ISK – pojmosloví, stěžejní pedagogické teorie a přístupy v oborové pedagogice (konstruktivismus, </a:t>
            </a:r>
            <a:r>
              <a:rPr lang="cs-CZ" dirty="0" err="1"/>
              <a:t>konektivismus</a:t>
            </a:r>
            <a:r>
              <a:rPr lang="cs-CZ" dirty="0"/>
              <a:t>) ISK, formální i neformální vzdělávání, </a:t>
            </a:r>
            <a:r>
              <a:rPr lang="cs-CZ" dirty="0" err="1"/>
              <a:t>mentoring</a:t>
            </a:r>
            <a:r>
              <a:rPr lang="cs-CZ" dirty="0"/>
              <a:t>, </a:t>
            </a:r>
            <a:r>
              <a:rPr lang="cs-CZ" dirty="0" err="1"/>
              <a:t>koučink</a:t>
            </a:r>
            <a:r>
              <a:rPr lang="cs-CZ" dirty="0"/>
              <a:t> aj., inovativní pedagogické programy (kooperativní a zkušenostní učení, zážitková pedagogika, metody kritického myšlení aj.)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b="1" dirty="0"/>
              <a:t>Didaktické</a:t>
            </a:r>
            <a:r>
              <a:rPr lang="cs-CZ" dirty="0"/>
              <a:t> aspekty v oboru ISK – pojmosloví, didaktické cíle a obsah, didaktické metody, současnost oboru, trendy související s didaktickým využitím ICT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b="1" dirty="0"/>
              <a:t>Cílové skupiny </a:t>
            </a:r>
            <a:r>
              <a:rPr lang="cs-CZ" dirty="0"/>
              <a:t>edukace a jejich specifika – heterogenní studijní skupina, speciální vzdělávací potřeby </a:t>
            </a:r>
          </a:p>
          <a:p>
            <a:pPr marL="0" indent="0">
              <a:buNone/>
            </a:pPr>
            <a:r>
              <a:rPr lang="cs-CZ" dirty="0"/>
              <a:t>5. </a:t>
            </a:r>
            <a:r>
              <a:rPr lang="cs-CZ" b="1" dirty="0"/>
              <a:t>Klíčové kompetence pro 21. století </a:t>
            </a:r>
            <a:r>
              <a:rPr lang="cs-CZ" dirty="0"/>
              <a:t>– původ, funkce, </a:t>
            </a:r>
            <a:r>
              <a:rPr lang="cs-CZ" dirty="0" err="1"/>
              <a:t>provazba</a:t>
            </a:r>
            <a:r>
              <a:rPr lang="cs-CZ" dirty="0"/>
              <a:t> s cíli vzdělávání, jejich přehled, analýza a interpretace, specifikace cílové skupiny vzdělávání včetně vzdělávání dospělých.</a:t>
            </a:r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b="1" dirty="0"/>
              <a:t>Kurikulum </a:t>
            </a:r>
            <a:r>
              <a:rPr lang="cs-CZ" dirty="0"/>
              <a:t>ve vzdělávání v ČR, </a:t>
            </a:r>
            <a:r>
              <a:rPr lang="cs-CZ" dirty="0" err="1"/>
              <a:t>kurikulární</a:t>
            </a:r>
            <a:r>
              <a:rPr lang="cs-CZ" dirty="0"/>
              <a:t> dokumenty, změny v kurikulu – jejich příčiny a důsledky, analytická práce s RVP a ŠVP </a:t>
            </a:r>
          </a:p>
          <a:p>
            <a:pPr marL="0" indent="0">
              <a:buNone/>
            </a:pPr>
            <a:r>
              <a:rPr lang="cs-CZ" dirty="0"/>
              <a:t>7. </a:t>
            </a:r>
            <a:r>
              <a:rPr lang="cs-CZ" b="1" dirty="0"/>
              <a:t>Psychologické aspekty </a:t>
            </a:r>
            <a:r>
              <a:rPr lang="cs-CZ" dirty="0"/>
              <a:t>ve vzdělávacím procesu v kontextu oboru ISK – interakce </a:t>
            </a:r>
            <a:r>
              <a:rPr lang="cs-CZ" dirty="0" err="1"/>
              <a:t>vzdělávající-vzdělávaný</a:t>
            </a:r>
            <a:r>
              <a:rPr lang="cs-CZ" dirty="0"/>
              <a:t>, vnější i vnitřní podmínky vzdělávání, učení a paměť, sebeřízení, motivace apod.</a:t>
            </a:r>
          </a:p>
          <a:p>
            <a:pPr marL="0" indent="0">
              <a:buNone/>
            </a:pPr>
            <a:r>
              <a:rPr lang="cs-CZ" dirty="0"/>
              <a:t>8. </a:t>
            </a:r>
            <a:r>
              <a:rPr lang="cs-CZ" b="1" dirty="0"/>
              <a:t>Evaluace a hodnocení</a:t>
            </a:r>
          </a:p>
          <a:p>
            <a:pPr marL="0" indent="0">
              <a:buNone/>
            </a:pPr>
            <a:r>
              <a:rPr lang="cs-CZ" dirty="0"/>
              <a:t>9. </a:t>
            </a:r>
            <a:r>
              <a:rPr lang="cs-CZ" b="1" dirty="0"/>
              <a:t>Prezentační a komunikační dovednosti učitele </a:t>
            </a:r>
            <a:r>
              <a:rPr lang="cs-CZ" dirty="0"/>
              <a:t>– verbální a neverbální komunikace, tréma, práce s tělem, s hlasem, komunikace vzdělávajícího s cílovou skupinou, specifika komunikace ve výuce, dialogické vyučování, </a:t>
            </a:r>
            <a:r>
              <a:rPr lang="cs-CZ" dirty="0" err="1"/>
              <a:t>tacitní</a:t>
            </a:r>
            <a:r>
              <a:rPr lang="cs-CZ" dirty="0"/>
              <a:t> znalosti </a:t>
            </a:r>
          </a:p>
          <a:p>
            <a:pPr marL="0" indent="0">
              <a:buNone/>
            </a:pPr>
            <a:r>
              <a:rPr lang="cs-CZ" dirty="0"/>
              <a:t>10. </a:t>
            </a:r>
            <a:r>
              <a:rPr lang="cs-CZ" b="1" dirty="0"/>
              <a:t>Design vyučovací jednotky </a:t>
            </a:r>
            <a:r>
              <a:rPr lang="cs-CZ" dirty="0"/>
              <a:t>– face to face forma, </a:t>
            </a:r>
            <a:r>
              <a:rPr lang="cs-CZ" dirty="0" err="1"/>
              <a:t>blended</a:t>
            </a:r>
            <a:r>
              <a:rPr lang="cs-CZ" dirty="0"/>
              <a:t> a e-</a:t>
            </a:r>
            <a:r>
              <a:rPr lang="cs-CZ" dirty="0" err="1"/>
              <a:t>learning</a:t>
            </a:r>
            <a:r>
              <a:rPr lang="cs-CZ" dirty="0"/>
              <a:t>, praktická aplikace poznatků získaných z předchozích modulů; student prokáže kompetenci vytvořit inovativní metodiku vzdělávací jednotky včetně přípravy vzdělávacího obsahu na míru cílové skupině a na modelových situacích edukace praktikuje vzdělávací proces.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b="1" cap="all" dirty="0">
                <a:solidFill>
                  <a:srgbClr val="0070C0"/>
                </a:solidFill>
              </a:rPr>
              <a:t> </a:t>
            </a:r>
            <a:r>
              <a:rPr lang="cs-CZ" sz="4000" b="1" cap="all" dirty="0">
                <a:solidFill>
                  <a:srgbClr val="FFC000"/>
                </a:solidFill>
              </a:rPr>
              <a:t>Vzdělávací obsah předmětu</a:t>
            </a:r>
          </a:p>
        </p:txBody>
      </p:sp>
    </p:spTree>
    <p:extLst>
      <p:ext uri="{BB962C8B-B14F-4D97-AF65-F5344CB8AC3E}">
        <p14:creationId xmlns:p14="http://schemas.microsoft.com/office/powerpoint/2010/main" val="139724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>
                <a:solidFill>
                  <a:srgbClr val="0070C0"/>
                </a:solidFill>
              </a:rPr>
              <a:t> </a:t>
            </a:r>
            <a:r>
              <a:rPr lang="cs-CZ" sz="4000" b="1" cap="all" dirty="0">
                <a:solidFill>
                  <a:srgbClr val="FFC000"/>
                </a:solidFill>
              </a:rPr>
              <a:t>Organizace předmětu </a:t>
            </a:r>
            <a:endParaRPr lang="cs-CZ" sz="40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None/>
            </a:pPr>
            <a:r>
              <a:rPr lang="cs-CZ" b="1" dirty="0"/>
              <a:t>Ukončení předmětu: KOLOKVIUM</a:t>
            </a:r>
          </a:p>
          <a:p>
            <a:pPr marL="514350" indent="-457200">
              <a:buNone/>
            </a:pPr>
            <a:endParaRPr lang="cs-CZ" b="1" dirty="0"/>
          </a:p>
          <a:p>
            <a:r>
              <a:rPr lang="cs-CZ" dirty="0"/>
              <a:t>Znalostní a reflektivní rozprava nad všemi výstupy předmětu</a:t>
            </a:r>
          </a:p>
        </p:txBody>
      </p:sp>
    </p:spTree>
    <p:extLst>
      <p:ext uri="{BB962C8B-B14F-4D97-AF65-F5344CB8AC3E}">
        <p14:creationId xmlns:p14="http://schemas.microsoft.com/office/powerpoint/2010/main" val="235954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>
                <a:solidFill>
                  <a:srgbClr val="FFC000"/>
                </a:solidFill>
              </a:rPr>
              <a:t> Pohled do historie – zrcadla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Společná časová vývojová osa pedagogiky ve světovém i českém kontextu</a:t>
            </a:r>
          </a:p>
          <a:p>
            <a:r>
              <a:rPr lang="cs-CZ" dirty="0"/>
              <a:t>Antika</a:t>
            </a:r>
          </a:p>
          <a:p>
            <a:r>
              <a:rPr lang="cs-CZ" dirty="0"/>
              <a:t>Středověk</a:t>
            </a:r>
          </a:p>
          <a:p>
            <a:r>
              <a:rPr lang="cs-CZ" dirty="0"/>
              <a:t>Novověk</a:t>
            </a:r>
          </a:p>
          <a:p>
            <a:r>
              <a:rPr lang="cs-CZ" dirty="0"/>
              <a:t>20. a 21. století</a:t>
            </a:r>
          </a:p>
        </p:txBody>
      </p:sp>
    </p:spTree>
    <p:extLst>
      <p:ext uri="{BB962C8B-B14F-4D97-AF65-F5344CB8AC3E}">
        <p14:creationId xmlns:p14="http://schemas.microsoft.com/office/powerpoint/2010/main" val="218509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cap="all" dirty="0">
                <a:solidFill>
                  <a:srgbClr val="FFC000"/>
                </a:solidFill>
              </a:rPr>
              <a:t>Starověk, středověk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Učitelství – vzdělávání – magie</a:t>
            </a:r>
          </a:p>
          <a:p>
            <a:r>
              <a:rPr lang="cs-CZ" dirty="0"/>
              <a:t>Šíření elementárního školství – zkáznění dítěte</a:t>
            </a:r>
          </a:p>
          <a:p>
            <a:r>
              <a:rPr lang="cs-CZ" dirty="0"/>
              <a:t>Žák – lat. </a:t>
            </a:r>
            <a:r>
              <a:rPr lang="cs-CZ" i="1" dirty="0" err="1"/>
              <a:t>discipulus</a:t>
            </a:r>
            <a:r>
              <a:rPr lang="cs-CZ" dirty="0"/>
              <a:t> – disciplína</a:t>
            </a:r>
          </a:p>
          <a:p>
            <a:r>
              <a:rPr lang="cs-CZ" dirty="0"/>
              <a:t>Zkáznění – vytvoření univerzálního světa – vznik ideálu vzdělance</a:t>
            </a:r>
          </a:p>
          <a:p>
            <a:r>
              <a:rPr lang="cs-CZ" dirty="0"/>
              <a:t>Vzdělání – osvojení literárních pramenů (</a:t>
            </a:r>
            <a:r>
              <a:rPr lang="cs-CZ" i="1" dirty="0"/>
              <a:t>kánon autorit</a:t>
            </a:r>
            <a:r>
              <a:rPr lang="cs-CZ" dirty="0"/>
              <a:t>), znalost trivia a kvadrivia – otevření cesty do světa univerzit (</a:t>
            </a:r>
            <a:r>
              <a:rPr lang="cs-CZ" i="1" dirty="0"/>
              <a:t>septem </a:t>
            </a:r>
            <a:r>
              <a:rPr lang="cs-CZ" i="1" dirty="0" err="1"/>
              <a:t>artes</a:t>
            </a:r>
            <a:r>
              <a:rPr lang="cs-CZ" i="1" dirty="0"/>
              <a:t> </a:t>
            </a:r>
            <a:r>
              <a:rPr lang="cs-CZ" i="1" dirty="0" err="1"/>
              <a:t>liberales</a:t>
            </a:r>
            <a:r>
              <a:rPr lang="cs-CZ" dirty="0"/>
              <a:t>), do mezinárodního společenství učenců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70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 </a:t>
            </a:r>
            <a:r>
              <a:rPr lang="cs-CZ" b="1" cap="all" dirty="0">
                <a:solidFill>
                  <a:srgbClr val="FFC000"/>
                </a:solidFill>
              </a:rPr>
              <a:t>Novověk</a:t>
            </a:r>
            <a:br>
              <a:rPr lang="cs-CZ" b="1" cap="all" dirty="0">
                <a:solidFill>
                  <a:srgbClr val="FFC000"/>
                </a:solidFill>
              </a:rPr>
            </a:br>
            <a:endParaRPr lang="cs-CZ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Průvodní jev systematizace výchovy – povinná školní docházka</a:t>
            </a:r>
          </a:p>
          <a:p>
            <a:r>
              <a:rPr lang="cs-CZ" dirty="0"/>
              <a:t>Dítě – zmenšenina dospělého</a:t>
            </a:r>
          </a:p>
          <a:p>
            <a:r>
              <a:rPr lang="cs-CZ" dirty="0"/>
              <a:t>Vrcholem tohoto směru – Johann Friedrich Herbart (18./19. st.)</a:t>
            </a:r>
          </a:p>
          <a:p>
            <a:pPr lvl="1"/>
            <a:r>
              <a:rPr lang="cs-CZ" dirty="0"/>
              <a:t>Výchova je v režii vychovatele</a:t>
            </a:r>
          </a:p>
          <a:p>
            <a:pPr lvl="1"/>
            <a:r>
              <a:rPr lang="cs-CZ" dirty="0"/>
              <a:t>Předem jsou dány požadavky na výchovu, učitel je plně zodpovědný za formování osobnosti žáka</a:t>
            </a:r>
          </a:p>
          <a:p>
            <a:pPr lvl="1"/>
            <a:r>
              <a:rPr lang="cs-CZ" dirty="0"/>
              <a:t>Dítě-žák se plně přizpůsobuje předem daným/vytyčeným požadavkům  na „správnou“ výchovu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5597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1181</Words>
  <Application>Microsoft Office PowerPoint</Application>
  <PresentationFormat>Širokoúhlá obrazovka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Design vzdělávacího procesu Úvodní hodina </vt:lpstr>
      <vt:lpstr> Motivace – očekávání – cíle – otázky  </vt:lpstr>
      <vt:lpstr> Organizace předmětu </vt:lpstr>
      <vt:lpstr> Vzdělávací obsah předmětu</vt:lpstr>
      <vt:lpstr> Vzdělávací obsah předmětu</vt:lpstr>
      <vt:lpstr> Organizace předmětu </vt:lpstr>
      <vt:lpstr> Pohled do historie – zrcadla vzdělávání</vt:lpstr>
      <vt:lpstr> Starověk, středověk  </vt:lpstr>
      <vt:lpstr>  Novověk </vt:lpstr>
      <vt:lpstr>  Novověk </vt:lpstr>
      <vt:lpstr>John Dewey</vt:lpstr>
      <vt:lpstr> Odborná terminologie – základní pojmy</vt:lpstr>
      <vt:lpstr> Odborná terminologie – základní pojmy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vzdělávacího procesu</dc:title>
  <dc:creator>Projekt INTERES</dc:creator>
  <cp:lastModifiedBy>CRA UZS</cp:lastModifiedBy>
  <cp:revision>20</cp:revision>
  <dcterms:created xsi:type="dcterms:W3CDTF">2018-02-20T06:08:50Z</dcterms:created>
  <dcterms:modified xsi:type="dcterms:W3CDTF">2020-03-31T11:35:38Z</dcterms:modified>
</cp:coreProperties>
</file>