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83" r:id="rId4"/>
    <p:sldId id="257" r:id="rId5"/>
    <p:sldId id="258" r:id="rId6"/>
    <p:sldId id="266" r:id="rId7"/>
    <p:sldId id="259" r:id="rId8"/>
    <p:sldId id="260" r:id="rId9"/>
    <p:sldId id="261" r:id="rId10"/>
    <p:sldId id="295" r:id="rId11"/>
    <p:sldId id="262" r:id="rId12"/>
    <p:sldId id="263" r:id="rId13"/>
    <p:sldId id="264" r:id="rId14"/>
    <p:sldId id="267" r:id="rId15"/>
    <p:sldId id="268" r:id="rId16"/>
    <p:sldId id="26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6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8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19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8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1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76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6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05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0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EE36-0B0D-4B38-9588-FBE55DBE3115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/>
              <a:t>Příprava výuky, edukační cíle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Design vzdělávacího procesu</a:t>
            </a:r>
          </a:p>
          <a:p>
            <a:r>
              <a:rPr lang="cs-CZ" sz="2400" dirty="0"/>
              <a:t>Obecná a </a:t>
            </a:r>
            <a:r>
              <a:rPr lang="cs-CZ" sz="2400"/>
              <a:t>oborová didaktika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Semestr jaro 2020</a:t>
            </a:r>
          </a:p>
        </p:txBody>
      </p:sp>
    </p:spTree>
    <p:extLst>
      <p:ext uri="{BB962C8B-B14F-4D97-AF65-F5344CB8AC3E}">
        <p14:creationId xmlns:p14="http://schemas.microsoft.com/office/powerpoint/2010/main" val="1448322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FF729-7BC3-45AA-B49D-4A63991BD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dirty="0"/>
              <a:t>A.) „Blesková příprava“</a:t>
            </a:r>
          </a:p>
          <a:p>
            <a:pPr lvl="1"/>
            <a:r>
              <a:rPr lang="cs-CZ" dirty="0"/>
              <a:t>odpovídá na otázky </a:t>
            </a:r>
            <a:r>
              <a:rPr lang="cs-CZ" i="1" dirty="0">
                <a:solidFill>
                  <a:srgbClr val="FF0000"/>
                </a:solidFill>
              </a:rPr>
              <a:t>Co? Jak?</a:t>
            </a:r>
          </a:p>
          <a:p>
            <a:pPr lvl="1"/>
            <a:endParaRPr lang="cs-CZ" i="1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sz="2800" dirty="0"/>
              <a:t>- odpovídá na otázky </a:t>
            </a:r>
            <a:r>
              <a:rPr lang="cs-CZ" i="1" dirty="0">
                <a:solidFill>
                  <a:srgbClr val="FF0000"/>
                </a:solidFill>
              </a:rPr>
              <a:t>Co již bylo? Čeho chci dosáhnout? Jak a čím toho dosáhnout? Jaké bude mít tato hodina pokračování?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OTÁZKA:</a:t>
            </a:r>
            <a:r>
              <a:rPr lang="cs-CZ" dirty="0"/>
              <a:t> </a:t>
            </a:r>
          </a:p>
          <a:p>
            <a:r>
              <a:rPr lang="cs-CZ" dirty="0"/>
              <a:t>Jaké rozdíly vnímáte mezi těmito dvěma přístupy učitele k přípravě výuky?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2DFE800-15C7-4DF9-A4A1-EFB86CC4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Základní typy přípravy </a:t>
            </a:r>
          </a:p>
        </p:txBody>
      </p:sp>
    </p:spTree>
    <p:extLst>
      <p:ext uri="{BB962C8B-B14F-4D97-AF65-F5344CB8AC3E}">
        <p14:creationId xmlns:p14="http://schemas.microsoft.com/office/powerpoint/2010/main" val="3836701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Typy přípravy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A.) „Blesková příprava“</a:t>
            </a:r>
          </a:p>
          <a:p>
            <a:pPr lvl="1"/>
            <a:r>
              <a:rPr lang="cs-CZ" dirty="0"/>
              <a:t>odpovídá na otázky </a:t>
            </a:r>
            <a:r>
              <a:rPr lang="cs-CZ" i="1" dirty="0"/>
              <a:t>Co?, Jak?</a:t>
            </a:r>
            <a:endParaRPr lang="cs-CZ" dirty="0"/>
          </a:p>
          <a:p>
            <a:pPr lvl="1"/>
            <a:r>
              <a:rPr lang="cs-CZ" dirty="0"/>
              <a:t>učitel vymezí obsah, promyslí metody a prostředky</a:t>
            </a:r>
          </a:p>
          <a:p>
            <a:pPr lvl="1"/>
            <a:r>
              <a:rPr lang="cs-CZ" dirty="0"/>
              <a:t>u výukových cílů předpokládá, že jsou zakomponovány do obsahu učiva uvedeného v učebnici</a:t>
            </a:r>
          </a:p>
          <a:p>
            <a:pPr lvl="1"/>
            <a:r>
              <a:rPr lang="cs-CZ" dirty="0"/>
              <a:t>pečliví učitelé z nedostatku času tohoto typu přípravy někdy využijí</a:t>
            </a:r>
          </a:p>
        </p:txBody>
      </p:sp>
    </p:spTree>
    <p:extLst>
      <p:ext uri="{BB962C8B-B14F-4D97-AF65-F5344CB8AC3E}">
        <p14:creationId xmlns:p14="http://schemas.microsoft.com/office/powerpoint/2010/main" val="344842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Typy přípravy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B) </a:t>
            </a:r>
          </a:p>
          <a:p>
            <a:pPr lvl="1"/>
            <a:r>
              <a:rPr lang="cs-CZ" dirty="0"/>
              <a:t>odpovídá na otázky </a:t>
            </a:r>
            <a:r>
              <a:rPr lang="cs-CZ" i="1" dirty="0"/>
              <a:t>Co již bylo?, Čeho chci dosáhnout?, Jak a čím toho dosáhnout?, Jaké bude mít tato hodina pokračování?</a:t>
            </a:r>
            <a:endParaRPr lang="cs-CZ" dirty="0"/>
          </a:p>
          <a:p>
            <a:pPr lvl="1"/>
            <a:r>
              <a:rPr lang="cs-CZ" dirty="0"/>
              <a:t>při takto pojaté přípravě již učitel:</a:t>
            </a:r>
          </a:p>
          <a:p>
            <a:pPr lvl="2"/>
            <a:r>
              <a:rPr lang="cs-CZ" dirty="0"/>
              <a:t>pracuje s cíli popisujícími, čemu se mají žáci naučit a na jaké úrovni</a:t>
            </a:r>
          </a:p>
          <a:p>
            <a:pPr lvl="2"/>
            <a:r>
              <a:rPr lang="cs-CZ" dirty="0"/>
              <a:t>zařazuje vyučovací jednotku do obsahových a časových souvislostí s tím, co bylo, a tím, co bude</a:t>
            </a:r>
          </a:p>
          <a:p>
            <a:pPr lvl="1"/>
            <a:r>
              <a:rPr lang="cs-CZ" dirty="0"/>
              <a:t>to se prakticky projevuje např. opakováním učiva z minulé vyučovací jednotky, zadáním úkolu na příští hodinu</a:t>
            </a:r>
          </a:p>
          <a:p>
            <a:pPr lvl="1"/>
            <a:r>
              <a:rPr lang="cs-CZ" dirty="0"/>
              <a:t>nejčastější typ přípravy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788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Typy přípravy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C) nejnáročnější</a:t>
            </a:r>
          </a:p>
          <a:p>
            <a:r>
              <a:rPr lang="cs-CZ" i="1" dirty="0"/>
              <a:t>Otázky</a:t>
            </a:r>
          </a:p>
          <a:p>
            <a:pPr lvl="1"/>
            <a:r>
              <a:rPr lang="cs-CZ" sz="3300" b="1" i="1" dirty="0"/>
              <a:t>Cíle</a:t>
            </a:r>
            <a:r>
              <a:rPr lang="cs-CZ" sz="3300" i="1" dirty="0"/>
              <a:t> – co chci, čeho zamýšlím dosáhnout?, Jakými prostředky chci těchto cílů dosáhnout?</a:t>
            </a:r>
            <a:r>
              <a:rPr lang="cs-CZ" sz="3300" dirty="0"/>
              <a:t> (obsah učiva, volba vyučovacích metod, didaktických pomůcek, metodický postup)</a:t>
            </a:r>
          </a:p>
          <a:p>
            <a:pPr lvl="1"/>
            <a:r>
              <a:rPr lang="cs-CZ" sz="3300" b="1" i="1" dirty="0"/>
              <a:t>Zvláštní didaktická hlediska </a:t>
            </a:r>
            <a:r>
              <a:rPr lang="cs-CZ" sz="3300" dirty="0"/>
              <a:t>(jaké mají žáci o tématu předběžné znalosti, co z učiva bude pro žáky nejobtížnější, jak budu žáky aktivizovat, jak zajistím časovou a obsahovou kontinuitu obsahu učiva, jaké učební úlohy je potřeba připravit k procvičování a upevňování učiva), </a:t>
            </a:r>
          </a:p>
          <a:p>
            <a:pPr lvl="1"/>
            <a:r>
              <a:rPr lang="cs-CZ" sz="3300" b="1" i="1" dirty="0"/>
              <a:t>Výchovné možnosti</a:t>
            </a:r>
            <a:r>
              <a:rPr lang="cs-CZ" sz="3300" b="1" dirty="0"/>
              <a:t> </a:t>
            </a:r>
            <a:r>
              <a:rPr lang="cs-CZ" sz="3300" dirty="0"/>
              <a:t>(jak mohu učiva i v průběhu vyučování výchovně využít), </a:t>
            </a:r>
          </a:p>
          <a:p>
            <a:pPr lvl="1"/>
            <a:r>
              <a:rPr lang="cs-CZ" sz="3300" b="1" i="1" dirty="0"/>
              <a:t>Organizace vyučovací jednotky </a:t>
            </a:r>
            <a:r>
              <a:rPr lang="cs-CZ" sz="3300" dirty="0"/>
              <a:t>(které pracovní podmínky si musím zabezpečit), </a:t>
            </a:r>
          </a:p>
          <a:p>
            <a:pPr lvl="1"/>
            <a:r>
              <a:rPr lang="cs-CZ" sz="3300" b="1" i="1" dirty="0"/>
              <a:t>Časový projekt </a:t>
            </a:r>
            <a:r>
              <a:rPr lang="cs-CZ" sz="3300" i="1" dirty="0"/>
              <a:t>vyučovací jednotky </a:t>
            </a:r>
            <a:r>
              <a:rPr lang="cs-CZ" sz="3300" dirty="0"/>
              <a:t>(kolik času mohu věnovat jednotlivým fázím vyučovací jednotky, kolik času si vyžádá domácí příprava žáků na další vyučovací jednotku), </a:t>
            </a:r>
          </a:p>
          <a:p>
            <a:pPr lvl="1"/>
            <a:r>
              <a:rPr lang="cs-CZ" sz="3300" b="1" i="1" dirty="0"/>
              <a:t>Realizace přípravy </a:t>
            </a:r>
            <a:r>
              <a:rPr lang="cs-CZ" sz="3300" dirty="0"/>
              <a:t>(jak budu zajišťovat pracovní součinnost žáků, jak budu zjišťovat pracovní výsledky žáků) </a:t>
            </a:r>
          </a:p>
          <a:p>
            <a:pPr marL="0" indent="0">
              <a:buNone/>
            </a:pPr>
            <a:r>
              <a:rPr lang="cs-CZ" b="1" dirty="0"/>
              <a:t>= komplexní didaktická analýza učiva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165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Sedmero přípravy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Písemná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Obsahuje časový harmonogram vyučovací hodiny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Zahrnuje základní otázky k diagnostice kompetencí (prověřování)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Upřesňuje materiálně-didaktické prostředky ve výuce použité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 bodech uvádí obsah výkladu a zápisu (elektronicky, příp. na tabuli)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Obsahuje shrnutí učiva – základní otázky k fixaci učiva, učební aktivity sloužící ke shrnutí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Doplněna zadáním domácího úkolu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387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Příklad „,metodického listu přípravy“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Tematický celek v ŠVP:</a:t>
            </a:r>
          </a:p>
          <a:p>
            <a:r>
              <a:rPr lang="cs-CZ" dirty="0"/>
              <a:t>Předmět:</a:t>
            </a:r>
          </a:p>
          <a:p>
            <a:r>
              <a:rPr lang="cs-CZ" dirty="0"/>
              <a:t>Téma:</a:t>
            </a:r>
          </a:p>
          <a:p>
            <a:r>
              <a:rPr lang="cs-CZ" dirty="0"/>
              <a:t>Vzdělávací cíl tématu:</a:t>
            </a:r>
          </a:p>
          <a:p>
            <a:r>
              <a:rPr lang="cs-CZ" dirty="0"/>
              <a:t>Použité metody, formy a pomůcky:</a:t>
            </a:r>
          </a:p>
          <a:p>
            <a:r>
              <a:rPr lang="cs-CZ" dirty="0"/>
              <a:t>Fáze hodiny, orientační časový harmonogram:</a:t>
            </a:r>
          </a:p>
          <a:p>
            <a:pPr lvl="1"/>
            <a:r>
              <a:rPr lang="cs-CZ" dirty="0"/>
              <a:t>1. Opakování (10 minut)</a:t>
            </a:r>
          </a:p>
          <a:p>
            <a:pPr lvl="1"/>
            <a:r>
              <a:rPr lang="cs-CZ" dirty="0"/>
              <a:t>2. Expozice nové látky (15 minut)</a:t>
            </a:r>
          </a:p>
          <a:p>
            <a:pPr lvl="2"/>
            <a:r>
              <a:rPr lang="cs-CZ" dirty="0"/>
              <a:t>Zápis (do sešitu) / vytištění, nalepení, vložení, poslání na společné úložiště …</a:t>
            </a:r>
          </a:p>
          <a:p>
            <a:pPr lvl="1"/>
            <a:r>
              <a:rPr lang="cs-CZ" dirty="0"/>
              <a:t>3. Řešení problémových úloh (15 minut)</a:t>
            </a:r>
          </a:p>
          <a:p>
            <a:pPr lvl="1"/>
            <a:r>
              <a:rPr lang="cs-CZ" dirty="0"/>
              <a:t>4. Zhodnocení práce žáků, pochvaly za aktivitu a správné uvažování (5 minut)</a:t>
            </a:r>
          </a:p>
          <a:p>
            <a:pPr marL="5715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914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Příprava – shrnující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Při přípravě učitele na výuku jde o profesionální, </a:t>
            </a:r>
            <a:r>
              <a:rPr lang="cs-CZ" b="1" dirty="0"/>
              <a:t>reflektované plánování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výběru z učiva</a:t>
            </a:r>
          </a:p>
          <a:p>
            <a:pPr lvl="0"/>
            <a:r>
              <a:rPr lang="cs-CZ" dirty="0"/>
              <a:t>učebních činností žáka</a:t>
            </a:r>
          </a:p>
          <a:p>
            <a:pPr lvl="0"/>
            <a:r>
              <a:rPr lang="cs-CZ" dirty="0"/>
              <a:t>činností učitele, které zvýší šanci, že se žák učivu naučí</a:t>
            </a:r>
          </a:p>
          <a:p>
            <a:pPr lvl="0"/>
            <a:endParaRPr lang="cs-CZ" dirty="0"/>
          </a:p>
          <a:p>
            <a:r>
              <a:rPr lang="cs-CZ" dirty="0"/>
              <a:t>Vodítkem při plánování je </a:t>
            </a:r>
            <a:r>
              <a:rPr lang="cs-CZ" dirty="0">
                <a:solidFill>
                  <a:srgbClr val="C00000"/>
                </a:solidFill>
              </a:rPr>
              <a:t>popis žádoucích cílových kompetencí žáka</a:t>
            </a:r>
          </a:p>
          <a:p>
            <a:r>
              <a:rPr lang="cs-CZ" dirty="0">
                <a:solidFill>
                  <a:srgbClr val="C00000"/>
                </a:solidFill>
              </a:rPr>
              <a:t>Plánování výuky tedy není hledáním odpovědi na otázku, co bude dělat učitel, a rozhodně by tím neměla příprava začínat</a:t>
            </a:r>
          </a:p>
          <a:p>
            <a:pPr lvl="0"/>
            <a:r>
              <a:rPr lang="cs-CZ" dirty="0"/>
              <a:t>Učitel při plánování výuky rozhoduje, zda vše, co je v osnovách a učebnici, je důležité, a zda tam něco důležitého nechybí  - aktuální otázka vzdělávací politiky v ČT = revize RVP</a:t>
            </a:r>
          </a:p>
          <a:p>
            <a:pPr lvl="0"/>
            <a:r>
              <a:rPr lang="cs-CZ" dirty="0"/>
              <a:t>Učitel hledá, jaké činnosti žáků vedou k učení žáka a umožní dosažení cílů</a:t>
            </a:r>
          </a:p>
          <a:p>
            <a:pPr lvl="0"/>
            <a:r>
              <a:rPr lang="cs-CZ" dirty="0"/>
              <a:t>Poté co má učitel jasno, co budou v hodině dělat žáci, odvodí z toho, co bude dělat on</a:t>
            </a:r>
          </a:p>
          <a:p>
            <a:pPr lvl="0"/>
            <a:r>
              <a:rPr lang="cs-CZ" dirty="0"/>
              <a:t>Po vyučování se ke svému plánu vrací, hodnotí, zda bylo cílů dosaženo – </a:t>
            </a:r>
            <a:r>
              <a:rPr lang="cs-CZ" b="1" dirty="0"/>
              <a:t>reflektivní přístup </a:t>
            </a:r>
            <a:r>
              <a:rPr lang="cs-CZ" dirty="0"/>
              <a:t>učitele k pedagogické práci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85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Co všechno by měla zahrnovat </a:t>
            </a:r>
            <a:r>
              <a:rPr lang="cs-CZ" b="1" dirty="0">
                <a:solidFill>
                  <a:srgbClr val="C00000"/>
                </a:solidFill>
              </a:rPr>
              <a:t>příprava učitele </a:t>
            </a:r>
            <a:r>
              <a:rPr lang="cs-CZ" dirty="0">
                <a:solidFill>
                  <a:srgbClr val="C00000"/>
                </a:solidFill>
              </a:rPr>
              <a:t>na konkrétní vyučovací hodinu?</a:t>
            </a:r>
          </a:p>
        </p:txBody>
      </p:sp>
    </p:spTree>
    <p:extLst>
      <p:ext uri="{BB962C8B-B14F-4D97-AF65-F5344CB8AC3E}">
        <p14:creationId xmlns:p14="http://schemas.microsoft.com/office/powerpoint/2010/main" val="67359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964488" cy="431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27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Co budeme řešit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Plánování</a:t>
            </a:r>
          </a:p>
          <a:p>
            <a:r>
              <a:rPr lang="cs-CZ" dirty="0"/>
              <a:t>Příprava</a:t>
            </a:r>
          </a:p>
          <a:p>
            <a:r>
              <a:rPr lang="cs-CZ" dirty="0"/>
              <a:t>Cíle výuky</a:t>
            </a:r>
          </a:p>
          <a:p>
            <a:pPr lvl="1"/>
            <a:r>
              <a:rPr lang="cs-CZ" dirty="0"/>
              <a:t>Otázky </a:t>
            </a:r>
          </a:p>
          <a:p>
            <a:pPr lvl="1"/>
            <a:r>
              <a:rPr lang="cs-CZ" dirty="0"/>
              <a:t>Úlohy </a:t>
            </a:r>
          </a:p>
        </p:txBody>
      </p:sp>
    </p:spTree>
    <p:extLst>
      <p:ext uri="{BB962C8B-B14F-4D97-AF65-F5344CB8AC3E}">
        <p14:creationId xmlns:p14="http://schemas.microsoft.com/office/powerpoint/2010/main" val="81099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Plánování a příprava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Didaktická analýza učiva (zásadní část přípravy)</a:t>
            </a:r>
          </a:p>
          <a:p>
            <a:pPr marL="0" indent="0">
              <a:buNone/>
            </a:pPr>
            <a:r>
              <a:rPr lang="cs-CZ" dirty="0"/>
              <a:t>= rozbor obsahu konkrétní učební látky</a:t>
            </a:r>
          </a:p>
          <a:p>
            <a:r>
              <a:rPr lang="cs-CZ" dirty="0"/>
              <a:t>Cíl: vystihnout výchovnou a vzdělávací hodnotu učební látky / přetvořit vědecké poznatky na didaktické poznatky (učivo)</a:t>
            </a:r>
          </a:p>
          <a:p>
            <a:r>
              <a:rPr lang="cs-CZ" dirty="0"/>
              <a:t>Použití:  </a:t>
            </a:r>
          </a:p>
          <a:p>
            <a:pPr lvl="1"/>
            <a:r>
              <a:rPr lang="cs-CZ" dirty="0"/>
              <a:t>Při vypracování tematického plánu</a:t>
            </a:r>
          </a:p>
          <a:p>
            <a:pPr lvl="1"/>
            <a:r>
              <a:rPr lang="cs-CZ" dirty="0"/>
              <a:t>Při přípravě na konkrétní vyučovací hodinu </a:t>
            </a:r>
          </a:p>
          <a:p>
            <a:pPr lvl="2"/>
            <a:r>
              <a:rPr lang="cs-CZ" dirty="0"/>
              <a:t>učebnice, </a:t>
            </a:r>
            <a:r>
              <a:rPr lang="cs-CZ" dirty="0" err="1"/>
              <a:t>kurikulární</a:t>
            </a:r>
            <a:r>
              <a:rPr lang="cs-CZ" dirty="0"/>
              <a:t> dokumenty, edukační / metodický materiál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13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/>
              <a:t>Didaktická analýza 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/>
              <a:t>Studium učebních osnov</a:t>
            </a:r>
          </a:p>
          <a:p>
            <a:pPr lvl="1"/>
            <a:r>
              <a:rPr lang="cs-CZ" dirty="0"/>
              <a:t>v nich zpravidla formulovány výukové cíle, jichž mají žáci dosáhnout</a:t>
            </a:r>
          </a:p>
          <a:p>
            <a:pPr lvl="1"/>
            <a:r>
              <a:rPr lang="cs-CZ" dirty="0"/>
              <a:t>ŠVP, učební plány učitele </a:t>
            </a:r>
          </a:p>
          <a:p>
            <a:r>
              <a:rPr lang="cs-CZ" u="sng" dirty="0"/>
              <a:t>Studium učebnic</a:t>
            </a:r>
          </a:p>
          <a:p>
            <a:pPr lvl="1"/>
            <a:r>
              <a:rPr lang="cs-CZ" dirty="0"/>
              <a:t>porovnání obsahu učebnice s obsahem učiva vymezeným osnovami</a:t>
            </a:r>
          </a:p>
          <a:p>
            <a:pPr lvl="1"/>
            <a:r>
              <a:rPr lang="cs-CZ" dirty="0"/>
              <a:t>v případě nesouladu učitel rozhoduje, kterých doplňujících materiálů bude používat, aby bylo dosaženo cílů daných osnovami</a:t>
            </a:r>
          </a:p>
          <a:p>
            <a:pPr lvl="1"/>
            <a:r>
              <a:rPr lang="cs-CZ" dirty="0"/>
              <a:t>Vhodný zdroj: dobře zpracovaná metodika (doplněk k učebnici - pro učitele) </a:t>
            </a:r>
          </a:p>
        </p:txBody>
      </p:sp>
    </p:spTree>
    <p:extLst>
      <p:ext uri="{BB962C8B-B14F-4D97-AF65-F5344CB8AC3E}">
        <p14:creationId xmlns:p14="http://schemas.microsoft.com/office/powerpoint/2010/main" val="28841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Typy didaktické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1. POJMOVÁ</a:t>
            </a:r>
          </a:p>
          <a:p>
            <a:pPr lvl="1"/>
            <a:r>
              <a:rPr lang="cs-CZ" dirty="0"/>
              <a:t>Analýza pojmů vztahujících se k danému učivu</a:t>
            </a:r>
          </a:p>
          <a:p>
            <a:pPr lvl="1"/>
            <a:r>
              <a:rPr lang="cs-CZ" dirty="0"/>
              <a:t>Vytvoření logických struktur pojmů </a:t>
            </a:r>
          </a:p>
          <a:p>
            <a:pPr lvl="1"/>
            <a:r>
              <a:rPr lang="cs-CZ" dirty="0"/>
              <a:t>Propojení už naučených pojmů s novými</a:t>
            </a:r>
          </a:p>
          <a:p>
            <a:pPr lvl="1"/>
            <a:r>
              <a:rPr lang="cs-CZ" dirty="0"/>
              <a:t>Vztahy mezi pojmy: nadřazené / podřazené pojmy</a:t>
            </a:r>
          </a:p>
          <a:p>
            <a:pPr lvl="1"/>
            <a:r>
              <a:rPr lang="cs-CZ" dirty="0"/>
              <a:t>Základní / rozšiřující učivo 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2. OPERAČNÍ </a:t>
            </a:r>
          </a:p>
          <a:p>
            <a:r>
              <a:rPr lang="cs-CZ" dirty="0"/>
              <a:t>Analýza </a:t>
            </a:r>
            <a:r>
              <a:rPr lang="cs-CZ" b="1" dirty="0"/>
              <a:t>činností a operací učitele a žáků s učivem                       dosažení  vzdělávacího cíle</a:t>
            </a:r>
          </a:p>
          <a:p>
            <a:r>
              <a:rPr lang="cs-CZ" dirty="0"/>
              <a:t>Rozbor takových činností žáků, které budou prostředkem vedoucím k pochopení a osvojení učiva, k rozvoji osobnosti žáka</a:t>
            </a:r>
          </a:p>
          <a:p>
            <a:r>
              <a:rPr lang="cs-CZ" dirty="0"/>
              <a:t>Př.: analýza učebních úloh 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3. </a:t>
            </a:r>
            <a:r>
              <a:rPr lang="cs-CZ" b="1" cap="all" dirty="0"/>
              <a:t>Reflektující mezipředmětové vztahy</a:t>
            </a:r>
          </a:p>
          <a:p>
            <a:r>
              <a:rPr lang="cs-CZ" dirty="0"/>
              <a:t>cílem ukázat a zprostředkovat žákům učivo pohledem různých předmětů 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6084168" y="3805473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98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Příprava učitele na výuku -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Východiska: ŠVP, tematický učební plán (předmětu) </a:t>
            </a:r>
          </a:p>
          <a:p>
            <a:r>
              <a:rPr lang="cs-CZ" dirty="0"/>
              <a:t>Příprava plně záležitostí učitele               </a:t>
            </a:r>
            <a:r>
              <a:rPr lang="cs-CZ" b="1" dirty="0"/>
              <a:t>vlastní pojetí</a:t>
            </a:r>
            <a:r>
              <a:rPr lang="cs-CZ" dirty="0"/>
              <a:t> didaktické a pedagogické práce / pojetí přípravy</a:t>
            </a:r>
          </a:p>
          <a:p>
            <a:endParaRPr lang="cs-CZ" dirty="0"/>
          </a:p>
          <a:p>
            <a:pPr marL="571500" indent="-571500">
              <a:buAutoNum type="romanUcPeriod"/>
            </a:pPr>
            <a:r>
              <a:rPr lang="cs-CZ" b="1" dirty="0"/>
              <a:t>Stanovení cílů výuky</a:t>
            </a:r>
          </a:p>
          <a:p>
            <a:r>
              <a:rPr lang="cs-CZ" dirty="0">
                <a:solidFill>
                  <a:srgbClr val="C00000"/>
                </a:solidFill>
              </a:rPr>
              <a:t>Základní otázka: Jaké nové vědomosti, dovednosti a postoje si má žák v mé vyučovací hodině osvojit? </a:t>
            </a:r>
          </a:p>
          <a:p>
            <a:r>
              <a:rPr lang="cs-CZ" dirty="0"/>
              <a:t>Předchozí výuka (subjektivní sebereflexe učitele)</a:t>
            </a:r>
          </a:p>
          <a:p>
            <a:pPr lvl="1"/>
            <a:r>
              <a:rPr lang="cs-CZ" dirty="0"/>
              <a:t>Co bylo/co nebylo probráno  </a:t>
            </a:r>
          </a:p>
          <a:p>
            <a:pPr lvl="1"/>
            <a:r>
              <a:rPr lang="cs-CZ" dirty="0"/>
              <a:t>Pochopili / nepochopili žáci probrané učivo správně</a:t>
            </a:r>
          </a:p>
          <a:p>
            <a:pPr lvl="1"/>
            <a:r>
              <a:rPr lang="cs-CZ" dirty="0"/>
              <a:t>Co je třeba procvičit / zopakovat / opět vysvětlit z probraného učiva</a:t>
            </a:r>
          </a:p>
          <a:p>
            <a:pPr marL="514350" indent="-457200"/>
            <a:r>
              <a:rPr lang="cs-CZ" dirty="0"/>
              <a:t>Cíle stanoveny konkrétně a s ohledem na požadavky na výukové cíle (učitelova kontrola splnění na konci hodiny)</a:t>
            </a:r>
          </a:p>
          <a:p>
            <a:pPr marL="514350" indent="-457200"/>
            <a:endParaRPr lang="cs-CZ" dirty="0"/>
          </a:p>
          <a:p>
            <a:pPr marL="57150" indent="0">
              <a:buNone/>
            </a:pPr>
            <a:r>
              <a:rPr lang="cs-CZ" b="1" dirty="0"/>
              <a:t>II.          Výběr učebních úloh a aktivit</a:t>
            </a:r>
          </a:p>
          <a:p>
            <a:r>
              <a:rPr lang="cs-CZ" dirty="0"/>
              <a:t>Didaktické zásady</a:t>
            </a:r>
          </a:p>
          <a:p>
            <a:r>
              <a:rPr lang="cs-CZ" dirty="0"/>
              <a:t>Učební aktivity přiměřené věku, zkušenostem a schopnostem žáků</a:t>
            </a:r>
          </a:p>
          <a:p>
            <a:pPr lvl="1"/>
            <a:r>
              <a:rPr lang="cs-CZ" dirty="0"/>
              <a:t>Opakovací úlohy (vedou k novým dovednostem)</a:t>
            </a:r>
          </a:p>
          <a:p>
            <a:r>
              <a:rPr lang="cs-CZ" dirty="0"/>
              <a:t>Aktivity dostatečně různorodé a smysluplné – aktivizace žáků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923928" y="1772816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5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Příprava učitele na výuku -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III. Sestavení časového plánu vyučovací hodiny</a:t>
            </a:r>
          </a:p>
          <a:p>
            <a:pPr lvl="1"/>
            <a:r>
              <a:rPr lang="cs-CZ" dirty="0"/>
              <a:t>Časová posloupnost vybraných učebních úloh a aktivit pro vyučovací hodinu</a:t>
            </a:r>
          </a:p>
          <a:p>
            <a:pPr lvl="1"/>
            <a:r>
              <a:rPr lang="cs-CZ" dirty="0"/>
              <a:t>Stanovení pořadí aktivit – kolik času jednotlivé úlohy a aktivity zaberou</a:t>
            </a:r>
          </a:p>
          <a:p>
            <a:pPr lvl="1"/>
            <a:r>
              <a:rPr lang="cs-CZ" dirty="0"/>
              <a:t>Základní / rozšiřující úlohy a aktivity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IV. Příprava učebních pomůcek</a:t>
            </a:r>
          </a:p>
          <a:p>
            <a:pPr marL="971550" lvl="1" indent="-571500"/>
            <a:r>
              <a:rPr lang="cs-CZ" dirty="0"/>
              <a:t>Tvorba pracovních listů, příprava pokusů, příprava modelů, audiovizuální pomůcky …</a:t>
            </a:r>
          </a:p>
          <a:p>
            <a:pPr marL="971550" lvl="1" indent="-571500"/>
            <a:endParaRPr lang="cs-CZ" dirty="0"/>
          </a:p>
          <a:p>
            <a:pPr marL="0" indent="0">
              <a:buNone/>
            </a:pPr>
            <a:r>
              <a:rPr lang="cs-CZ" b="1" dirty="0"/>
              <a:t>V. Doladění přípravy</a:t>
            </a:r>
          </a:p>
          <a:p>
            <a:pPr lvl="1"/>
            <a:r>
              <a:rPr lang="cs-CZ" dirty="0"/>
              <a:t>Způsoby zjišťování zpětné vazby o výsledcích výuky</a:t>
            </a:r>
          </a:p>
          <a:p>
            <a:pPr lvl="1"/>
            <a:r>
              <a:rPr lang="cs-CZ" dirty="0"/>
              <a:t>Přizpůsobení výuky individuálním potřebám žáků</a:t>
            </a:r>
          </a:p>
          <a:p>
            <a:pPr lvl="1"/>
            <a:r>
              <a:rPr lang="cs-CZ" dirty="0"/>
              <a:t>Akceptace IVP, SVP … s ohledem na činnosti a úlohy vyučovací hodiny</a:t>
            </a:r>
          </a:p>
        </p:txBody>
      </p:sp>
    </p:spTree>
    <p:extLst>
      <p:ext uri="{BB962C8B-B14F-4D97-AF65-F5344CB8AC3E}">
        <p14:creationId xmlns:p14="http://schemas.microsoft.com/office/powerpoint/2010/main" val="29557330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1119</Words>
  <Application>Microsoft Office PowerPoint</Application>
  <PresentationFormat>Předvádění na obrazovce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Příprava výuky, edukační cíle</vt:lpstr>
      <vt:lpstr>Co všechno by měla zahrnovat příprava učitele na konkrétní vyučovací hodinu?</vt:lpstr>
      <vt:lpstr>Prezentace aplikace PowerPoint</vt:lpstr>
      <vt:lpstr>Co budeme řešit </vt:lpstr>
      <vt:lpstr>Plánování a příprava výuky</vt:lpstr>
      <vt:lpstr>Didaktická analýza učiva</vt:lpstr>
      <vt:lpstr>Typy didaktické analýzy</vt:lpstr>
      <vt:lpstr>Příprava učitele na výuku - fáze</vt:lpstr>
      <vt:lpstr>Příprava učitele na výuku - fáze</vt:lpstr>
      <vt:lpstr>Základní typy přípravy </vt:lpstr>
      <vt:lpstr>Typy přípravy </vt:lpstr>
      <vt:lpstr>Typy přípravy </vt:lpstr>
      <vt:lpstr>Typy přípravy </vt:lpstr>
      <vt:lpstr>Sedmero přípravy</vt:lpstr>
      <vt:lpstr>Příklad „,metodického listu přípravy“</vt:lpstr>
      <vt:lpstr>Příprava – shrnující informace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CRA UZS</cp:lastModifiedBy>
  <cp:revision>43</cp:revision>
  <dcterms:created xsi:type="dcterms:W3CDTF">2016-04-17T16:45:57Z</dcterms:created>
  <dcterms:modified xsi:type="dcterms:W3CDTF">2020-03-31T08:15:45Z</dcterms:modified>
</cp:coreProperties>
</file>