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79" r:id="rId3"/>
    <p:sldId id="280" r:id="rId4"/>
    <p:sldId id="281" r:id="rId5"/>
    <p:sldId id="282" r:id="rId6"/>
    <p:sldId id="283" r:id="rId7"/>
    <p:sldId id="272" r:id="rId8"/>
    <p:sldId id="269" r:id="rId9"/>
    <p:sldId id="287" r:id="rId10"/>
    <p:sldId id="289" r:id="rId11"/>
    <p:sldId id="288" r:id="rId12"/>
    <p:sldId id="290" r:id="rId13"/>
    <p:sldId id="291" r:id="rId14"/>
    <p:sldId id="271" r:id="rId15"/>
    <p:sldId id="297" r:id="rId16"/>
    <p:sldId id="292" r:id="rId17"/>
    <p:sldId id="274" r:id="rId18"/>
    <p:sldId id="293" r:id="rId19"/>
    <p:sldId id="294" r:id="rId20"/>
    <p:sldId id="295" r:id="rId21"/>
    <p:sldId id="296" r:id="rId22"/>
    <p:sldId id="285" r:id="rId23"/>
    <p:sldId id="262" r:id="rId24"/>
    <p:sldId id="267" r:id="rId25"/>
    <p:sldId id="263" r:id="rId26"/>
    <p:sldId id="264" r:id="rId27"/>
    <p:sldId id="265" r:id="rId28"/>
    <p:sldId id="266" r:id="rId2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A19AC2FF-54EA-424C-8A33-610A4FA57A69}" type="datetimeFigureOut">
              <a:rPr lang="cs-CZ" smtClean="0"/>
              <a:t>14.04.2020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F4B579D-E6BB-4100-8C73-E2D08EC5EFAA}" type="slidenum">
              <a:rPr lang="cs-CZ" smtClean="0"/>
              <a:t>‹#›</a:t>
            </a:fld>
            <a:endParaRPr lang="cs-CZ"/>
          </a:p>
        </p:txBody>
      </p:sp>
    </p:spTree>
    <p:extLst>
      <p:ext uri="{BB962C8B-B14F-4D97-AF65-F5344CB8AC3E}">
        <p14:creationId xmlns:p14="http://schemas.microsoft.com/office/powerpoint/2010/main" val="131788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19AC2FF-54EA-424C-8A33-610A4FA57A69}" type="datetimeFigureOut">
              <a:rPr lang="cs-CZ" smtClean="0"/>
              <a:t>14.04.2020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F4B579D-E6BB-4100-8C73-E2D08EC5EFAA}" type="slidenum">
              <a:rPr lang="cs-CZ" smtClean="0"/>
              <a:t>‹#›</a:t>
            </a:fld>
            <a:endParaRPr lang="cs-CZ"/>
          </a:p>
        </p:txBody>
      </p:sp>
    </p:spTree>
    <p:extLst>
      <p:ext uri="{BB962C8B-B14F-4D97-AF65-F5344CB8AC3E}">
        <p14:creationId xmlns:p14="http://schemas.microsoft.com/office/powerpoint/2010/main" val="2881686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19AC2FF-54EA-424C-8A33-610A4FA57A69}" type="datetimeFigureOut">
              <a:rPr lang="cs-CZ" smtClean="0"/>
              <a:t>14.04.2020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F4B579D-E6BB-4100-8C73-E2D08EC5EFAA}" type="slidenum">
              <a:rPr lang="cs-CZ" smtClean="0"/>
              <a:t>‹#›</a:t>
            </a:fld>
            <a:endParaRPr lang="cs-CZ"/>
          </a:p>
        </p:txBody>
      </p:sp>
    </p:spTree>
    <p:extLst>
      <p:ext uri="{BB962C8B-B14F-4D97-AF65-F5344CB8AC3E}">
        <p14:creationId xmlns:p14="http://schemas.microsoft.com/office/powerpoint/2010/main" val="2204842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19AC2FF-54EA-424C-8A33-610A4FA57A69}" type="datetimeFigureOut">
              <a:rPr lang="cs-CZ" smtClean="0"/>
              <a:t>14.04.2020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F4B579D-E6BB-4100-8C73-E2D08EC5EFAA}" type="slidenum">
              <a:rPr lang="cs-CZ" smtClean="0"/>
              <a:t>‹#›</a:t>
            </a:fld>
            <a:endParaRPr lang="cs-CZ"/>
          </a:p>
        </p:txBody>
      </p:sp>
    </p:spTree>
    <p:extLst>
      <p:ext uri="{BB962C8B-B14F-4D97-AF65-F5344CB8AC3E}">
        <p14:creationId xmlns:p14="http://schemas.microsoft.com/office/powerpoint/2010/main" val="2571099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A19AC2FF-54EA-424C-8A33-610A4FA57A69}" type="datetimeFigureOut">
              <a:rPr lang="cs-CZ" smtClean="0"/>
              <a:t>14.04.2020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F4B579D-E6BB-4100-8C73-E2D08EC5EFAA}" type="slidenum">
              <a:rPr lang="cs-CZ" smtClean="0"/>
              <a:t>‹#›</a:t>
            </a:fld>
            <a:endParaRPr lang="cs-CZ"/>
          </a:p>
        </p:txBody>
      </p:sp>
    </p:spTree>
    <p:extLst>
      <p:ext uri="{BB962C8B-B14F-4D97-AF65-F5344CB8AC3E}">
        <p14:creationId xmlns:p14="http://schemas.microsoft.com/office/powerpoint/2010/main" val="2951001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19AC2FF-54EA-424C-8A33-610A4FA57A69}" type="datetimeFigureOut">
              <a:rPr lang="cs-CZ" smtClean="0"/>
              <a:t>14.04.2020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F4B579D-E6BB-4100-8C73-E2D08EC5EFAA}" type="slidenum">
              <a:rPr lang="cs-CZ" smtClean="0"/>
              <a:t>‹#›</a:t>
            </a:fld>
            <a:endParaRPr lang="cs-CZ"/>
          </a:p>
        </p:txBody>
      </p:sp>
    </p:spTree>
    <p:extLst>
      <p:ext uri="{BB962C8B-B14F-4D97-AF65-F5344CB8AC3E}">
        <p14:creationId xmlns:p14="http://schemas.microsoft.com/office/powerpoint/2010/main" val="3824526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19AC2FF-54EA-424C-8A33-610A4FA57A69}" type="datetimeFigureOut">
              <a:rPr lang="cs-CZ" smtClean="0"/>
              <a:t>14.04.2020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F4B579D-E6BB-4100-8C73-E2D08EC5EFAA}" type="slidenum">
              <a:rPr lang="cs-CZ" smtClean="0"/>
              <a:t>‹#›</a:t>
            </a:fld>
            <a:endParaRPr lang="cs-CZ"/>
          </a:p>
        </p:txBody>
      </p:sp>
    </p:spTree>
    <p:extLst>
      <p:ext uri="{BB962C8B-B14F-4D97-AF65-F5344CB8AC3E}">
        <p14:creationId xmlns:p14="http://schemas.microsoft.com/office/powerpoint/2010/main" val="4165683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A19AC2FF-54EA-424C-8A33-610A4FA57A69}" type="datetimeFigureOut">
              <a:rPr lang="cs-CZ" smtClean="0"/>
              <a:t>14.04.2020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F4B579D-E6BB-4100-8C73-E2D08EC5EFAA}" type="slidenum">
              <a:rPr lang="cs-CZ" smtClean="0"/>
              <a:t>‹#›</a:t>
            </a:fld>
            <a:endParaRPr lang="cs-CZ"/>
          </a:p>
        </p:txBody>
      </p:sp>
    </p:spTree>
    <p:extLst>
      <p:ext uri="{BB962C8B-B14F-4D97-AF65-F5344CB8AC3E}">
        <p14:creationId xmlns:p14="http://schemas.microsoft.com/office/powerpoint/2010/main" val="21492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19AC2FF-54EA-424C-8A33-610A4FA57A69}" type="datetimeFigureOut">
              <a:rPr lang="cs-CZ" smtClean="0"/>
              <a:t>14.04.2020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F4B579D-E6BB-4100-8C73-E2D08EC5EFAA}" type="slidenum">
              <a:rPr lang="cs-CZ" smtClean="0"/>
              <a:t>‹#›</a:t>
            </a:fld>
            <a:endParaRPr lang="cs-CZ"/>
          </a:p>
        </p:txBody>
      </p:sp>
    </p:spTree>
    <p:extLst>
      <p:ext uri="{BB962C8B-B14F-4D97-AF65-F5344CB8AC3E}">
        <p14:creationId xmlns:p14="http://schemas.microsoft.com/office/powerpoint/2010/main" val="1822336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A19AC2FF-54EA-424C-8A33-610A4FA57A69}" type="datetimeFigureOut">
              <a:rPr lang="cs-CZ" smtClean="0"/>
              <a:t>14.04.2020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F4B579D-E6BB-4100-8C73-E2D08EC5EFAA}" type="slidenum">
              <a:rPr lang="cs-CZ" smtClean="0"/>
              <a:t>‹#›</a:t>
            </a:fld>
            <a:endParaRPr lang="cs-CZ"/>
          </a:p>
        </p:txBody>
      </p:sp>
    </p:spTree>
    <p:extLst>
      <p:ext uri="{BB962C8B-B14F-4D97-AF65-F5344CB8AC3E}">
        <p14:creationId xmlns:p14="http://schemas.microsoft.com/office/powerpoint/2010/main" val="3164850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A19AC2FF-54EA-424C-8A33-610A4FA57A69}" type="datetimeFigureOut">
              <a:rPr lang="cs-CZ" smtClean="0"/>
              <a:t>14.04.2020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F4B579D-E6BB-4100-8C73-E2D08EC5EFAA}" type="slidenum">
              <a:rPr lang="cs-CZ" smtClean="0"/>
              <a:t>‹#›</a:t>
            </a:fld>
            <a:endParaRPr lang="cs-CZ"/>
          </a:p>
        </p:txBody>
      </p:sp>
    </p:spTree>
    <p:extLst>
      <p:ext uri="{BB962C8B-B14F-4D97-AF65-F5344CB8AC3E}">
        <p14:creationId xmlns:p14="http://schemas.microsoft.com/office/powerpoint/2010/main" val="1340626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9AC2FF-54EA-424C-8A33-610A4FA57A69}" type="datetimeFigureOut">
              <a:rPr lang="cs-CZ" smtClean="0"/>
              <a:t>14.04.2020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4B579D-E6BB-4100-8C73-E2D08EC5EFAA}" type="slidenum">
              <a:rPr lang="cs-CZ" smtClean="0"/>
              <a:t>‹#›</a:t>
            </a:fld>
            <a:endParaRPr lang="cs-CZ"/>
          </a:p>
        </p:txBody>
      </p:sp>
    </p:spTree>
    <p:extLst>
      <p:ext uri="{BB962C8B-B14F-4D97-AF65-F5344CB8AC3E}">
        <p14:creationId xmlns:p14="http://schemas.microsoft.com/office/powerpoint/2010/main" val="3074339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zakony.centrum.cz/skolsky-zakon/cast-1-paragraf-18"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www.msmt.cz/dokumenty-3/skolsky-zakon-ve-zneni-ucinnem-od-15-2-201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katalogpo.upol.cz/obecna-cast/3-komu-jsou-podpurna-opatreni-urcena/3-1-stupne-podpurnych-opatreni/" TargetMode="External"/><Relationship Id="rId2" Type="http://schemas.openxmlformats.org/officeDocument/2006/relationships/hyperlink" Target="http://www.nuv.cz/t/podpurna-opatren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052736"/>
            <a:ext cx="8229600" cy="2520280"/>
          </a:xfrm>
          <a:ln w="57150">
            <a:solidFill>
              <a:srgbClr val="C00000"/>
            </a:solidFill>
          </a:ln>
        </p:spPr>
        <p:txBody>
          <a:bodyPr>
            <a:noAutofit/>
          </a:bodyPr>
          <a:lstStyle/>
          <a:p>
            <a:r>
              <a:rPr lang="cs-CZ" sz="3600" b="1" dirty="0"/>
              <a:t>Vzdělávání žáků </a:t>
            </a:r>
            <a:br>
              <a:rPr lang="cs-CZ" sz="3600" b="1" dirty="0"/>
            </a:br>
            <a:r>
              <a:rPr lang="cs-CZ" sz="3600" b="1" dirty="0"/>
              <a:t>se speciálními vzdělávacími potřebami</a:t>
            </a:r>
            <a:r>
              <a:rPr lang="cs-CZ" sz="3600" dirty="0"/>
              <a:t> </a:t>
            </a:r>
            <a:br>
              <a:rPr lang="cs-CZ" sz="3600" dirty="0"/>
            </a:br>
            <a:r>
              <a:rPr lang="cs-CZ" sz="3600" dirty="0"/>
              <a:t>(na střední škole) </a:t>
            </a:r>
          </a:p>
        </p:txBody>
      </p:sp>
      <p:sp>
        <p:nvSpPr>
          <p:cNvPr id="3" name="Obdélník 2">
            <a:extLst>
              <a:ext uri="{FF2B5EF4-FFF2-40B4-BE49-F238E27FC236}">
                <a16:creationId xmlns:a16="http://schemas.microsoft.com/office/drawing/2014/main" id="{DA7942E7-8F6B-40AB-8BD6-CA91665C0474}"/>
              </a:ext>
            </a:extLst>
          </p:cNvPr>
          <p:cNvSpPr/>
          <p:nvPr/>
        </p:nvSpPr>
        <p:spPr>
          <a:xfrm>
            <a:off x="2339753" y="4077072"/>
            <a:ext cx="4544130" cy="830997"/>
          </a:xfrm>
          <a:prstGeom prst="rect">
            <a:avLst/>
          </a:prstGeom>
        </p:spPr>
        <p:txBody>
          <a:bodyPr wrap="square">
            <a:spAutoFit/>
          </a:bodyPr>
          <a:lstStyle/>
          <a:p>
            <a:pPr algn="ctr"/>
            <a:r>
              <a:rPr lang="cs-CZ" sz="2400" dirty="0"/>
              <a:t>Design vzdělávacího procesu</a:t>
            </a:r>
          </a:p>
          <a:p>
            <a:pPr algn="ctr"/>
            <a:r>
              <a:rPr lang="cs-CZ" sz="2400" dirty="0"/>
              <a:t>Obecná a oborová didaktika</a:t>
            </a:r>
          </a:p>
        </p:txBody>
      </p:sp>
    </p:spTree>
    <p:extLst>
      <p:ext uri="{BB962C8B-B14F-4D97-AF65-F5344CB8AC3E}">
        <p14:creationId xmlns:p14="http://schemas.microsoft.com/office/powerpoint/2010/main" val="3349334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92C40D3-353C-4751-A375-B59D22630F20}"/>
              </a:ext>
            </a:extLst>
          </p:cNvPr>
          <p:cNvSpPr>
            <a:spLocks noGrp="1"/>
          </p:cNvSpPr>
          <p:nvPr>
            <p:ph idx="1"/>
          </p:nvPr>
        </p:nvSpPr>
        <p:spPr>
          <a:xfrm>
            <a:off x="457200" y="1600200"/>
            <a:ext cx="8229600" cy="5141168"/>
          </a:xfrm>
        </p:spPr>
        <p:txBody>
          <a:bodyPr>
            <a:normAutofit fontScale="55000" lnSpcReduction="20000"/>
          </a:bodyPr>
          <a:lstStyle/>
          <a:p>
            <a:pPr marL="0" indent="0">
              <a:buNone/>
            </a:pPr>
            <a:r>
              <a:rPr lang="cs-CZ" b="1" dirty="0"/>
              <a:t>„(2) Podpůrná opatření spočívají v</a:t>
            </a:r>
          </a:p>
          <a:p>
            <a:r>
              <a:rPr lang="cs-CZ" dirty="0"/>
              <a:t>a) poradenské pomoci školy a školského poradenského zařízení,</a:t>
            </a:r>
          </a:p>
          <a:p>
            <a:r>
              <a:rPr lang="cs-CZ" dirty="0"/>
              <a:t>b) úpravě organizace, obsahu, hodnocení, forem a metod vzdělávání a školských služeb, včetně zabezpečení výuky předmětů speciálně pedagogické péče a včetně prodloužení délky středního nebo vyššího odborného vzdělávání až o dva roky,</a:t>
            </a:r>
          </a:p>
          <a:p>
            <a:r>
              <a:rPr lang="cs-CZ" dirty="0"/>
              <a:t>c) úpravě podmínek přijímání ke vzdělávání a ukončování vzdělávání,</a:t>
            </a:r>
          </a:p>
          <a:p>
            <a:r>
              <a:rPr lang="cs-CZ" dirty="0"/>
              <a:t>d) použití kompenzačních pomůcek, speciálních učebnic a speciálních učebních pomůcek, využívání komunikačních systémů neslyšících a hluchoslepých osob</a:t>
            </a:r>
            <a:r>
              <a:rPr lang="cs-CZ" baseline="30000" dirty="0"/>
              <a:t>11a</a:t>
            </a:r>
            <a:r>
              <a:rPr lang="cs-CZ" dirty="0"/>
              <a:t>), Braillova písma a podpůrných nebo náhradních komunikačních systémů,</a:t>
            </a:r>
          </a:p>
          <a:p>
            <a:r>
              <a:rPr lang="cs-CZ" dirty="0"/>
              <a:t>e) úpravě očekávaných výstupů vzdělávání v mezích stanovených rámcovými vzdělávacími programy a akreditovanými vzdělávacími programy,</a:t>
            </a:r>
          </a:p>
          <a:p>
            <a:r>
              <a:rPr lang="cs-CZ" dirty="0"/>
              <a:t>f) vzdělávání podle individuálního vzdělávacího plánu,</a:t>
            </a:r>
          </a:p>
          <a:p>
            <a:r>
              <a:rPr lang="cs-CZ" dirty="0"/>
              <a:t>g) využití asistenta pedagoga,</a:t>
            </a:r>
          </a:p>
          <a:p>
            <a:r>
              <a:rPr lang="cs-CZ" dirty="0"/>
              <a:t>h) využití dalšího pedagogického pracovníka, tlumočníka českého znakového jazyka, přepisovatele pro neslyšící nebo možnosti působení osob poskytujících dítěti, žákovi nebo studentovi po dobu jeho pobytu ve škole nebo školském zařízení podporu podle zvláštních právních předpisů, nebo</a:t>
            </a:r>
          </a:p>
          <a:p>
            <a:r>
              <a:rPr lang="cs-CZ" dirty="0"/>
              <a:t>i) poskytování vzdělávání nebo školských služeb v prostorách stavebně nebo technicky upravených.“</a:t>
            </a:r>
          </a:p>
          <a:p>
            <a:endParaRPr lang="cs-CZ" dirty="0"/>
          </a:p>
        </p:txBody>
      </p:sp>
      <p:sp>
        <p:nvSpPr>
          <p:cNvPr id="4" name="Nadpis 2">
            <a:extLst>
              <a:ext uri="{FF2B5EF4-FFF2-40B4-BE49-F238E27FC236}">
                <a16:creationId xmlns:a16="http://schemas.microsoft.com/office/drawing/2014/main" id="{01F8CE9E-9C5B-4D68-95FF-D860E71C6B80}"/>
              </a:ext>
            </a:extLst>
          </p:cNvPr>
          <p:cNvSpPr>
            <a:spLocks noGrp="1"/>
          </p:cNvSpPr>
          <p:nvPr>
            <p:ph type="title"/>
          </p:nvPr>
        </p:nvSpPr>
        <p:spPr>
          <a:xfrm>
            <a:off x="457200" y="274638"/>
            <a:ext cx="8229600" cy="1143000"/>
          </a:xfrm>
          <a:ln w="38100">
            <a:solidFill>
              <a:srgbClr val="C00000"/>
            </a:solidFill>
          </a:ln>
        </p:spPr>
        <p:txBody>
          <a:bodyPr>
            <a:normAutofit/>
          </a:bodyPr>
          <a:lstStyle/>
          <a:p>
            <a:r>
              <a:rPr lang="cs-CZ" sz="3600" b="1" dirty="0"/>
              <a:t>Podpůrná opatření ve </a:t>
            </a:r>
            <a:r>
              <a:rPr lang="cs-CZ" sz="3600" b="1" dirty="0" err="1"/>
              <a:t>ŠkZ</a:t>
            </a:r>
            <a:endParaRPr lang="cs-CZ" sz="3600" b="1" dirty="0"/>
          </a:p>
        </p:txBody>
      </p:sp>
    </p:spTree>
    <p:extLst>
      <p:ext uri="{BB962C8B-B14F-4D97-AF65-F5344CB8AC3E}">
        <p14:creationId xmlns:p14="http://schemas.microsoft.com/office/powerpoint/2010/main" val="3869823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ln w="38100">
            <a:solidFill>
              <a:srgbClr val="C00000"/>
            </a:solidFill>
          </a:ln>
        </p:spPr>
        <p:txBody>
          <a:bodyPr>
            <a:normAutofit/>
          </a:bodyPr>
          <a:lstStyle/>
          <a:p>
            <a:r>
              <a:rPr lang="cs-CZ" sz="3200" dirty="0"/>
              <a:t>Podpůrná opatření - konkretizace</a:t>
            </a:r>
          </a:p>
        </p:txBody>
      </p:sp>
      <p:sp>
        <p:nvSpPr>
          <p:cNvPr id="3" name="Zástupný symbol pro obsah 2"/>
          <p:cNvSpPr>
            <a:spLocks noGrp="1"/>
          </p:cNvSpPr>
          <p:nvPr>
            <p:ph idx="1"/>
          </p:nvPr>
        </p:nvSpPr>
        <p:spPr>
          <a:xfrm>
            <a:off x="457200" y="1600200"/>
            <a:ext cx="8229600" cy="4853136"/>
          </a:xfrm>
        </p:spPr>
        <p:txBody>
          <a:bodyPr>
            <a:normAutofit fontScale="55000" lnSpcReduction="20000"/>
          </a:bodyPr>
          <a:lstStyle/>
          <a:p>
            <a:pPr fontAlgn="base"/>
            <a:r>
              <a:rPr lang="cs-CZ" dirty="0"/>
              <a:t>Úprava metod a forem vzdělávání žáka</a:t>
            </a:r>
          </a:p>
          <a:p>
            <a:pPr fontAlgn="base"/>
            <a:r>
              <a:rPr lang="cs-CZ" dirty="0"/>
              <a:t>Podpora školním poradenským pracovištěm</a:t>
            </a:r>
          </a:p>
          <a:p>
            <a:pPr fontAlgn="base"/>
            <a:r>
              <a:rPr lang="cs-CZ" dirty="0"/>
              <a:t>Úprava obsahu vzdělávání a případně úprava výstupů ze vzdělávání u žáků, kde je tato úprava možná a nezbytná</a:t>
            </a:r>
          </a:p>
          <a:p>
            <a:pPr fontAlgn="base"/>
            <a:r>
              <a:rPr lang="cs-CZ" dirty="0"/>
              <a:t>Organizace vzdělávání (organizace výuky, volnočasových aktivit, prostorového uspořádání, práce s délkou vyučovací hodiny, délka přestávky, počet žáků ve třídě nebo skupině…)</a:t>
            </a:r>
          </a:p>
          <a:p>
            <a:pPr fontAlgn="base"/>
            <a:r>
              <a:rPr lang="cs-CZ" dirty="0"/>
              <a:t>IVP</a:t>
            </a:r>
          </a:p>
          <a:p>
            <a:pPr fontAlgn="base"/>
            <a:r>
              <a:rPr lang="cs-CZ" dirty="0"/>
              <a:t>Personální podpora pro práci pedagoga – asistent pedagoga, další pedagogický pracovník, školní psycholog/školní speciální pedagog,</a:t>
            </a:r>
          </a:p>
          <a:p>
            <a:pPr fontAlgn="base"/>
            <a:r>
              <a:rPr lang="cs-CZ" dirty="0"/>
              <a:t>Podpora pro žáka - tlumočník do českého znakového jazyka, přepisovatel pro neslyšící, průvodce pro orientaci v prostoru, osobní asistent nebo přítomnost další osoby</a:t>
            </a:r>
          </a:p>
          <a:p>
            <a:pPr fontAlgn="base"/>
            <a:r>
              <a:rPr lang="cs-CZ" dirty="0"/>
              <a:t>Metodická podpora v intenzivní podobě ze strany ŠPZ po dobu 6 měsíců v případech, kdy škola vzdělává žáka, jehož vzdělávání a nastavení podpůrných opatření vyžaduje těsnou spolupráci s odborníky ŠPZ</a:t>
            </a:r>
          </a:p>
          <a:p>
            <a:pPr fontAlgn="base"/>
            <a:r>
              <a:rPr lang="cs-CZ" dirty="0"/>
              <a:t>Hodnocení žáka – školské zařízení doporučuje přesně, jak je třeba zohlednit specifika žákových obtíží v jeho hodnocení a sebehodnocení, jak pracovat s kritérii, s motivací a s postoji žáků ke vzdělávání</a:t>
            </a:r>
          </a:p>
          <a:p>
            <a:endParaRPr lang="cs-CZ" dirty="0"/>
          </a:p>
        </p:txBody>
      </p:sp>
    </p:spTree>
    <p:extLst>
      <p:ext uri="{BB962C8B-B14F-4D97-AF65-F5344CB8AC3E}">
        <p14:creationId xmlns:p14="http://schemas.microsoft.com/office/powerpoint/2010/main" val="3545411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712BC5-4307-488C-870E-7A7A6A98CCCE}"/>
              </a:ext>
            </a:extLst>
          </p:cNvPr>
          <p:cNvSpPr>
            <a:spLocks noGrp="1"/>
          </p:cNvSpPr>
          <p:nvPr>
            <p:ph type="title"/>
          </p:nvPr>
        </p:nvSpPr>
        <p:spPr>
          <a:ln w="38100">
            <a:solidFill>
              <a:srgbClr val="C00000"/>
            </a:solidFill>
          </a:ln>
        </p:spPr>
        <p:txBody>
          <a:bodyPr>
            <a:normAutofit/>
          </a:bodyPr>
          <a:lstStyle/>
          <a:p>
            <a:r>
              <a:rPr lang="cs-CZ" sz="3600" b="1" dirty="0"/>
              <a:t>Stupně podpůrných opatření </a:t>
            </a:r>
          </a:p>
        </p:txBody>
      </p:sp>
      <p:sp>
        <p:nvSpPr>
          <p:cNvPr id="3" name="Zástupný obsah 2">
            <a:extLst>
              <a:ext uri="{FF2B5EF4-FFF2-40B4-BE49-F238E27FC236}">
                <a16:creationId xmlns:a16="http://schemas.microsoft.com/office/drawing/2014/main" id="{EFFBF578-C485-438E-91EA-8D70CCA6641C}"/>
              </a:ext>
            </a:extLst>
          </p:cNvPr>
          <p:cNvSpPr>
            <a:spLocks noGrp="1"/>
          </p:cNvSpPr>
          <p:nvPr>
            <p:ph idx="1"/>
          </p:nvPr>
        </p:nvSpPr>
        <p:spPr/>
        <p:txBody>
          <a:bodyPr>
            <a:normAutofit fontScale="85000" lnSpcReduction="20000"/>
          </a:bodyPr>
          <a:lstStyle/>
          <a:p>
            <a:pPr marL="0" indent="0" algn="just">
              <a:buNone/>
            </a:pPr>
            <a:r>
              <a:rPr lang="cs-CZ" dirty="0"/>
              <a:t>„(3) Podpůrná opatření podle odstavce 2 se člení </a:t>
            </a:r>
            <a:r>
              <a:rPr lang="cs-CZ" b="1" dirty="0"/>
              <a:t>do pěti stupňů podle organizační, pedagogické a finanční náročnosti.</a:t>
            </a:r>
            <a:r>
              <a:rPr lang="cs-CZ" dirty="0"/>
              <a:t> Podpůrná opatření různých druhů nebo stupňů lze kombinovat. Podpůrná opatření vyššího stupně lze použít, shledá-li školské poradenské zařízení, že vzhledem k povaze speciálních vzdělávacích potřeb dítěte, žáka nebo studenta nebo k průběhu a výsledkům poskytování dosavadních podpůrných opatření by podpůrná opatření nižšího stupně nepostačovala k naplňování vzdělávacích možností dítěte, žáka nebo studenta a k uplatnění jeho práva na vzdělávání. </a:t>
            </a:r>
            <a:r>
              <a:rPr lang="cs-CZ" b="1" dirty="0"/>
              <a:t>Začlenění podpůrných opatření do jednotlivých stupňů stanoví prováděcí právní předpis.“</a:t>
            </a:r>
          </a:p>
          <a:p>
            <a:endParaRPr lang="cs-CZ" dirty="0"/>
          </a:p>
        </p:txBody>
      </p:sp>
    </p:spTree>
    <p:extLst>
      <p:ext uri="{BB962C8B-B14F-4D97-AF65-F5344CB8AC3E}">
        <p14:creationId xmlns:p14="http://schemas.microsoft.com/office/powerpoint/2010/main" val="2630285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774187-07AB-4C13-A11F-2D94E568AE4C}"/>
              </a:ext>
            </a:extLst>
          </p:cNvPr>
          <p:cNvSpPr>
            <a:spLocks noGrp="1"/>
          </p:cNvSpPr>
          <p:nvPr>
            <p:ph type="title"/>
          </p:nvPr>
        </p:nvSpPr>
        <p:spPr>
          <a:ln w="38100">
            <a:solidFill>
              <a:srgbClr val="C00000"/>
            </a:solidFill>
          </a:ln>
        </p:spPr>
        <p:txBody>
          <a:bodyPr>
            <a:normAutofit/>
          </a:bodyPr>
          <a:lstStyle/>
          <a:p>
            <a:r>
              <a:rPr lang="cs-CZ" sz="3600" b="1" dirty="0"/>
              <a:t>Uplatnění podpůrných opatření </a:t>
            </a:r>
            <a:endParaRPr lang="cs-CZ" sz="3600" dirty="0"/>
          </a:p>
        </p:txBody>
      </p:sp>
      <p:sp>
        <p:nvSpPr>
          <p:cNvPr id="3" name="Zástupný obsah 2">
            <a:extLst>
              <a:ext uri="{FF2B5EF4-FFF2-40B4-BE49-F238E27FC236}">
                <a16:creationId xmlns:a16="http://schemas.microsoft.com/office/drawing/2014/main" id="{4963A7C9-B2CB-48D3-97B8-C44B35966EDA}"/>
              </a:ext>
            </a:extLst>
          </p:cNvPr>
          <p:cNvSpPr>
            <a:spLocks noGrp="1"/>
          </p:cNvSpPr>
          <p:nvPr>
            <p:ph idx="1"/>
          </p:nvPr>
        </p:nvSpPr>
        <p:spPr>
          <a:xfrm>
            <a:off x="457200" y="1628800"/>
            <a:ext cx="8229600" cy="4525963"/>
          </a:xfrm>
        </p:spPr>
        <p:txBody>
          <a:bodyPr>
            <a:normAutofit fontScale="70000" lnSpcReduction="20000"/>
          </a:bodyPr>
          <a:lstStyle/>
          <a:p>
            <a:pPr marL="0" indent="0" algn="just">
              <a:buNone/>
            </a:pPr>
            <a:r>
              <a:rPr lang="cs-CZ" dirty="0"/>
              <a:t>„(4) Podpůrná opatření </a:t>
            </a:r>
            <a:r>
              <a:rPr lang="cs-CZ" b="1" dirty="0"/>
              <a:t>prvního stupně </a:t>
            </a:r>
            <a:r>
              <a:rPr lang="cs-CZ" dirty="0"/>
              <a:t>uplatňuje škola nebo školské zařízení </a:t>
            </a:r>
            <a:r>
              <a:rPr lang="cs-CZ" b="1" dirty="0"/>
              <a:t>i bez doporučení školského poradenského zařízení</a:t>
            </a:r>
            <a:r>
              <a:rPr lang="cs-CZ" dirty="0"/>
              <a:t>. Podpůrná opatření </a:t>
            </a:r>
            <a:r>
              <a:rPr lang="cs-CZ" b="1" dirty="0"/>
              <a:t>druhého až pátého stupně lze uplatnit pouze s doporučením školského poradenského zařízení</a:t>
            </a:r>
            <a:r>
              <a:rPr lang="cs-CZ" dirty="0"/>
              <a:t>. Škola nebo školské zařízení může místo doporučeného podpůrného opatření přijmout po projednání s příslušným školským poradenským zařízením a s předchozím písemným informovaným souhlasem zletilého žáka, studenta nebo zákonného zástupce dítěte nebo žáka jiné podpůrné opatření stejného stupně, pokud to neodporuje zájmu dítěte, žáka nebo studenta.“</a:t>
            </a:r>
          </a:p>
          <a:p>
            <a:pPr marL="0" indent="0" algn="just">
              <a:buNone/>
            </a:pPr>
            <a:endParaRPr lang="cs-CZ" dirty="0"/>
          </a:p>
          <a:p>
            <a:pPr marL="0" indent="0" algn="just">
              <a:buNone/>
            </a:pPr>
            <a:r>
              <a:rPr lang="cs-CZ" dirty="0"/>
              <a:t>„(5) </a:t>
            </a:r>
            <a:r>
              <a:rPr lang="cs-CZ" b="1" dirty="0"/>
              <a:t>Podmínkou poskytování podpůrného opatření druhého až pátého stupně </a:t>
            </a:r>
            <a:r>
              <a:rPr lang="cs-CZ" dirty="0"/>
              <a:t>školou nebo školským zařízením je vždy </a:t>
            </a:r>
            <a:r>
              <a:rPr lang="cs-CZ" b="1" dirty="0"/>
              <a:t>předchozí písemný informovaný souhlas zletilého žáka, studenta nebo zákonného zástupce dítěte nebo žáka.“</a:t>
            </a:r>
          </a:p>
          <a:p>
            <a:endParaRPr lang="cs-CZ" dirty="0"/>
          </a:p>
        </p:txBody>
      </p:sp>
    </p:spTree>
    <p:extLst>
      <p:ext uri="{BB962C8B-B14F-4D97-AF65-F5344CB8AC3E}">
        <p14:creationId xmlns:p14="http://schemas.microsoft.com/office/powerpoint/2010/main" val="4228778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ln w="38100">
            <a:solidFill>
              <a:srgbClr val="C00000"/>
            </a:solidFill>
          </a:ln>
        </p:spPr>
        <p:txBody>
          <a:bodyPr>
            <a:normAutofit/>
          </a:bodyPr>
          <a:lstStyle/>
          <a:p>
            <a:r>
              <a:rPr lang="cs-CZ" sz="3200" b="1" dirty="0"/>
              <a:t>Kdo rozhoduje o tom, že žák má SVP </a:t>
            </a:r>
          </a:p>
        </p:txBody>
      </p:sp>
      <p:sp>
        <p:nvSpPr>
          <p:cNvPr id="3" name="Zástupný symbol pro obsah 2"/>
          <p:cNvSpPr>
            <a:spLocks noGrp="1"/>
          </p:cNvSpPr>
          <p:nvPr>
            <p:ph idx="1"/>
          </p:nvPr>
        </p:nvSpPr>
        <p:spPr/>
        <p:txBody>
          <a:bodyPr>
            <a:normAutofit fontScale="77500" lnSpcReduction="20000"/>
          </a:bodyPr>
          <a:lstStyle/>
          <a:p>
            <a:r>
              <a:rPr lang="cs-CZ" b="1" dirty="0"/>
              <a:t>Pedagogicko-psychologické poradny</a:t>
            </a:r>
          </a:p>
          <a:p>
            <a:pPr lvl="1"/>
            <a:r>
              <a:rPr lang="cs-CZ" dirty="0"/>
              <a:t>poskytují služby zejména v souvislosti se školním neúspěchem, výchovnými problémy, specifickými poruchami učení (obtíže se čtením, psaním, počítáním), specifickými poruchami chování (ADHD) a sociálním znevýhodněním.</a:t>
            </a:r>
          </a:p>
          <a:p>
            <a:r>
              <a:rPr lang="cs-CZ" b="1" dirty="0"/>
              <a:t>Speciálně-pedagogická centra</a:t>
            </a:r>
          </a:p>
          <a:p>
            <a:pPr lvl="1"/>
            <a:r>
              <a:rPr lang="cs-CZ" dirty="0"/>
              <a:t>poskytují služby zejména dětem se zdravotním postižením a v některých případech také dětem se zdravotním znevýhodněním (zejména dětem s vnitřním postižením-dlouhodobá nemoc)</a:t>
            </a:r>
          </a:p>
          <a:p>
            <a:r>
              <a:rPr lang="cs-CZ" b="1" dirty="0"/>
              <a:t>Střediska výchovné péče</a:t>
            </a:r>
          </a:p>
          <a:p>
            <a:pPr lvl="1"/>
            <a:r>
              <a:rPr lang="cs-CZ" dirty="0"/>
              <a:t>poskytují služby zaměřené zejména na výchovné problémy a poruchy chování</a:t>
            </a:r>
          </a:p>
          <a:p>
            <a:endParaRPr lang="cs-CZ" dirty="0"/>
          </a:p>
        </p:txBody>
      </p:sp>
    </p:spTree>
    <p:extLst>
      <p:ext uri="{BB962C8B-B14F-4D97-AF65-F5344CB8AC3E}">
        <p14:creationId xmlns:p14="http://schemas.microsoft.com/office/powerpoint/2010/main" val="1650235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C8F8A0-2339-4845-83BA-6E837A01D29F}"/>
              </a:ext>
            </a:extLst>
          </p:cNvPr>
          <p:cNvSpPr>
            <a:spLocks noGrp="1"/>
          </p:cNvSpPr>
          <p:nvPr>
            <p:ph type="title"/>
          </p:nvPr>
        </p:nvSpPr>
        <p:spPr>
          <a:ln w="38100">
            <a:solidFill>
              <a:srgbClr val="C00000"/>
            </a:solidFill>
          </a:ln>
        </p:spPr>
        <p:txBody>
          <a:bodyPr>
            <a:normAutofit/>
          </a:bodyPr>
          <a:lstStyle/>
          <a:p>
            <a:r>
              <a:rPr lang="cs-CZ" sz="3600" b="1" dirty="0"/>
              <a:t>Žák s přiznaným uzpůsobením podmínek</a:t>
            </a:r>
            <a:endParaRPr lang="cs-CZ" sz="3600" dirty="0"/>
          </a:p>
        </p:txBody>
      </p:sp>
      <p:sp>
        <p:nvSpPr>
          <p:cNvPr id="3" name="Zástupný obsah 2">
            <a:extLst>
              <a:ext uri="{FF2B5EF4-FFF2-40B4-BE49-F238E27FC236}">
                <a16:creationId xmlns:a16="http://schemas.microsoft.com/office/drawing/2014/main" id="{EF3A667C-A669-40FC-9D7F-61A04CC858EB}"/>
              </a:ext>
            </a:extLst>
          </p:cNvPr>
          <p:cNvSpPr>
            <a:spLocks noGrp="1"/>
          </p:cNvSpPr>
          <p:nvPr>
            <p:ph idx="1"/>
          </p:nvPr>
        </p:nvSpPr>
        <p:spPr/>
        <p:txBody>
          <a:bodyPr>
            <a:normAutofit fontScale="92500" lnSpcReduction="10000"/>
          </a:bodyPr>
          <a:lstStyle/>
          <a:p>
            <a:r>
              <a:rPr lang="cs-CZ" dirty="0"/>
              <a:t>V souvislosti s maturitní zkouškou (MZ) u žáků se SVP termín </a:t>
            </a:r>
            <a:r>
              <a:rPr lang="cs-CZ" b="1" dirty="0"/>
              <a:t>„žák s přiznaným uzpůsobením podmínek pro konání MZ“ </a:t>
            </a:r>
          </a:p>
          <a:p>
            <a:endParaRPr lang="cs-CZ" b="1" dirty="0"/>
          </a:p>
          <a:p>
            <a:r>
              <a:rPr lang="cs-CZ" b="1" dirty="0"/>
              <a:t>Žák s přiznaným uzpůsobením podmínek pro konání maturitní zkoušky: </a:t>
            </a:r>
            <a:r>
              <a:rPr lang="cs-CZ" dirty="0"/>
              <a:t>žák se zdravotním postižením nebo zdravotním znevýhodněním, kterému je na základě jeho žádosti umožněno konat maturitní zkoušku za podmínek odpovídajících jeho (vzdělávacím) potřebám</a:t>
            </a:r>
          </a:p>
        </p:txBody>
      </p:sp>
    </p:spTree>
    <p:extLst>
      <p:ext uri="{BB962C8B-B14F-4D97-AF65-F5344CB8AC3E}">
        <p14:creationId xmlns:p14="http://schemas.microsoft.com/office/powerpoint/2010/main" val="3415743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7C385F-D935-4AEF-B16D-4B3C5A48C7C8}"/>
              </a:ext>
            </a:extLst>
          </p:cNvPr>
          <p:cNvSpPr>
            <a:spLocks noGrp="1"/>
          </p:cNvSpPr>
          <p:nvPr>
            <p:ph type="title"/>
          </p:nvPr>
        </p:nvSpPr>
        <p:spPr>
          <a:ln w="38100">
            <a:solidFill>
              <a:srgbClr val="C00000"/>
            </a:solidFill>
          </a:ln>
        </p:spPr>
        <p:txBody>
          <a:bodyPr>
            <a:noAutofit/>
          </a:bodyPr>
          <a:lstStyle/>
          <a:p>
            <a:r>
              <a:rPr lang="cs-CZ" sz="3600" dirty="0"/>
              <a:t>Žák </a:t>
            </a:r>
            <a:r>
              <a:rPr lang="cs-CZ" sz="3600" b="1" dirty="0"/>
              <a:t>s přiznaným uzpůsobením podmínek (PUP) na střední škole s maturitou</a:t>
            </a:r>
            <a:endParaRPr lang="cs-CZ" sz="3600" dirty="0"/>
          </a:p>
        </p:txBody>
      </p:sp>
      <p:sp>
        <p:nvSpPr>
          <p:cNvPr id="3" name="Zástupný obsah 2">
            <a:extLst>
              <a:ext uri="{FF2B5EF4-FFF2-40B4-BE49-F238E27FC236}">
                <a16:creationId xmlns:a16="http://schemas.microsoft.com/office/drawing/2014/main" id="{15E2CD90-4D3C-4E7E-8EF6-2C65F49E41D3}"/>
              </a:ext>
            </a:extLst>
          </p:cNvPr>
          <p:cNvSpPr>
            <a:spLocks noGrp="1"/>
          </p:cNvSpPr>
          <p:nvPr>
            <p:ph idx="1"/>
          </p:nvPr>
        </p:nvSpPr>
        <p:spPr/>
        <p:txBody>
          <a:bodyPr>
            <a:normAutofit fontScale="85000" lnSpcReduction="20000"/>
          </a:bodyPr>
          <a:lstStyle/>
          <a:p>
            <a:r>
              <a:rPr lang="cs-CZ" dirty="0"/>
              <a:t>Uzpůsobení podmínek pro konání MZ ve většině případů ještě na základě „starých“ zpráv – vydaných do 31. 8. 2016 </a:t>
            </a:r>
          </a:p>
          <a:p>
            <a:r>
              <a:rPr lang="cs-CZ" b="1" dirty="0"/>
              <a:t>Žáci se specifickými poruchami učení a ostatní</a:t>
            </a:r>
            <a:r>
              <a:rPr lang="cs-CZ" dirty="0"/>
              <a:t>(SPU0) – PUP pro dg. dyslexie, dysortografie, dysgrafie vč. kombinací, dyspraxie, NKS (dyslálie, dysartrie, </a:t>
            </a:r>
            <a:r>
              <a:rPr lang="cs-CZ" dirty="0" err="1"/>
              <a:t>balbuties</a:t>
            </a:r>
            <a:r>
              <a:rPr lang="cs-CZ" dirty="0"/>
              <a:t>, dysfázie), ADHD, ADD, dlouhodobou nemocnost (neurologické, psychiatrické, kardiologické, metabolické vady, aj.), PAS (SPC) </a:t>
            </a:r>
          </a:p>
          <a:p>
            <a:r>
              <a:rPr lang="cs-CZ" dirty="0"/>
              <a:t>Dyskalkulie – aktuálně není zohlednění pro </a:t>
            </a:r>
            <a:r>
              <a:rPr lang="cs-CZ" dirty="0" err="1"/>
              <a:t>dyskalkuliky</a:t>
            </a:r>
            <a:r>
              <a:rPr lang="cs-CZ" dirty="0"/>
              <a:t> – předpoklad, že si nevyberou M jako maturitní obor; metodika bude zpracována (MZ 2021)</a:t>
            </a:r>
          </a:p>
        </p:txBody>
      </p:sp>
    </p:spTree>
    <p:extLst>
      <p:ext uri="{BB962C8B-B14F-4D97-AF65-F5344CB8AC3E}">
        <p14:creationId xmlns:p14="http://schemas.microsoft.com/office/powerpoint/2010/main" val="2632093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ln w="38100">
            <a:solidFill>
              <a:srgbClr val="C00000"/>
            </a:solidFill>
          </a:ln>
        </p:spPr>
        <p:txBody>
          <a:bodyPr>
            <a:noAutofit/>
          </a:bodyPr>
          <a:lstStyle/>
          <a:p>
            <a:r>
              <a:rPr lang="cs-CZ" sz="3200" b="1" dirty="0"/>
              <a:t>Kategorizace žáků s přiznaným uzpůsobením podmínek + typy uzpůsobení </a:t>
            </a:r>
          </a:p>
        </p:txBody>
      </p:sp>
      <p:sp>
        <p:nvSpPr>
          <p:cNvPr id="3" name="Zástupný symbol pro obsah 2"/>
          <p:cNvSpPr>
            <a:spLocks noGrp="1"/>
          </p:cNvSpPr>
          <p:nvPr>
            <p:ph idx="1"/>
          </p:nvPr>
        </p:nvSpPr>
        <p:spPr>
          <a:xfrm>
            <a:off x="457200" y="1600200"/>
            <a:ext cx="8229600" cy="4853136"/>
          </a:xfrm>
        </p:spPr>
        <p:txBody>
          <a:bodyPr>
            <a:normAutofit fontScale="70000" lnSpcReduction="20000"/>
          </a:bodyPr>
          <a:lstStyle/>
          <a:p>
            <a:pPr marL="0" indent="0">
              <a:buNone/>
            </a:pPr>
            <a:r>
              <a:rPr lang="cs-CZ" b="1" dirty="0"/>
              <a:t>Kategorie:</a:t>
            </a:r>
          </a:p>
          <a:p>
            <a:pPr marL="0" indent="0">
              <a:buNone/>
            </a:pPr>
            <a:r>
              <a:rPr lang="cs-CZ" dirty="0"/>
              <a:t>1. Tělesné postižení</a:t>
            </a:r>
          </a:p>
          <a:p>
            <a:pPr marL="0" indent="0">
              <a:buNone/>
            </a:pPr>
            <a:r>
              <a:rPr lang="cs-CZ" dirty="0"/>
              <a:t>2. Zrakové postižení</a:t>
            </a:r>
          </a:p>
          <a:p>
            <a:pPr marL="0" indent="0">
              <a:buNone/>
            </a:pPr>
            <a:r>
              <a:rPr lang="cs-CZ" dirty="0"/>
              <a:t>3. Sluchové postižení</a:t>
            </a:r>
          </a:p>
          <a:p>
            <a:pPr marL="0" indent="0">
              <a:buNone/>
            </a:pPr>
            <a:r>
              <a:rPr lang="cs-CZ" dirty="0"/>
              <a:t>4. Specifické poruchy učení a ostatní</a:t>
            </a:r>
          </a:p>
          <a:p>
            <a:pPr>
              <a:buFontTx/>
              <a:buChar char="-"/>
            </a:pPr>
            <a:r>
              <a:rPr lang="cs-CZ" dirty="0"/>
              <a:t>v každé kategorii navíc podskupiny specifikující uzpůsobení</a:t>
            </a:r>
          </a:p>
          <a:p>
            <a:pPr>
              <a:buFontTx/>
              <a:buChar char="-"/>
            </a:pPr>
            <a:endParaRPr lang="cs-CZ" dirty="0"/>
          </a:p>
          <a:p>
            <a:pPr marL="0" indent="0">
              <a:buNone/>
            </a:pPr>
            <a:r>
              <a:rPr lang="cs-CZ" b="1" dirty="0"/>
              <a:t>Konkretizace uzpůsobení podmínek:</a:t>
            </a:r>
          </a:p>
          <a:p>
            <a:pPr>
              <a:buFontTx/>
              <a:buChar char="-"/>
            </a:pPr>
            <a:r>
              <a:rPr lang="cs-CZ" dirty="0"/>
              <a:t>Úprava prostředí</a:t>
            </a:r>
          </a:p>
          <a:p>
            <a:pPr>
              <a:buFontTx/>
              <a:buChar char="-"/>
            </a:pPr>
            <a:r>
              <a:rPr lang="cs-CZ" dirty="0"/>
              <a:t>Navýšení časového limitu</a:t>
            </a:r>
          </a:p>
          <a:p>
            <a:pPr>
              <a:buFontTx/>
              <a:buChar char="-"/>
            </a:pPr>
            <a:r>
              <a:rPr lang="cs-CZ" dirty="0"/>
              <a:t>Úpravy zkušební dokumentace</a:t>
            </a:r>
          </a:p>
          <a:p>
            <a:pPr>
              <a:buFontTx/>
              <a:buChar char="-"/>
            </a:pPr>
            <a:r>
              <a:rPr lang="cs-CZ" dirty="0"/>
              <a:t>Použití kompenzačních pomůcek</a:t>
            </a:r>
          </a:p>
          <a:p>
            <a:pPr>
              <a:buFontTx/>
              <a:buChar char="-"/>
            </a:pPr>
            <a:r>
              <a:rPr lang="cs-CZ" dirty="0"/>
              <a:t>Asistence</a:t>
            </a:r>
          </a:p>
          <a:p>
            <a:pPr>
              <a:buFontTx/>
              <a:buChar char="-"/>
            </a:pPr>
            <a:r>
              <a:rPr lang="cs-CZ" dirty="0"/>
              <a:t>Tlumočení</a:t>
            </a:r>
          </a:p>
          <a:p>
            <a:pPr>
              <a:buFontTx/>
              <a:buChar char="-"/>
            </a:pPr>
            <a:endParaRPr lang="cs-CZ" dirty="0"/>
          </a:p>
          <a:p>
            <a:endParaRPr lang="cs-CZ" dirty="0"/>
          </a:p>
        </p:txBody>
      </p:sp>
    </p:spTree>
    <p:extLst>
      <p:ext uri="{BB962C8B-B14F-4D97-AF65-F5344CB8AC3E}">
        <p14:creationId xmlns:p14="http://schemas.microsoft.com/office/powerpoint/2010/main" val="890510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D09B20-D133-4789-87B3-088596A21032}"/>
              </a:ext>
            </a:extLst>
          </p:cNvPr>
          <p:cNvSpPr>
            <a:spLocks noGrp="1"/>
          </p:cNvSpPr>
          <p:nvPr>
            <p:ph type="title"/>
          </p:nvPr>
        </p:nvSpPr>
        <p:spPr>
          <a:ln w="38100">
            <a:solidFill>
              <a:srgbClr val="C00000"/>
            </a:solidFill>
          </a:ln>
        </p:spPr>
        <p:txBody>
          <a:bodyPr>
            <a:normAutofit/>
          </a:bodyPr>
          <a:lstStyle/>
          <a:p>
            <a:r>
              <a:rPr lang="cs-CZ" sz="3600" b="1" dirty="0"/>
              <a:t>Klienti PPP</a:t>
            </a:r>
          </a:p>
        </p:txBody>
      </p:sp>
      <p:sp>
        <p:nvSpPr>
          <p:cNvPr id="3" name="Zástupný obsah 2">
            <a:extLst>
              <a:ext uri="{FF2B5EF4-FFF2-40B4-BE49-F238E27FC236}">
                <a16:creationId xmlns:a16="http://schemas.microsoft.com/office/drawing/2014/main" id="{B0A10E7F-72D4-49C1-A347-006A3EF2F5B0}"/>
              </a:ext>
            </a:extLst>
          </p:cNvPr>
          <p:cNvSpPr>
            <a:spLocks noGrp="1"/>
          </p:cNvSpPr>
          <p:nvPr>
            <p:ph idx="1"/>
          </p:nvPr>
        </p:nvSpPr>
        <p:spPr/>
        <p:txBody>
          <a:bodyPr>
            <a:normAutofit fontScale="92500" lnSpcReduction="20000"/>
          </a:bodyPr>
          <a:lstStyle/>
          <a:p>
            <a:r>
              <a:rPr lang="cs-CZ" b="1" dirty="0"/>
              <a:t>Od 1. 9. 2016 – žák se SVP = žák s potřebou podpůrných opatření </a:t>
            </a:r>
            <a:r>
              <a:rPr lang="cs-CZ" dirty="0"/>
              <a:t>(PO, 1.- 5. stupně) </a:t>
            </a:r>
          </a:p>
          <a:p>
            <a:r>
              <a:rPr lang="cs-CZ" dirty="0"/>
              <a:t>SPUCH+ odlišné kulturní prostředí a jiné životní podmínky, v PPP nejčastěji: </a:t>
            </a:r>
          </a:p>
          <a:p>
            <a:pPr lvl="1"/>
            <a:r>
              <a:rPr lang="cs-CZ" dirty="0"/>
              <a:t>2. stupeň PO – mírné formy poruch a obtíží » nevyžaduje úpravy zkušební dokumentace, navýšení časového limitu, úprava prostředí, kompenzační pomůcky (=1. skupina PUP) </a:t>
            </a:r>
          </a:p>
          <a:p>
            <a:pPr lvl="1"/>
            <a:r>
              <a:rPr lang="cs-CZ" dirty="0"/>
              <a:t>3. stupeň PO – středně závažné až těžké formy SPUCH» vyžaduje úpravu zk. dokumentace, 50% navýšení časového limitu, úprava prostředí, kompenzační pom. (=2. skupina PUP) </a:t>
            </a:r>
          </a:p>
        </p:txBody>
      </p:sp>
    </p:spTree>
    <p:extLst>
      <p:ext uri="{BB962C8B-B14F-4D97-AF65-F5344CB8AC3E}">
        <p14:creationId xmlns:p14="http://schemas.microsoft.com/office/powerpoint/2010/main" val="3280942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1E108B-985C-4489-BA35-E5A643F44FC9}"/>
              </a:ext>
            </a:extLst>
          </p:cNvPr>
          <p:cNvSpPr>
            <a:spLocks noGrp="1"/>
          </p:cNvSpPr>
          <p:nvPr>
            <p:ph type="title"/>
          </p:nvPr>
        </p:nvSpPr>
        <p:spPr>
          <a:ln w="38100">
            <a:solidFill>
              <a:srgbClr val="C00000"/>
            </a:solidFill>
          </a:ln>
        </p:spPr>
        <p:txBody>
          <a:bodyPr>
            <a:normAutofit/>
          </a:bodyPr>
          <a:lstStyle/>
          <a:p>
            <a:r>
              <a:rPr lang="cs-CZ" sz="3600" b="1" dirty="0"/>
              <a:t>PPP a žádosti o vystavení posudku PUP</a:t>
            </a:r>
          </a:p>
        </p:txBody>
      </p:sp>
      <p:sp>
        <p:nvSpPr>
          <p:cNvPr id="3" name="Zástupný obsah 2">
            <a:extLst>
              <a:ext uri="{FF2B5EF4-FFF2-40B4-BE49-F238E27FC236}">
                <a16:creationId xmlns:a16="http://schemas.microsoft.com/office/drawing/2014/main" id="{86F79F71-F072-42A2-B3B4-3D4C7CED20FF}"/>
              </a:ext>
            </a:extLst>
          </p:cNvPr>
          <p:cNvSpPr>
            <a:spLocks noGrp="1"/>
          </p:cNvSpPr>
          <p:nvPr>
            <p:ph idx="1"/>
          </p:nvPr>
        </p:nvSpPr>
        <p:spPr/>
        <p:txBody>
          <a:bodyPr>
            <a:normAutofit fontScale="92500" lnSpcReduction="10000"/>
          </a:bodyPr>
          <a:lstStyle/>
          <a:p>
            <a:r>
              <a:rPr lang="cs-CZ" dirty="0"/>
              <a:t>PPP (ŠPZ) vydává posudek </a:t>
            </a:r>
            <a:r>
              <a:rPr lang="cs-CZ" b="1" dirty="0"/>
              <a:t>nejdříve 9 měsíců před termínem podání přihlášky k MZ </a:t>
            </a:r>
            <a:r>
              <a:rPr lang="cs-CZ" dirty="0"/>
              <a:t>na základě platné PZ a žádosti zletilého žáka či zákonného zástupce</a:t>
            </a:r>
          </a:p>
          <a:p>
            <a:pPr lvl="1"/>
            <a:r>
              <a:rPr lang="cs-CZ" dirty="0"/>
              <a:t>v jarním zkušebním období: od 1. března – žák podává přihlášku k MZ spolu s posudkem do 1. prosince </a:t>
            </a:r>
          </a:p>
          <a:p>
            <a:pPr lvl="1"/>
            <a:r>
              <a:rPr lang="cs-CZ" dirty="0"/>
              <a:t>podzimní termíny od 1. 10. </a:t>
            </a:r>
          </a:p>
          <a:p>
            <a:pPr lvl="1"/>
            <a:r>
              <a:rPr lang="cs-CZ" b="1" dirty="0"/>
              <a:t>Platnost posudku je 18 měsíců od data vydání</a:t>
            </a:r>
            <a:r>
              <a:rPr lang="cs-CZ" dirty="0"/>
              <a:t>! </a:t>
            </a:r>
          </a:p>
          <a:p>
            <a:pPr lvl="1"/>
            <a:r>
              <a:rPr lang="cs-CZ" dirty="0"/>
              <a:t>Nejvhodnější doba přešetření (nikoliv </a:t>
            </a:r>
            <a:r>
              <a:rPr lang="cs-CZ" dirty="0" err="1"/>
              <a:t>prvovyšetření</a:t>
            </a:r>
            <a:r>
              <a:rPr lang="cs-CZ" dirty="0"/>
              <a:t>) – 2. pololetí 3. ročníku SŠ</a:t>
            </a:r>
          </a:p>
        </p:txBody>
      </p:sp>
    </p:spTree>
    <p:extLst>
      <p:ext uri="{BB962C8B-B14F-4D97-AF65-F5344CB8AC3E}">
        <p14:creationId xmlns:p14="http://schemas.microsoft.com/office/powerpoint/2010/main" val="3354502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ln w="38100">
            <a:solidFill>
              <a:srgbClr val="C00000"/>
            </a:solidFill>
          </a:ln>
        </p:spPr>
        <p:txBody>
          <a:bodyPr/>
          <a:lstStyle/>
          <a:p>
            <a:r>
              <a:rPr lang="cs-CZ" dirty="0"/>
              <a:t>Některé pojmy</a:t>
            </a:r>
          </a:p>
        </p:txBody>
      </p:sp>
      <p:sp>
        <p:nvSpPr>
          <p:cNvPr id="4" name="Zástupný symbol pro obsah 3"/>
          <p:cNvSpPr>
            <a:spLocks noGrp="1"/>
          </p:cNvSpPr>
          <p:nvPr>
            <p:ph idx="1"/>
          </p:nvPr>
        </p:nvSpPr>
        <p:spPr/>
        <p:txBody>
          <a:bodyPr>
            <a:normAutofit fontScale="77500" lnSpcReduction="20000"/>
          </a:bodyPr>
          <a:lstStyle/>
          <a:p>
            <a:pPr marL="0" indent="0">
              <a:buNone/>
            </a:pPr>
            <a:r>
              <a:rPr lang="cs-CZ" b="1" dirty="0"/>
              <a:t>INTEGRACE</a:t>
            </a:r>
          </a:p>
          <a:p>
            <a:r>
              <a:rPr lang="cs-CZ" dirty="0"/>
              <a:t>J. Průcha:  …</a:t>
            </a:r>
            <a:r>
              <a:rPr lang="cs-CZ" i="1" dirty="0"/>
              <a:t>přístupy a způsoby </a:t>
            </a:r>
            <a:r>
              <a:rPr lang="cs-CZ" b="1" i="1" dirty="0"/>
              <a:t>zapojení žáků se speciálními vzdělávacími potřebami do hlavních proudů vzdělávání a do běžných škol</a:t>
            </a:r>
            <a:r>
              <a:rPr lang="cs-CZ" i="1" dirty="0"/>
              <a:t>. Cílem je poskytnout i žákům s těžkými a trvalými zdravotními postiženími společnou zkušenost s jejich zdravými vrstevníky, a přitom respektovat jejich specifické potřeby.</a:t>
            </a:r>
          </a:p>
          <a:p>
            <a:r>
              <a:rPr lang="cs-CZ" dirty="0"/>
              <a:t>Pohled směrem k diferenciaci a odborné diagnostice  jednotlivých žáků s různými znevýhodněními</a:t>
            </a:r>
          </a:p>
          <a:p>
            <a:r>
              <a:rPr lang="cs-CZ" dirty="0"/>
              <a:t>Jedinci se pomůže se </a:t>
            </a:r>
            <a:r>
              <a:rPr lang="cs-CZ" b="1" dirty="0"/>
              <a:t>začleněním do třídy a přizpůsobení se dané třídě (pasivnější pojetí)</a:t>
            </a:r>
          </a:p>
          <a:p>
            <a:r>
              <a:rPr lang="cs-CZ" dirty="0">
                <a:solidFill>
                  <a:srgbClr val="C00000"/>
                </a:solidFill>
              </a:rPr>
              <a:t>Výhody / nevýhody integrace žáků s SVP</a:t>
            </a:r>
          </a:p>
        </p:txBody>
      </p:sp>
    </p:spTree>
    <p:extLst>
      <p:ext uri="{BB962C8B-B14F-4D97-AF65-F5344CB8AC3E}">
        <p14:creationId xmlns:p14="http://schemas.microsoft.com/office/powerpoint/2010/main" val="1046089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C0A075-F8A9-4312-B14C-5C28FE054850}"/>
              </a:ext>
            </a:extLst>
          </p:cNvPr>
          <p:cNvSpPr>
            <a:spLocks noGrp="1"/>
          </p:cNvSpPr>
          <p:nvPr>
            <p:ph type="title"/>
          </p:nvPr>
        </p:nvSpPr>
        <p:spPr>
          <a:ln w="38100">
            <a:solidFill>
              <a:srgbClr val="C00000"/>
            </a:solidFill>
          </a:ln>
        </p:spPr>
        <p:txBody>
          <a:bodyPr>
            <a:normAutofit/>
          </a:bodyPr>
          <a:lstStyle/>
          <a:p>
            <a:r>
              <a:rPr lang="cs-CZ" sz="3600" b="1" dirty="0"/>
              <a:t>Informace k posudkům PUP</a:t>
            </a:r>
          </a:p>
        </p:txBody>
      </p:sp>
      <p:sp>
        <p:nvSpPr>
          <p:cNvPr id="3" name="Zástupný obsah 2">
            <a:extLst>
              <a:ext uri="{FF2B5EF4-FFF2-40B4-BE49-F238E27FC236}">
                <a16:creationId xmlns:a16="http://schemas.microsoft.com/office/drawing/2014/main" id="{33A77D58-9498-4040-99E0-DF1A726CBF64}"/>
              </a:ext>
            </a:extLst>
          </p:cNvPr>
          <p:cNvSpPr>
            <a:spLocks noGrp="1"/>
          </p:cNvSpPr>
          <p:nvPr>
            <p:ph idx="1"/>
          </p:nvPr>
        </p:nvSpPr>
        <p:spPr/>
        <p:txBody>
          <a:bodyPr>
            <a:normAutofit/>
          </a:bodyPr>
          <a:lstStyle/>
          <a:p>
            <a:r>
              <a:rPr lang="cs-CZ" sz="2800" dirty="0"/>
              <a:t>Posudek odevzdá žák ŘŠ spolu s přihláškou k MZ </a:t>
            </a:r>
          </a:p>
          <a:p>
            <a:r>
              <a:rPr lang="cs-CZ" sz="2800" dirty="0"/>
              <a:t>PUP jsou žákovi vždy přiznány na základě posudku ŠPZ z něhož vyplývá, že obtíže trvají déle než 1 rok! </a:t>
            </a:r>
          </a:p>
          <a:p>
            <a:r>
              <a:rPr lang="cs-CZ" sz="2800" dirty="0"/>
              <a:t>Žák nemusí úpravu podmínek využít (i selektivně) - odmítnutí žáka využít PUP je vhodné písemně ošetřit </a:t>
            </a:r>
          </a:p>
          <a:p>
            <a:r>
              <a:rPr lang="cs-CZ" sz="2800" dirty="0"/>
              <a:t>Trvají-li vzdělávací obtíže méně než rok nebo nastanou po odevzdání přihlášky k MZ, uzpůsobí ŘŠ podmínky po dohodě s ŠPZ (odborné nálezy)</a:t>
            </a:r>
          </a:p>
        </p:txBody>
      </p:sp>
    </p:spTree>
    <p:extLst>
      <p:ext uri="{BB962C8B-B14F-4D97-AF65-F5344CB8AC3E}">
        <p14:creationId xmlns:p14="http://schemas.microsoft.com/office/powerpoint/2010/main" val="6317743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8D8EE5-D0D3-4C2C-8FBF-B268121C8A2E}"/>
              </a:ext>
            </a:extLst>
          </p:cNvPr>
          <p:cNvSpPr>
            <a:spLocks noGrp="1"/>
          </p:cNvSpPr>
          <p:nvPr>
            <p:ph type="title"/>
          </p:nvPr>
        </p:nvSpPr>
        <p:spPr>
          <a:ln w="38100">
            <a:solidFill>
              <a:srgbClr val="C00000"/>
            </a:solidFill>
          </a:ln>
        </p:spPr>
        <p:txBody>
          <a:bodyPr>
            <a:normAutofit/>
          </a:bodyPr>
          <a:lstStyle/>
          <a:p>
            <a:r>
              <a:rPr lang="cs-CZ" sz="3600" b="1" dirty="0"/>
              <a:t>Navržená opatření</a:t>
            </a:r>
          </a:p>
        </p:txBody>
      </p:sp>
      <p:sp>
        <p:nvSpPr>
          <p:cNvPr id="3" name="Zástupný obsah 2">
            <a:extLst>
              <a:ext uri="{FF2B5EF4-FFF2-40B4-BE49-F238E27FC236}">
                <a16:creationId xmlns:a16="http://schemas.microsoft.com/office/drawing/2014/main" id="{CB244E37-6E3B-4F40-B4F4-30C5F16DA5A4}"/>
              </a:ext>
            </a:extLst>
          </p:cNvPr>
          <p:cNvSpPr>
            <a:spLocks noGrp="1"/>
          </p:cNvSpPr>
          <p:nvPr>
            <p:ph idx="1"/>
          </p:nvPr>
        </p:nvSpPr>
        <p:spPr/>
        <p:txBody>
          <a:bodyPr>
            <a:normAutofit/>
          </a:bodyPr>
          <a:lstStyle/>
          <a:p>
            <a:r>
              <a:rPr lang="cs-CZ" dirty="0"/>
              <a:t>Předpoklad efektivity navržených uzpůsobení podmínek k MZ se opírá o to, že </a:t>
            </a:r>
            <a:r>
              <a:rPr lang="cs-CZ" b="1" dirty="0"/>
              <a:t>žák je dosud ve výuce používal, je na ně zvyklý </a:t>
            </a:r>
            <a:r>
              <a:rPr lang="cs-CZ" dirty="0"/>
              <a:t>(bezpečně zvládá obsluhu kompenzačních pomůcek, je zvyklý komunikovat s asistentem apod.) </a:t>
            </a:r>
          </a:p>
          <a:p>
            <a:r>
              <a:rPr lang="cs-CZ" dirty="0"/>
              <a:t>Pro pedagogy: sledovat na PZ navržený stupeň PUP a připravovat žáka v tomto režimu na MZ (didaktický test s vepisováním, psaní na PC,…)</a:t>
            </a:r>
          </a:p>
        </p:txBody>
      </p:sp>
    </p:spTree>
    <p:extLst>
      <p:ext uri="{BB962C8B-B14F-4D97-AF65-F5344CB8AC3E}">
        <p14:creationId xmlns:p14="http://schemas.microsoft.com/office/powerpoint/2010/main" val="2292298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Individuální vzdělávací plán </a:t>
            </a:r>
          </a:p>
        </p:txBody>
      </p:sp>
      <p:sp>
        <p:nvSpPr>
          <p:cNvPr id="3" name="Zástupný symbol pro obsah 2"/>
          <p:cNvSpPr>
            <a:spLocks noGrp="1"/>
          </p:cNvSpPr>
          <p:nvPr>
            <p:ph idx="1"/>
          </p:nvPr>
        </p:nvSpPr>
        <p:spPr>
          <a:xfrm>
            <a:off x="457200" y="1600200"/>
            <a:ext cx="8229600" cy="5069160"/>
          </a:xfrm>
        </p:spPr>
        <p:txBody>
          <a:bodyPr>
            <a:normAutofit fontScale="85000" lnSpcReduction="20000"/>
          </a:bodyPr>
          <a:lstStyle/>
          <a:p>
            <a:pPr marL="0" indent="0">
              <a:buNone/>
            </a:pPr>
            <a:r>
              <a:rPr lang="cs-CZ" b="1" dirty="0">
                <a:hlinkClick r:id="rId2"/>
              </a:rPr>
              <a:t>§ 18 </a:t>
            </a:r>
            <a:r>
              <a:rPr lang="cs-CZ" dirty="0">
                <a:hlinkClick r:id="rId2"/>
              </a:rPr>
              <a:t>Individuální vzdělávací plán</a:t>
            </a:r>
            <a:endParaRPr lang="cs-CZ" b="1" dirty="0"/>
          </a:p>
          <a:p>
            <a:r>
              <a:rPr lang="cs-CZ" dirty="0"/>
              <a:t>Ředitel školy může </a:t>
            </a:r>
            <a:r>
              <a:rPr lang="cs-CZ" b="1" dirty="0"/>
              <a:t>s písemným doporučením školského poradenského zařízení </a:t>
            </a:r>
            <a:r>
              <a:rPr lang="cs-CZ" dirty="0"/>
              <a:t>povolit nezletilému </a:t>
            </a:r>
            <a:r>
              <a:rPr lang="cs-CZ" b="1" dirty="0"/>
              <a:t>žákovi se speciálními vzdělávacími potřebami </a:t>
            </a:r>
            <a:r>
              <a:rPr lang="cs-CZ" dirty="0"/>
              <a:t>nebo s </a:t>
            </a:r>
            <a:r>
              <a:rPr lang="cs-CZ" b="1" dirty="0"/>
              <a:t>mimořádným nadáním na žádost jeho zákonného zástupce</a:t>
            </a:r>
            <a:r>
              <a:rPr lang="cs-CZ" dirty="0"/>
              <a:t> a zletilému žákovi nebo studentovi se speciálními vzdělávacími potřebami nebo s mimořádným nadáním </a:t>
            </a:r>
            <a:r>
              <a:rPr lang="cs-CZ" b="1" dirty="0"/>
              <a:t>na jeho žádost </a:t>
            </a:r>
            <a:r>
              <a:rPr lang="cs-CZ" dirty="0"/>
              <a:t>vzdělávání podle individuálního vzdělávacího plánu. </a:t>
            </a:r>
          </a:p>
          <a:p>
            <a:r>
              <a:rPr lang="cs-CZ" dirty="0"/>
              <a:t>Ve středním vzdělávání nebo vyšším odborném vzdělávání může ředitel školy povolit vzdělávání podle individuálního vzdělávacího plánu i z jiných závažných důvodů.</a:t>
            </a:r>
            <a:br>
              <a:rPr lang="cs-CZ" dirty="0"/>
            </a:br>
            <a:endParaRPr lang="cs-CZ" dirty="0"/>
          </a:p>
        </p:txBody>
      </p:sp>
      <p:sp>
        <p:nvSpPr>
          <p:cNvPr id="4" name="Nadpis 1"/>
          <p:cNvSpPr txBox="1">
            <a:spLocks/>
          </p:cNvSpPr>
          <p:nvPr/>
        </p:nvSpPr>
        <p:spPr>
          <a:xfrm>
            <a:off x="609600" y="427038"/>
            <a:ext cx="8229600" cy="990600"/>
          </a:xfrm>
          <a:prstGeom prst="rect">
            <a:avLst/>
          </a:prstGeom>
          <a:ln w="38100">
            <a:solidFill>
              <a:srgbClr val="C00000"/>
            </a:solidFill>
          </a:ln>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dirty="0"/>
          </a:p>
        </p:txBody>
      </p:sp>
    </p:spTree>
    <p:extLst>
      <p:ext uri="{BB962C8B-B14F-4D97-AF65-F5344CB8AC3E}">
        <p14:creationId xmlns:p14="http://schemas.microsoft.com/office/powerpoint/2010/main" val="4139578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274638"/>
            <a:ext cx="8229600" cy="922114"/>
          </a:xfrm>
          <a:ln w="38100">
            <a:solidFill>
              <a:srgbClr val="C00000"/>
            </a:solidFill>
          </a:ln>
        </p:spPr>
        <p:txBody>
          <a:bodyPr>
            <a:normAutofit/>
          </a:bodyPr>
          <a:lstStyle/>
          <a:p>
            <a:r>
              <a:rPr lang="cs-CZ" sz="3600" b="1" dirty="0"/>
              <a:t>Individuální vzdělávací plán (IVP)</a:t>
            </a:r>
          </a:p>
        </p:txBody>
      </p:sp>
      <p:sp>
        <p:nvSpPr>
          <p:cNvPr id="4" name="Zástupný symbol pro obsah 3"/>
          <p:cNvSpPr>
            <a:spLocks noGrp="1"/>
          </p:cNvSpPr>
          <p:nvPr>
            <p:ph idx="1"/>
          </p:nvPr>
        </p:nvSpPr>
        <p:spPr>
          <a:xfrm>
            <a:off x="457200" y="1412776"/>
            <a:ext cx="8229600" cy="5112568"/>
          </a:xfrm>
        </p:spPr>
        <p:txBody>
          <a:bodyPr>
            <a:normAutofit fontScale="62500" lnSpcReduction="20000"/>
          </a:bodyPr>
          <a:lstStyle/>
          <a:p>
            <a:r>
              <a:rPr lang="cs-CZ" b="1" dirty="0"/>
              <a:t>Závazný dokument pro zajištění speciálních vzdělávacích potřeb žáka</a:t>
            </a:r>
          </a:p>
          <a:p>
            <a:r>
              <a:rPr lang="cs-CZ" b="1" dirty="0"/>
              <a:t>Plán</a:t>
            </a:r>
            <a:r>
              <a:rPr lang="cs-CZ" dirty="0"/>
              <a:t>, který se stanoví žákovi za podmínek podle zákona č. 561/2004 Sb. o předškolním, základním, středním, vyšším odborném a jiném </a:t>
            </a:r>
            <a:r>
              <a:rPr lang="cs-CZ" b="1" dirty="0"/>
              <a:t>vzdělávání</a:t>
            </a:r>
            <a:r>
              <a:rPr lang="cs-CZ" dirty="0"/>
              <a:t> (školský zákon) a vyhlášky 27/2016 Sb. o </a:t>
            </a:r>
            <a:r>
              <a:rPr lang="cs-CZ" b="1" dirty="0"/>
              <a:t>vzdělávání</a:t>
            </a:r>
            <a:r>
              <a:rPr lang="cs-CZ" dirty="0"/>
              <a:t> žáků se speciálními vzdělávacími potřebami a žáků nadaných.</a:t>
            </a:r>
          </a:p>
          <a:p>
            <a:r>
              <a:rPr lang="cs-CZ" dirty="0"/>
              <a:t>Slouží pro stanovení cílů výuky pro individuálně integrovaného žáka / žáka s hlubokým mentálním postižením /  skupinově integrovaného žáka / žáka speciální školy</a:t>
            </a:r>
          </a:p>
          <a:p>
            <a:pPr marL="0" indent="0">
              <a:buNone/>
            </a:pPr>
            <a:endParaRPr lang="cs-CZ" dirty="0"/>
          </a:p>
          <a:p>
            <a:r>
              <a:rPr lang="cs-CZ" dirty="0"/>
              <a:t>Vytváří se podle:</a:t>
            </a:r>
          </a:p>
          <a:p>
            <a:pPr lvl="1"/>
            <a:r>
              <a:rPr lang="cs-CZ" dirty="0"/>
              <a:t>ŠVP</a:t>
            </a:r>
          </a:p>
          <a:p>
            <a:pPr lvl="1"/>
            <a:r>
              <a:rPr lang="cs-CZ" dirty="0"/>
              <a:t>Závěrů speciálně pedagogického vyšetření</a:t>
            </a:r>
          </a:p>
          <a:p>
            <a:pPr lvl="1"/>
            <a:r>
              <a:rPr lang="cs-CZ" dirty="0"/>
              <a:t>Závěrů psychologického vyšetření ve školním poradenském pracovišti</a:t>
            </a:r>
          </a:p>
          <a:p>
            <a:pPr lvl="1"/>
            <a:r>
              <a:rPr lang="cs-CZ" dirty="0"/>
              <a:t>Doporučení praktického lékaře …</a:t>
            </a:r>
          </a:p>
          <a:p>
            <a:pPr lvl="1"/>
            <a:r>
              <a:rPr lang="cs-CZ" dirty="0"/>
              <a:t>Vyjádření zákonného zástupce žáka / zletilého žáka</a:t>
            </a:r>
          </a:p>
          <a:p>
            <a:pPr lvl="1"/>
            <a:r>
              <a:rPr lang="cs-CZ" b="1" dirty="0"/>
              <a:t>Spolupráce na IVP</a:t>
            </a:r>
            <a:r>
              <a:rPr lang="cs-CZ" dirty="0"/>
              <a:t>: školské poradenské zařízení/zákonný zástupce/zletilý žák </a:t>
            </a:r>
          </a:p>
          <a:p>
            <a:pPr lvl="1"/>
            <a:endParaRPr lang="cs-CZ" dirty="0"/>
          </a:p>
          <a:p>
            <a:pPr lvl="1"/>
            <a:endParaRPr lang="cs-CZ" dirty="0"/>
          </a:p>
          <a:p>
            <a:endParaRPr lang="cs-CZ" dirty="0"/>
          </a:p>
          <a:p>
            <a:endParaRPr lang="cs-CZ" dirty="0"/>
          </a:p>
        </p:txBody>
      </p:sp>
    </p:spTree>
    <p:extLst>
      <p:ext uri="{BB962C8B-B14F-4D97-AF65-F5344CB8AC3E}">
        <p14:creationId xmlns:p14="http://schemas.microsoft.com/office/powerpoint/2010/main" val="18578242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a:ln w="38100">
            <a:solidFill>
              <a:srgbClr val="C00000"/>
            </a:solidFill>
          </a:ln>
        </p:spPr>
        <p:txBody>
          <a:bodyPr>
            <a:normAutofit/>
          </a:bodyPr>
          <a:lstStyle/>
          <a:p>
            <a:r>
              <a:rPr lang="cs-CZ" sz="3600" b="1" dirty="0"/>
              <a:t>Individuální vzdělávací plán (IVP)</a:t>
            </a:r>
          </a:p>
        </p:txBody>
      </p:sp>
      <p:sp>
        <p:nvSpPr>
          <p:cNvPr id="3" name="Zástupný symbol pro obsah 2"/>
          <p:cNvSpPr>
            <a:spLocks noGrp="1"/>
          </p:cNvSpPr>
          <p:nvPr>
            <p:ph idx="1"/>
          </p:nvPr>
        </p:nvSpPr>
        <p:spPr/>
        <p:txBody>
          <a:bodyPr>
            <a:noAutofit/>
          </a:bodyPr>
          <a:lstStyle/>
          <a:p>
            <a:r>
              <a:rPr lang="cs-CZ" sz="2400" dirty="0"/>
              <a:t>Doplňován a upravován v průběhu celé školní docházky žáka podle jeho potřeb</a:t>
            </a:r>
          </a:p>
          <a:p>
            <a:endParaRPr lang="cs-CZ" sz="2400" dirty="0"/>
          </a:p>
          <a:p>
            <a:r>
              <a:rPr lang="cs-CZ" sz="2400" dirty="0"/>
              <a:t>Školské poradenské zařízení 2x ročně vyhodnocuje dodržování definovaných postupů a opatření / poskytuje poradenskou podporu žákovi, škole i zákonným zástupcům</a:t>
            </a:r>
          </a:p>
          <a:p>
            <a:endParaRPr lang="cs-CZ" sz="2400" dirty="0"/>
          </a:p>
          <a:p>
            <a:r>
              <a:rPr lang="cs-CZ" sz="2400" b="1" dirty="0"/>
              <a:t>Podklad pro žádost o dotaci na zřízení pozice asistenta pedagoga </a:t>
            </a:r>
            <a:r>
              <a:rPr lang="cs-CZ" sz="2400" dirty="0"/>
              <a:t>ve třídě, kde se integrovaný žák se SVP vzdělává </a:t>
            </a:r>
          </a:p>
        </p:txBody>
      </p:sp>
    </p:spTree>
    <p:extLst>
      <p:ext uri="{BB962C8B-B14F-4D97-AF65-F5344CB8AC3E}">
        <p14:creationId xmlns:p14="http://schemas.microsoft.com/office/powerpoint/2010/main" val="2843172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099" y="476672"/>
            <a:ext cx="7699317" cy="5760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57140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9325" y="260647"/>
            <a:ext cx="5685235" cy="20204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9325" y="2420888"/>
            <a:ext cx="5377011" cy="4254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80522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0370" y="836712"/>
            <a:ext cx="6484654" cy="22162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4500" y="3052986"/>
            <a:ext cx="5716921"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0689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836712"/>
            <a:ext cx="5921645" cy="5065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5221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ln w="38100">
            <a:solidFill>
              <a:srgbClr val="C00000"/>
            </a:solidFill>
          </a:ln>
        </p:spPr>
        <p:txBody>
          <a:bodyPr>
            <a:noAutofit/>
          </a:bodyPr>
          <a:lstStyle/>
          <a:p>
            <a:br>
              <a:rPr lang="cs-CZ" sz="3600" dirty="0">
                <a:solidFill>
                  <a:srgbClr val="C00000"/>
                </a:solidFill>
              </a:rPr>
            </a:br>
            <a:r>
              <a:rPr lang="cs-CZ" sz="3600" dirty="0"/>
              <a:t>Výhody / nevýhody integrace žáků s SVP</a:t>
            </a:r>
            <a:br>
              <a:rPr lang="cs-CZ" sz="3600" dirty="0">
                <a:solidFill>
                  <a:srgbClr val="C00000"/>
                </a:solidFill>
              </a:rPr>
            </a:br>
            <a:endParaRPr lang="cs-CZ" sz="3600" dirty="0"/>
          </a:p>
        </p:txBody>
      </p:sp>
      <p:sp>
        <p:nvSpPr>
          <p:cNvPr id="3" name="Zástupný symbol pro obsah 2"/>
          <p:cNvSpPr>
            <a:spLocks noGrp="1"/>
          </p:cNvSpPr>
          <p:nvPr>
            <p:ph idx="1"/>
          </p:nvPr>
        </p:nvSpPr>
        <p:spPr>
          <a:xfrm>
            <a:off x="457200" y="1600200"/>
            <a:ext cx="8229600" cy="4925144"/>
          </a:xfrm>
        </p:spPr>
        <p:txBody>
          <a:bodyPr>
            <a:normAutofit fontScale="62500" lnSpcReduction="20000"/>
          </a:bodyPr>
          <a:lstStyle/>
          <a:p>
            <a:pPr marL="0" indent="0">
              <a:buNone/>
            </a:pPr>
            <a:r>
              <a:rPr lang="cs-CZ" dirty="0"/>
              <a:t> </a:t>
            </a:r>
            <a:r>
              <a:rPr lang="cs-CZ" b="1" dirty="0"/>
              <a:t>Výhody integrace</a:t>
            </a:r>
            <a:r>
              <a:rPr lang="cs-CZ" dirty="0"/>
              <a:t> žáka se speciálními vzdělávacími potřebami</a:t>
            </a:r>
          </a:p>
          <a:p>
            <a:pPr>
              <a:buFontTx/>
              <a:buChar char="-"/>
            </a:pPr>
            <a:r>
              <a:rPr lang="cs-CZ" dirty="0"/>
              <a:t>navazování kontaktu se zdravými žáky</a:t>
            </a:r>
          </a:p>
          <a:p>
            <a:pPr>
              <a:buFontTx/>
              <a:buChar char="-"/>
            </a:pPr>
            <a:r>
              <a:rPr lang="cs-CZ" dirty="0"/>
              <a:t>posilování demokratických hodnot, sociálnímu a kooperativnímu učen</a:t>
            </a:r>
          </a:p>
          <a:p>
            <a:pPr>
              <a:buFontTx/>
              <a:buChar char="-"/>
            </a:pPr>
            <a:r>
              <a:rPr lang="cs-CZ" dirty="0"/>
              <a:t>žák s handicapem se stává součástí třídy, školy a společnosti</a:t>
            </a:r>
          </a:p>
          <a:p>
            <a:pPr>
              <a:buFontTx/>
              <a:buChar char="-"/>
            </a:pPr>
            <a:r>
              <a:rPr lang="cs-CZ" dirty="0"/>
              <a:t>integrace ovlivňuje ostatní žáky třídy, odstraňuje předsudky a vytváří u žáků empatičtější vztah k okolí</a:t>
            </a:r>
          </a:p>
          <a:p>
            <a:pPr>
              <a:buFontTx/>
              <a:buChar char="-"/>
            </a:pPr>
            <a:endParaRPr lang="cs-CZ" dirty="0"/>
          </a:p>
          <a:p>
            <a:pPr marL="0" indent="0">
              <a:buNone/>
            </a:pPr>
            <a:r>
              <a:rPr lang="cs-CZ" b="1" dirty="0"/>
              <a:t>Nevýhody integrace</a:t>
            </a:r>
          </a:p>
          <a:p>
            <a:pPr>
              <a:buFontTx/>
              <a:buChar char="-"/>
            </a:pPr>
            <a:r>
              <a:rPr lang="cs-CZ" dirty="0"/>
              <a:t>finanční náročnost a větší pracovní nasazení pedagogů</a:t>
            </a:r>
          </a:p>
          <a:p>
            <a:pPr>
              <a:buFontTx/>
              <a:buChar char="-"/>
            </a:pPr>
            <a:r>
              <a:rPr lang="cs-CZ" dirty="0"/>
              <a:t>žák má speciální potřeby, potřebuje různé speciální pomůcky, speciální přístup</a:t>
            </a:r>
          </a:p>
          <a:p>
            <a:pPr>
              <a:buFontTx/>
              <a:buChar char="-"/>
            </a:pPr>
            <a:r>
              <a:rPr lang="cs-CZ" dirty="0"/>
              <a:t>osobní asistent</a:t>
            </a:r>
          </a:p>
          <a:p>
            <a:pPr>
              <a:buFontTx/>
              <a:buChar char="-"/>
            </a:pPr>
            <a:r>
              <a:rPr lang="cs-CZ" dirty="0"/>
              <a:t>přírůstek administrativní práce </a:t>
            </a:r>
          </a:p>
          <a:p>
            <a:pPr>
              <a:buFontTx/>
              <a:buChar char="-"/>
            </a:pPr>
            <a:endParaRPr lang="cs-CZ" dirty="0"/>
          </a:p>
          <a:p>
            <a:pPr marL="0" indent="0">
              <a:buNone/>
            </a:pPr>
            <a:r>
              <a:rPr lang="cs-CZ" dirty="0"/>
              <a:t>Je důležité zavádět integraci pouze tehdy, když jsou všechny podmínky integrace splněny a integrace se jeví jako prospěšná</a:t>
            </a:r>
          </a:p>
          <a:p>
            <a:endParaRPr lang="cs-CZ" dirty="0"/>
          </a:p>
        </p:txBody>
      </p:sp>
    </p:spTree>
    <p:extLst>
      <p:ext uri="{BB962C8B-B14F-4D97-AF65-F5344CB8AC3E}">
        <p14:creationId xmlns:p14="http://schemas.microsoft.com/office/powerpoint/2010/main" val="1375779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a:ln w="38100">
            <a:solidFill>
              <a:srgbClr val="C00000"/>
            </a:solidFill>
          </a:ln>
        </p:spPr>
        <p:txBody>
          <a:bodyPr/>
          <a:lstStyle/>
          <a:p>
            <a:r>
              <a:rPr lang="cs-CZ" dirty="0"/>
              <a:t>Některé pojmy</a:t>
            </a:r>
          </a:p>
        </p:txBody>
      </p:sp>
      <p:sp>
        <p:nvSpPr>
          <p:cNvPr id="3" name="Zástupný symbol pro obsah 2"/>
          <p:cNvSpPr>
            <a:spLocks noGrp="1"/>
          </p:cNvSpPr>
          <p:nvPr>
            <p:ph idx="1"/>
          </p:nvPr>
        </p:nvSpPr>
        <p:spPr>
          <a:xfrm>
            <a:off x="457200" y="1484784"/>
            <a:ext cx="8229600" cy="4896544"/>
          </a:xfrm>
        </p:spPr>
        <p:txBody>
          <a:bodyPr>
            <a:normAutofit fontScale="70000" lnSpcReduction="20000"/>
          </a:bodyPr>
          <a:lstStyle/>
          <a:p>
            <a:pPr marL="0" indent="0">
              <a:buNone/>
            </a:pPr>
            <a:r>
              <a:rPr lang="cs-CZ" sz="4000" b="1" dirty="0"/>
              <a:t>INKLUZE</a:t>
            </a:r>
          </a:p>
          <a:p>
            <a:r>
              <a:rPr lang="cs-CZ" dirty="0"/>
              <a:t>Stav, kdy se člověk s postižením rodí do společnosti, která akceptuje jeho odlišnost a odlišnost každého svého člena / je normální být jiný a společnost se nad jinakostí vůbec nepozastavuje</a:t>
            </a:r>
          </a:p>
          <a:p>
            <a:r>
              <a:rPr lang="cs-CZ" dirty="0"/>
              <a:t>Poznání, že všechny děti mají nějaké dary nebo nadání, které mohou být přínosem pro ostatní, a jejich odlišnost obohacuje učení a vyučování</a:t>
            </a:r>
          </a:p>
          <a:p>
            <a:r>
              <a:rPr lang="cs-CZ" b="1" dirty="0"/>
              <a:t>Cíl i metoda, jejíž pomocí vytvářejí učitelé ve třídě společenství, které si váží spolužáků s postižením a pomáhá jim, aby se cítili jistě a aby věděli, že ostatní přijímají je samé i jejich projevy</a:t>
            </a:r>
          </a:p>
          <a:p>
            <a:r>
              <a:rPr lang="cs-CZ" dirty="0"/>
              <a:t>Filozofie, jejíž součástí je přesvědčení, že každý člověk získává tím, když se naučí lépe rozumět druhým a vážit si jich</a:t>
            </a:r>
          </a:p>
          <a:p>
            <a:pPr marL="0" indent="0">
              <a:buNone/>
            </a:pPr>
            <a:endParaRPr lang="cs-CZ" dirty="0"/>
          </a:p>
        </p:txBody>
      </p:sp>
    </p:spTree>
    <p:extLst>
      <p:ext uri="{BB962C8B-B14F-4D97-AF65-F5344CB8AC3E}">
        <p14:creationId xmlns:p14="http://schemas.microsoft.com/office/powerpoint/2010/main" val="132967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ln w="38100">
            <a:solidFill>
              <a:srgbClr val="C00000"/>
            </a:solidFill>
          </a:ln>
        </p:spPr>
        <p:txBody>
          <a:bodyPr>
            <a:normAutofit fontScale="90000"/>
          </a:bodyPr>
          <a:lstStyle/>
          <a:p>
            <a:r>
              <a:rPr lang="cs-CZ" dirty="0"/>
              <a:t>Vztah pojmů integrace a inkluze </a:t>
            </a:r>
            <a:br>
              <a:rPr lang="cs-CZ" dirty="0"/>
            </a:br>
            <a:r>
              <a:rPr lang="cs-CZ" sz="1800" dirty="0"/>
              <a:t>http://osobnostnirozvojpedagoga.cz/moduly/m1/5-1-1-vymezeni-integrace-a-inkluze-ve-vzdelavacim-procesu.html</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88840"/>
            <a:ext cx="8116562" cy="32883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0612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ln w="38100">
            <a:solidFill>
              <a:srgbClr val="C00000"/>
            </a:solidFill>
          </a:ln>
        </p:spPr>
        <p:txBody>
          <a:bodyPr>
            <a:normAutofit/>
          </a:bodyPr>
          <a:lstStyle/>
          <a:p>
            <a:r>
              <a:rPr lang="cs-CZ" sz="4000" dirty="0"/>
              <a:t>Inkluzivní škola </a:t>
            </a:r>
            <a:r>
              <a:rPr lang="cs-CZ" sz="1800" dirty="0"/>
              <a:t>(dle Houšky) </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900808"/>
            <a:ext cx="8646259" cy="41764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8274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ln w="38100">
            <a:solidFill>
              <a:srgbClr val="C00000"/>
            </a:solidFill>
          </a:ln>
        </p:spPr>
        <p:txBody>
          <a:bodyPr>
            <a:noAutofit/>
          </a:bodyPr>
          <a:lstStyle/>
          <a:p>
            <a:r>
              <a:rPr lang="cs-CZ" sz="3200" b="1" dirty="0"/>
              <a:t>Legislativa </a:t>
            </a:r>
            <a:r>
              <a:rPr lang="cs-CZ" sz="3200" dirty="0"/>
              <a:t>vzdělávání žáků se speciálními vzdělávacími potřebami (SVP)</a:t>
            </a:r>
          </a:p>
        </p:txBody>
      </p:sp>
      <p:sp>
        <p:nvSpPr>
          <p:cNvPr id="4" name="Zástupný symbol pro obsah 3"/>
          <p:cNvSpPr>
            <a:spLocks noGrp="1"/>
          </p:cNvSpPr>
          <p:nvPr>
            <p:ph idx="1"/>
          </p:nvPr>
        </p:nvSpPr>
        <p:spPr>
          <a:xfrm>
            <a:off x="251520" y="1594756"/>
            <a:ext cx="8640960" cy="5146612"/>
          </a:xfrm>
        </p:spPr>
        <p:txBody>
          <a:bodyPr>
            <a:normAutofit fontScale="55000" lnSpcReduction="20000"/>
          </a:bodyPr>
          <a:lstStyle/>
          <a:p>
            <a:pPr marL="0" indent="0">
              <a:buNone/>
            </a:pPr>
            <a:r>
              <a:rPr lang="cs-CZ" b="1" cap="all" dirty="0"/>
              <a:t>Školský zákon </a:t>
            </a:r>
            <a:r>
              <a:rPr lang="cs-CZ" dirty="0"/>
              <a:t>(zákon č. 561/2004 Sb. o předškolním, základním, středním, vyšším odborném a jiném vzdělávání) </a:t>
            </a:r>
            <a:endParaRPr lang="cs-CZ" b="1" dirty="0"/>
          </a:p>
          <a:p>
            <a:r>
              <a:rPr lang="cs-CZ" b="1" u="sng" dirty="0"/>
              <a:t>§ 16 - Podpora vzdělávání dětí, žáků a studentů se speciálními vzdělávacími potřebami</a:t>
            </a:r>
            <a:endParaRPr lang="cs-CZ" u="sng" dirty="0"/>
          </a:p>
          <a:p>
            <a:pPr lvl="1"/>
            <a:r>
              <a:rPr lang="cs-CZ" dirty="0"/>
              <a:t>definice SVP</a:t>
            </a:r>
          </a:p>
          <a:p>
            <a:pPr lvl="1"/>
            <a:r>
              <a:rPr lang="cs-CZ" dirty="0"/>
              <a:t>podmínky vzdělávání v </a:t>
            </a:r>
            <a:r>
              <a:rPr lang="cs-CZ" dirty="0" err="1"/>
              <a:t>preprimárním</a:t>
            </a:r>
            <a:r>
              <a:rPr lang="cs-CZ" dirty="0"/>
              <a:t>, primárním i sekundárním systému školství</a:t>
            </a:r>
          </a:p>
          <a:p>
            <a:pPr lvl="1"/>
            <a:r>
              <a:rPr lang="cs-CZ" dirty="0"/>
              <a:t> úpravy tříd, skupin vzdělávání, asistent pedagoga</a:t>
            </a:r>
          </a:p>
          <a:p>
            <a:pPr lvl="1"/>
            <a:endParaRPr lang="cs-CZ" dirty="0"/>
          </a:p>
          <a:p>
            <a:r>
              <a:rPr lang="cs-CZ" b="1" dirty="0"/>
              <a:t>§ 16a - Poradenská pomoc školského poradenského zařízení</a:t>
            </a:r>
          </a:p>
          <a:p>
            <a:endParaRPr lang="cs-CZ" b="1" dirty="0"/>
          </a:p>
          <a:p>
            <a:r>
              <a:rPr lang="cs-CZ" b="1" dirty="0"/>
              <a:t>§ 16b - Revize</a:t>
            </a:r>
            <a:endParaRPr lang="cs-CZ" dirty="0"/>
          </a:p>
          <a:p>
            <a:pPr marL="457200" lvl="1" indent="0">
              <a:buNone/>
            </a:pPr>
            <a:endParaRPr lang="cs-CZ" dirty="0"/>
          </a:p>
          <a:p>
            <a:r>
              <a:rPr lang="cs-CZ" b="1" dirty="0"/>
              <a:t>§ 17 - Vzdělávání nadaných dětí, žáků a studentů</a:t>
            </a:r>
            <a:endParaRPr lang="cs-CZ" dirty="0"/>
          </a:p>
          <a:p>
            <a:pPr marL="457200" lvl="1" indent="0">
              <a:buNone/>
            </a:pPr>
            <a:endParaRPr lang="cs-CZ" dirty="0"/>
          </a:p>
          <a:p>
            <a:r>
              <a:rPr lang="cs-CZ" b="1" dirty="0"/>
              <a:t>§ 18 - Individuální vzdělávací plán</a:t>
            </a:r>
          </a:p>
          <a:p>
            <a:endParaRPr lang="cs-CZ" b="1" dirty="0"/>
          </a:p>
          <a:p>
            <a:r>
              <a:rPr lang="cs-CZ" b="1" dirty="0"/>
              <a:t>§ 19 - Ministerstvo stanoví vyhláškou …</a:t>
            </a:r>
          </a:p>
          <a:p>
            <a:endParaRPr lang="cs-CZ" b="1" dirty="0"/>
          </a:p>
          <a:p>
            <a:pPr marL="0" indent="0">
              <a:buNone/>
            </a:pPr>
            <a:r>
              <a:rPr lang="cs-CZ" dirty="0"/>
              <a:t>Viz </a:t>
            </a:r>
            <a:r>
              <a:rPr lang="cs-CZ" sz="2800" dirty="0">
                <a:hlinkClick r:id="rId2"/>
              </a:rPr>
              <a:t>http://www.msmt.cz/dokumenty-3/skolsky-zakon-ve-zneni-ucinnem-od-15-2-2019</a:t>
            </a:r>
            <a:endParaRPr lang="cs-CZ" sz="2900" dirty="0"/>
          </a:p>
          <a:p>
            <a:pPr marL="0" indent="0">
              <a:buNone/>
            </a:pPr>
            <a:r>
              <a:rPr lang="cs-CZ" sz="2900" dirty="0"/>
              <a:t>Více viz např. http://zakony.centrum.cz/skolsky-zakon/cast-1-paragraf-18</a:t>
            </a:r>
          </a:p>
        </p:txBody>
      </p:sp>
    </p:spTree>
    <p:extLst>
      <p:ext uri="{BB962C8B-B14F-4D97-AF65-F5344CB8AC3E}">
        <p14:creationId xmlns:p14="http://schemas.microsoft.com/office/powerpoint/2010/main" val="1843225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274638"/>
            <a:ext cx="8229600" cy="922114"/>
          </a:xfrm>
          <a:ln w="38100">
            <a:solidFill>
              <a:srgbClr val="C00000"/>
            </a:solidFill>
          </a:ln>
        </p:spPr>
        <p:txBody>
          <a:bodyPr>
            <a:normAutofit/>
          </a:bodyPr>
          <a:lstStyle/>
          <a:p>
            <a:r>
              <a:rPr lang="cs-CZ" sz="3600" dirty="0"/>
              <a:t>Žák se speciálními vzdělávacími potřebami</a:t>
            </a:r>
          </a:p>
        </p:txBody>
      </p:sp>
      <p:sp>
        <p:nvSpPr>
          <p:cNvPr id="4" name="Zástupný symbol pro obsah 3"/>
          <p:cNvSpPr>
            <a:spLocks noGrp="1"/>
          </p:cNvSpPr>
          <p:nvPr>
            <p:ph idx="1"/>
          </p:nvPr>
        </p:nvSpPr>
        <p:spPr>
          <a:xfrm>
            <a:off x="457200" y="1268760"/>
            <a:ext cx="8229600" cy="5256584"/>
          </a:xfrm>
        </p:spPr>
        <p:txBody>
          <a:bodyPr>
            <a:normAutofit fontScale="77500" lnSpcReduction="20000"/>
          </a:bodyPr>
          <a:lstStyle/>
          <a:p>
            <a:pPr marL="0" indent="0">
              <a:buNone/>
            </a:pPr>
            <a:r>
              <a:rPr lang="cs-CZ" b="1" dirty="0"/>
              <a:t>Dle § 16 školského zákona </a:t>
            </a:r>
            <a:r>
              <a:rPr lang="cs-CZ" dirty="0"/>
              <a:t>(zákon č. 561/2004 Sb. o předškolním, základním, středním, vyšším odborném a jiném vzdělávání) </a:t>
            </a:r>
          </a:p>
          <a:p>
            <a:pPr marL="0" indent="0">
              <a:buNone/>
            </a:pPr>
            <a:endParaRPr lang="cs-CZ" dirty="0"/>
          </a:p>
          <a:p>
            <a:pPr marL="0" indent="0" algn="just">
              <a:buNone/>
            </a:pPr>
            <a:r>
              <a:rPr lang="cs-CZ" dirty="0"/>
              <a:t>„(1) Dítětem, žákem a studentem se speciálními vzdělávacími potřebami se rozumí </a:t>
            </a:r>
            <a:r>
              <a:rPr lang="cs-CZ" b="1" dirty="0"/>
              <a:t>osoba, která k naplnění svých vzdělávacích možností nebo k uplatnění nebo užívání svých práv na rovnoprávném základě s ostatními potřebuje poskytnutí podpůrných opatření</a:t>
            </a:r>
            <a:r>
              <a:rPr lang="cs-CZ" dirty="0"/>
              <a:t>. Podpůrnými opatřeními se rozumí nezbytné úpravy ve vzdělávání a školských službách odpovídající zdravotnímu stavu, kulturnímu prostředí nebo jiným životním podmínkám dítěte, žáka nebo studenta. Děti, žáci a studenti se speciálními vzdělávacími potřebami mají právo na bezplatné poskytování </a:t>
            </a:r>
            <a:r>
              <a:rPr lang="cs-CZ" b="1" dirty="0"/>
              <a:t>podpůrných opatření </a:t>
            </a:r>
            <a:r>
              <a:rPr lang="cs-CZ" dirty="0"/>
              <a:t>školou a školským zařízením.“</a:t>
            </a:r>
          </a:p>
          <a:p>
            <a:pPr marL="0" indent="0">
              <a:buNone/>
            </a:pPr>
            <a:r>
              <a:rPr lang="cs-CZ" b="1" dirty="0"/>
              <a:t>		</a:t>
            </a:r>
            <a:endParaRPr lang="cs-CZ" dirty="0"/>
          </a:p>
          <a:p>
            <a:endParaRPr lang="cs-CZ" dirty="0"/>
          </a:p>
        </p:txBody>
      </p:sp>
    </p:spTree>
    <p:extLst>
      <p:ext uri="{BB962C8B-B14F-4D97-AF65-F5344CB8AC3E}">
        <p14:creationId xmlns:p14="http://schemas.microsoft.com/office/powerpoint/2010/main" val="257785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ln w="38100">
            <a:solidFill>
              <a:srgbClr val="C00000"/>
            </a:solidFill>
          </a:ln>
        </p:spPr>
        <p:txBody>
          <a:bodyPr>
            <a:normAutofit/>
          </a:bodyPr>
          <a:lstStyle/>
          <a:p>
            <a:r>
              <a:rPr lang="cs-CZ" sz="3600" b="1" dirty="0"/>
              <a:t>Podpůrná opatření </a:t>
            </a:r>
          </a:p>
        </p:txBody>
      </p:sp>
      <p:sp>
        <p:nvSpPr>
          <p:cNvPr id="3" name="Zástupný symbol pro obsah 2"/>
          <p:cNvSpPr>
            <a:spLocks noGrp="1"/>
          </p:cNvSpPr>
          <p:nvPr>
            <p:ph idx="1"/>
          </p:nvPr>
        </p:nvSpPr>
        <p:spPr>
          <a:xfrm>
            <a:off x="457200" y="1600200"/>
            <a:ext cx="8229600" cy="5069160"/>
          </a:xfrm>
        </p:spPr>
        <p:txBody>
          <a:bodyPr>
            <a:normAutofit fontScale="55000" lnSpcReduction="20000"/>
          </a:bodyPr>
          <a:lstStyle/>
          <a:p>
            <a:pPr fontAlgn="base"/>
            <a:r>
              <a:rPr lang="cs-CZ" b="1" dirty="0"/>
              <a:t>Definována školským zákonem </a:t>
            </a:r>
          </a:p>
          <a:p>
            <a:pPr fontAlgn="base"/>
            <a:r>
              <a:rPr lang="cs-CZ" b="1" dirty="0"/>
              <a:t>Podpora pro práci pedagoga se žákem </a:t>
            </a:r>
            <a:r>
              <a:rPr lang="cs-CZ" dirty="0"/>
              <a:t>v situaci, že vzdělávání žáka v různé míře vyžaduje upravit průběh</a:t>
            </a:r>
          </a:p>
          <a:p>
            <a:pPr fontAlgn="base"/>
            <a:r>
              <a:rPr lang="cs-CZ" b="1" dirty="0"/>
              <a:t>Úpravy metod výuky, didaktické postupy a úpravy v kritériích hodnocení žáka, případně změny ve strategiích učení žáka </a:t>
            </a:r>
          </a:p>
          <a:p>
            <a:pPr fontAlgn="base"/>
            <a:r>
              <a:rPr lang="cs-CZ" dirty="0"/>
              <a:t>Různé stupně lze kombinovat</a:t>
            </a:r>
          </a:p>
          <a:p>
            <a:pPr fontAlgn="base"/>
            <a:r>
              <a:rPr lang="cs-CZ" dirty="0"/>
              <a:t>Vedle organizace vzdělávání obsahují také speciální učebnice a pomůcky a kompenzační pomůcky</a:t>
            </a:r>
          </a:p>
          <a:p>
            <a:pPr fontAlgn="base"/>
            <a:r>
              <a:rPr lang="cs-CZ" dirty="0"/>
              <a:t>Propojenost s asistentem pedagoga, osobním asistentem</a:t>
            </a:r>
          </a:p>
          <a:p>
            <a:pPr fontAlgn="base"/>
            <a:endParaRPr lang="cs-CZ" b="1" dirty="0"/>
          </a:p>
          <a:p>
            <a:pPr fontAlgn="base"/>
            <a:r>
              <a:rPr lang="cs-CZ" dirty="0"/>
              <a:t>Cíl úprav:</a:t>
            </a:r>
          </a:p>
          <a:p>
            <a:pPr lvl="1" fontAlgn="base"/>
            <a:r>
              <a:rPr lang="cs-CZ" b="1" dirty="0"/>
              <a:t>vyrovnávat podmínky </a:t>
            </a:r>
            <a:r>
              <a:rPr lang="cs-CZ" dirty="0"/>
              <a:t>ke vzdělávání žáka, které mohou být ovlivněny mírnými problémy nebo závažnými obtížemi způsobenými nepřipraveností žáka na školu, odlišnými životními podmínkami a odlišným kulturním prostředím, ze kterého žák vstupuje do vzdělávání</a:t>
            </a:r>
          </a:p>
          <a:p>
            <a:pPr lvl="1" fontAlgn="base"/>
            <a:r>
              <a:rPr lang="cs-CZ" dirty="0"/>
              <a:t>početnou skupinu představují </a:t>
            </a:r>
            <a:r>
              <a:rPr lang="cs-CZ" b="1" dirty="0"/>
              <a:t>žáci s nepříznivým aktuálním zdravotním stavem</a:t>
            </a:r>
            <a:r>
              <a:rPr lang="cs-CZ" dirty="0"/>
              <a:t>, který může ovlivňovat vzdělávání žáků nebo zdravotní postižení žáka</a:t>
            </a:r>
          </a:p>
          <a:p>
            <a:pPr fontAlgn="base"/>
            <a:r>
              <a:rPr lang="cs-CZ" dirty="0">
                <a:hlinkClick r:id="rId2"/>
              </a:rPr>
              <a:t>http://www.nuv.cz/t/podpurna-opatreni</a:t>
            </a:r>
            <a:endParaRPr lang="cs-CZ" b="1" dirty="0"/>
          </a:p>
          <a:p>
            <a:r>
              <a:rPr lang="cs-CZ" dirty="0">
                <a:hlinkClick r:id="rId3"/>
              </a:rPr>
              <a:t>http://katalogpo.upol.cz/obecna-cast/3-komu-jsou-podpurna-opatreni-urcena/3-1-stupne-podpurnych-opatreni/</a:t>
            </a:r>
            <a:endParaRPr lang="cs-CZ" dirty="0"/>
          </a:p>
          <a:p>
            <a:endParaRPr lang="cs-CZ" dirty="0"/>
          </a:p>
        </p:txBody>
      </p:sp>
    </p:spTree>
    <p:extLst>
      <p:ext uri="{BB962C8B-B14F-4D97-AF65-F5344CB8AC3E}">
        <p14:creationId xmlns:p14="http://schemas.microsoft.com/office/powerpoint/2010/main" val="140734888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2245</Words>
  <Application>Microsoft Office PowerPoint</Application>
  <PresentationFormat>Předvádění na obrazovce (4:3)</PresentationFormat>
  <Paragraphs>168</Paragraphs>
  <Slides>28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28</vt:i4>
      </vt:variant>
    </vt:vector>
  </HeadingPairs>
  <TitlesOfParts>
    <vt:vector size="31" baseType="lpstr">
      <vt:lpstr>Arial</vt:lpstr>
      <vt:lpstr>Calibri</vt:lpstr>
      <vt:lpstr>Motiv systému Office</vt:lpstr>
      <vt:lpstr>Vzdělávání žáků  se speciálními vzdělávacími potřebami  (na střední škole) </vt:lpstr>
      <vt:lpstr>Některé pojmy</vt:lpstr>
      <vt:lpstr> Výhody / nevýhody integrace žáků s SVP </vt:lpstr>
      <vt:lpstr>Některé pojmy</vt:lpstr>
      <vt:lpstr>Vztah pojmů integrace a inkluze  http://osobnostnirozvojpedagoga.cz/moduly/m1/5-1-1-vymezeni-integrace-a-inkluze-ve-vzdelavacim-procesu.html</vt:lpstr>
      <vt:lpstr>Inkluzivní škola (dle Houšky) </vt:lpstr>
      <vt:lpstr>Legislativa vzdělávání žáků se speciálními vzdělávacími potřebami (SVP)</vt:lpstr>
      <vt:lpstr>Žák se speciálními vzdělávacími potřebami</vt:lpstr>
      <vt:lpstr>Podpůrná opatření </vt:lpstr>
      <vt:lpstr>Podpůrná opatření ve ŠkZ</vt:lpstr>
      <vt:lpstr>Podpůrná opatření - konkretizace</vt:lpstr>
      <vt:lpstr>Stupně podpůrných opatření </vt:lpstr>
      <vt:lpstr>Uplatnění podpůrných opatření </vt:lpstr>
      <vt:lpstr>Kdo rozhoduje o tom, že žák má SVP </vt:lpstr>
      <vt:lpstr>Žák s přiznaným uzpůsobením podmínek</vt:lpstr>
      <vt:lpstr>Žák s přiznaným uzpůsobením podmínek (PUP) na střední škole s maturitou</vt:lpstr>
      <vt:lpstr>Kategorizace žáků s přiznaným uzpůsobením podmínek + typy uzpůsobení </vt:lpstr>
      <vt:lpstr>Klienti PPP</vt:lpstr>
      <vt:lpstr>PPP a žádosti o vystavení posudku PUP</vt:lpstr>
      <vt:lpstr>Informace k posudkům PUP</vt:lpstr>
      <vt:lpstr>Navržená opatření</vt:lpstr>
      <vt:lpstr>Individuální vzdělávací plán </vt:lpstr>
      <vt:lpstr>Individuální vzdělávací plán (IVP)</vt:lpstr>
      <vt:lpstr>Individuální vzdělávací plán (IVP)</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Poznámky k pedagogické dokumentaci</dc:title>
  <dc:creator>user</dc:creator>
  <cp:lastModifiedBy>CRA UZS</cp:lastModifiedBy>
  <cp:revision>29</cp:revision>
  <dcterms:created xsi:type="dcterms:W3CDTF">2016-05-17T05:51:15Z</dcterms:created>
  <dcterms:modified xsi:type="dcterms:W3CDTF">2020-04-14T13:33:28Z</dcterms:modified>
</cp:coreProperties>
</file>