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Lst>
  <p:sldIdLst>
    <p:sldId id="256" r:id="rId5"/>
    <p:sldId id="257" r:id="rId6"/>
    <p:sldId id="258" r:id="rId7"/>
    <p:sldId id="259" r:id="rId8"/>
    <p:sldId id="260" r:id="rId9"/>
    <p:sldId id="261" r:id="rId10"/>
    <p:sldId id="262" r:id="rId11"/>
    <p:sldId id="263" r:id="rId12"/>
    <p:sldId id="270" r:id="rId13"/>
    <p:sldId id="264" r:id="rId14"/>
    <p:sldId id="265" r:id="rId15"/>
    <p:sldId id="266" r:id="rId16"/>
    <p:sldId id="267" r:id="rId17"/>
    <p:sldId id="271" r:id="rId18"/>
    <p:sldId id="268" r:id="rId19"/>
    <p:sldId id="269" r:id="rId20"/>
    <p:sldId id="272" r:id="rId21"/>
    <p:sldId id="273" r:id="rId22"/>
    <p:sldId id="290" r:id="rId23"/>
    <p:sldId id="292" r:id="rId24"/>
    <p:sldId id="291" r:id="rId25"/>
    <p:sldId id="294" r:id="rId26"/>
    <p:sldId id="298" r:id="rId27"/>
    <p:sldId id="293" r:id="rId28"/>
    <p:sldId id="296" r:id="rId29"/>
    <p:sldId id="295" r:id="rId30"/>
    <p:sldId id="297" r:id="rId31"/>
    <p:sldId id="274" r:id="rId32"/>
    <p:sldId id="276" r:id="rId33"/>
    <p:sldId id="289" r:id="rId34"/>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28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691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3A77B6E1-634A-48DC-9E8B-D894023267EF}"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658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34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cs-CZ"/>
              <a:t>Kliknutím lze upravit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586B75A-687E-405C-8A0B-8D00578BA2C3}" type="datetimeFigureOut">
              <a:rPr lang="en-US" smtClean="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638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085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45127" y="2507550"/>
            <a:ext cx="515620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7550"/>
            <a:ext cx="51816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CE1DA07A-9201-4B4B-BAF2-015AFA30F520}" type="datetimeFigureOut">
              <a:rPr lang="en-US" smtClean="0"/>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2056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FigureOut">
              <a:rPr lang="en-US" smtClean="0"/>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50895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179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cs-CZ"/>
              <a:t>Kliknutím lze upravit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F6E2C9B-5FA2-460D-9BE7-B0812FC2A6FF}"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9030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cs-CZ"/>
              <a:t>Kliknutím lze upravit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5586B75A-687E-405C-8A0B-8D00578BA2C3}" type="datetimeFigureOut">
              <a:rPr lang="en-US" smtClean="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384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FigureOut">
              <a:rPr lang="en-US" smtClean="0"/>
              <a:pPr/>
              <a:t>2/20/2020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5390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2.deloitte.com/content/dam/insights/us/articles/tech-trends-2020/DI_TechTrends2020.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trends.googl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ctrTitle"/>
          </p:nvPr>
        </p:nvSpPr>
        <p:spPr>
          <a:xfrm>
            <a:off x="4380588" y="965199"/>
            <a:ext cx="6766078" cy="4927601"/>
          </a:xfrm>
        </p:spPr>
        <p:txBody>
          <a:bodyPr anchor="ctr">
            <a:normAutofit/>
          </a:bodyPr>
          <a:lstStyle/>
          <a:p>
            <a:pPr algn="l"/>
            <a:r>
              <a:rPr lang="cs-CZ" sz="4800" i="1" dirty="0">
                <a:solidFill>
                  <a:schemeClr val="bg1"/>
                </a:solidFill>
              </a:rPr>
              <a:t>„</a:t>
            </a:r>
            <a:r>
              <a:rPr lang="cs-CZ" sz="4800" i="1" dirty="0" err="1">
                <a:solidFill>
                  <a:schemeClr val="bg1"/>
                </a:solidFill>
              </a:rPr>
              <a:t>Scientia</a:t>
            </a:r>
            <a:r>
              <a:rPr lang="cs-CZ" sz="4800" i="1" dirty="0">
                <a:solidFill>
                  <a:schemeClr val="bg1"/>
                </a:solidFill>
              </a:rPr>
              <a:t> </a:t>
            </a:r>
            <a:r>
              <a:rPr lang="cs-CZ" sz="4800" i="1" dirty="0" err="1">
                <a:solidFill>
                  <a:schemeClr val="bg1"/>
                </a:solidFill>
              </a:rPr>
              <a:t>potentia</a:t>
            </a:r>
            <a:r>
              <a:rPr lang="cs-CZ" sz="4800" i="1" dirty="0">
                <a:solidFill>
                  <a:schemeClr val="bg1"/>
                </a:solidFill>
              </a:rPr>
              <a:t> </a:t>
            </a:r>
            <a:r>
              <a:rPr lang="cs-CZ" sz="4800" i="1" dirty="0" err="1">
                <a:solidFill>
                  <a:schemeClr val="bg1"/>
                </a:solidFill>
              </a:rPr>
              <a:t>est</a:t>
            </a:r>
            <a:r>
              <a:rPr lang="cs-CZ" sz="4800" i="1" dirty="0">
                <a:solidFill>
                  <a:schemeClr val="bg1"/>
                </a:solidFill>
              </a:rPr>
              <a:t>“</a:t>
            </a:r>
          </a:p>
        </p:txBody>
      </p:sp>
      <p:sp>
        <p:nvSpPr>
          <p:cNvPr id="3" name="Podnadpis 2"/>
          <p:cNvSpPr>
            <a:spLocks noGrp="1"/>
          </p:cNvSpPr>
          <p:nvPr>
            <p:ph type="subTitle" idx="1"/>
          </p:nvPr>
        </p:nvSpPr>
        <p:spPr>
          <a:xfrm>
            <a:off x="1023257" y="965198"/>
            <a:ext cx="2707937" cy="4927602"/>
          </a:xfrm>
        </p:spPr>
        <p:txBody>
          <a:bodyPr anchor="ctr">
            <a:normAutofit/>
          </a:bodyPr>
          <a:lstStyle/>
          <a:p>
            <a:r>
              <a:rPr lang="cs-CZ" sz="2000" i="1" dirty="0">
                <a:solidFill>
                  <a:schemeClr val="accent4"/>
                </a:solidFill>
              </a:rPr>
              <a:t>Trendy, výhledy, předpovídání budoucnosti</a:t>
            </a:r>
          </a:p>
          <a:p>
            <a:r>
              <a:rPr lang="en-US" sz="2000" i="1" dirty="0">
                <a:solidFill>
                  <a:schemeClr val="accent4"/>
                </a:solidFill>
              </a:rPr>
              <a:t>&amp;</a:t>
            </a:r>
            <a:endParaRPr lang="cs-CZ" sz="2000" i="1" dirty="0">
              <a:solidFill>
                <a:schemeClr val="accent4"/>
              </a:solidFill>
            </a:endParaRPr>
          </a:p>
          <a:p>
            <a:r>
              <a:rPr lang="cs-CZ" sz="2000" i="1" dirty="0">
                <a:solidFill>
                  <a:schemeClr val="accent4"/>
                </a:solidFill>
              </a:rPr>
              <a:t>Učící se společnost</a:t>
            </a:r>
          </a:p>
          <a:p>
            <a:pPr algn="r"/>
            <a:endParaRPr lang="cs-CZ" sz="2000" dirty="0">
              <a:solidFill>
                <a:schemeClr val="accent4"/>
              </a:solidFill>
            </a:endParaRPr>
          </a:p>
          <a:p>
            <a:pPr algn="r"/>
            <a:endParaRPr lang="cs-CZ" sz="2000" dirty="0">
              <a:solidFill>
                <a:schemeClr val="accent4"/>
              </a:solidFill>
            </a:endParaRPr>
          </a:p>
          <a:p>
            <a:pPr algn="r"/>
            <a:r>
              <a:rPr lang="cs-CZ" sz="2000" b="1" dirty="0">
                <a:solidFill>
                  <a:schemeClr val="accent4"/>
                </a:solidFill>
              </a:rPr>
              <a:t>VIKMA16: Učící se společnost</a:t>
            </a:r>
          </a:p>
          <a:p>
            <a:pPr algn="r"/>
            <a:r>
              <a:rPr lang="cs-CZ" sz="2000" dirty="0">
                <a:solidFill>
                  <a:schemeClr val="accent4"/>
                </a:solidFill>
              </a:rPr>
              <a:t>I. přednáška</a:t>
            </a:r>
          </a:p>
          <a:p>
            <a:pPr algn="r"/>
            <a:r>
              <a:rPr lang="cs-CZ" sz="2000" dirty="0">
                <a:solidFill>
                  <a:schemeClr val="accent4"/>
                </a:solidFill>
              </a:rPr>
              <a:t>Michal Černý</a:t>
            </a:r>
          </a:p>
        </p:txBody>
      </p:sp>
    </p:spTree>
    <p:extLst>
      <p:ext uri="{BB962C8B-B14F-4D97-AF65-F5344CB8AC3E}">
        <p14:creationId xmlns:p14="http://schemas.microsoft.com/office/powerpoint/2010/main" val="332637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Roadmapping</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Identifikujte „produkt“ nebo oblast, které se chcete věnovat</a:t>
            </a:r>
          </a:p>
          <a:p>
            <a:r>
              <a:rPr lang="cs-CZ" sz="2400">
                <a:solidFill>
                  <a:schemeClr val="bg1"/>
                </a:solidFill>
              </a:rPr>
              <a:t>Identifikujte kritické systémové požadavky a cíle</a:t>
            </a:r>
          </a:p>
          <a:p>
            <a:r>
              <a:rPr lang="cs-CZ" sz="2400">
                <a:solidFill>
                  <a:schemeClr val="bg1"/>
                </a:solidFill>
              </a:rPr>
              <a:t>Určete hlavní technologické oblasti, které jsou třeba k dosažení cílů</a:t>
            </a:r>
          </a:p>
          <a:p>
            <a:r>
              <a:rPr lang="cs-CZ" sz="2400">
                <a:solidFill>
                  <a:schemeClr val="bg1"/>
                </a:solidFill>
              </a:rPr>
              <a:t>Určete technologie, které jsou pro rozvoj těchto oblastí zásadní</a:t>
            </a:r>
          </a:p>
          <a:p>
            <a:r>
              <a:rPr lang="cs-CZ" sz="2400">
                <a:solidFill>
                  <a:schemeClr val="bg1"/>
                </a:solidFill>
              </a:rPr>
              <a:t>Identifikovat technologické alternativy a časové osy</a:t>
            </a:r>
          </a:p>
          <a:p>
            <a:r>
              <a:rPr lang="cs-CZ" sz="2400">
                <a:solidFill>
                  <a:schemeClr val="bg1"/>
                </a:solidFill>
              </a:rPr>
              <a:t>Sledujte také alternativní možnosti vývoje, jiné technologie a směry</a:t>
            </a:r>
          </a:p>
          <a:p>
            <a:r>
              <a:rPr lang="cs-CZ" sz="2400">
                <a:solidFill>
                  <a:schemeClr val="bg1"/>
                </a:solidFill>
              </a:rPr>
              <a:t>Vytvořte časový plán vývoje</a:t>
            </a:r>
          </a:p>
        </p:txBody>
      </p:sp>
    </p:spTree>
    <p:extLst>
      <p:ext uri="{BB962C8B-B14F-4D97-AF65-F5344CB8AC3E}">
        <p14:creationId xmlns:p14="http://schemas.microsoft.com/office/powerpoint/2010/main" val="402043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6728837" y="0"/>
            <a:ext cx="5525632" cy="3756074"/>
          </a:xfrm>
          <a:prstGeom prst="rect">
            <a:avLst/>
          </a:prstGeom>
        </p:spPr>
      </p:pic>
      <p:sp>
        <p:nvSpPr>
          <p:cNvPr id="2" name="Nadpis 1"/>
          <p:cNvSpPr>
            <a:spLocks noGrp="1"/>
          </p:cNvSpPr>
          <p:nvPr>
            <p:ph type="title"/>
          </p:nvPr>
        </p:nvSpPr>
        <p:spPr/>
        <p:txBody>
          <a:bodyPr/>
          <a:lstStyle/>
          <a:p>
            <a:endParaRPr lang="cs-CZ" dirty="0"/>
          </a:p>
        </p:txBody>
      </p:sp>
      <p:pic>
        <p:nvPicPr>
          <p:cNvPr id="5" name="Zástupný symbol pro obsah 4"/>
          <p:cNvPicPr>
            <a:picLocks noGrp="1" noChangeAspect="1"/>
          </p:cNvPicPr>
          <p:nvPr>
            <p:ph idx="1"/>
          </p:nvPr>
        </p:nvPicPr>
        <p:blipFill>
          <a:blip r:embed="rId3"/>
          <a:stretch>
            <a:fillRect/>
          </a:stretch>
        </p:blipFill>
        <p:spPr>
          <a:xfrm>
            <a:off x="6627391" y="3512467"/>
            <a:ext cx="5627078" cy="3407351"/>
          </a:xfrm>
          <a:prstGeom prst="rect">
            <a:avLst/>
          </a:prstGeom>
        </p:spPr>
      </p:pic>
      <p:pic>
        <p:nvPicPr>
          <p:cNvPr id="4" name="Obrázek 3"/>
          <p:cNvPicPr>
            <a:picLocks noChangeAspect="1"/>
          </p:cNvPicPr>
          <p:nvPr/>
        </p:nvPicPr>
        <p:blipFill>
          <a:blip r:embed="rId4"/>
          <a:stretch>
            <a:fillRect/>
          </a:stretch>
        </p:blipFill>
        <p:spPr>
          <a:xfrm>
            <a:off x="-719262" y="111893"/>
            <a:ext cx="7494290" cy="5402642"/>
          </a:xfrm>
          <a:prstGeom prst="rect">
            <a:avLst/>
          </a:prstGeom>
        </p:spPr>
      </p:pic>
    </p:spTree>
    <p:extLst>
      <p:ext uri="{BB962C8B-B14F-4D97-AF65-F5344CB8AC3E}">
        <p14:creationId xmlns:p14="http://schemas.microsoft.com/office/powerpoint/2010/main" val="161032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a:t>Delfská metoda</a:t>
            </a:r>
          </a:p>
        </p:txBody>
      </p:sp>
      <p:sp>
        <p:nvSpPr>
          <p:cNvPr id="3" name="Zástupný symbol pro obsah 2"/>
          <p:cNvSpPr>
            <a:spLocks noGrp="1"/>
          </p:cNvSpPr>
          <p:nvPr>
            <p:ph idx="1"/>
          </p:nvPr>
        </p:nvSpPr>
        <p:spPr>
          <a:xfrm>
            <a:off x="6049182" y="802638"/>
            <a:ext cx="5408696" cy="5252722"/>
          </a:xfrm>
        </p:spPr>
        <p:txBody>
          <a:bodyPr anchor="ctr">
            <a:normAutofit/>
          </a:bodyPr>
          <a:lstStyle/>
          <a:p>
            <a:pPr fontAlgn="base">
              <a:lnSpc>
                <a:spcPct val="70000"/>
              </a:lnSpc>
            </a:pPr>
            <a:r>
              <a:rPr lang="cs-CZ" sz="2200">
                <a:solidFill>
                  <a:schemeClr val="bg1"/>
                </a:solidFill>
              </a:rPr>
              <a:t>Delfská metoda je expertní technika pro předpovídání budoucích jevů. Je založená na anonymním dotazování expertů z daného oboru a hledání konsensu v názoru na budoucí vývoj dané problematiky.</a:t>
            </a:r>
          </a:p>
          <a:p>
            <a:pPr fontAlgn="base">
              <a:lnSpc>
                <a:spcPct val="70000"/>
              </a:lnSpc>
            </a:pPr>
            <a:r>
              <a:rPr lang="cs-CZ" sz="2200">
                <a:solidFill>
                  <a:schemeClr val="bg1"/>
                </a:solidFill>
              </a:rPr>
              <a:t>Prognostika není snadná disciplína - ve snaze o co nejvyšší objektivitu se delfská metoda vyvinula ve vysoce standardizovanou techniku, která slibuje racionálně prozkoumat zvolenou problematiku. Díky anonymitě expertů je metoda imunní vůči vlivu dominantních osobností oboru - důležitější je hledání shody. </a:t>
            </a:r>
          </a:p>
          <a:p>
            <a:pPr fontAlgn="base">
              <a:lnSpc>
                <a:spcPct val="70000"/>
              </a:lnSpc>
            </a:pPr>
            <a:r>
              <a:rPr lang="cs-CZ" sz="2200">
                <a:solidFill>
                  <a:schemeClr val="bg1"/>
                </a:solidFill>
              </a:rPr>
              <a:t>Nejzranitelnější momenty delfské metody jsou struktura dotazování a zejména výběr expertů. Ty totiž mohou zpochybnit objektivitu celého Delfská metoda je také více kolová a celý proces je poměrně časově náročný. </a:t>
            </a:r>
          </a:p>
          <a:p>
            <a:pPr>
              <a:lnSpc>
                <a:spcPct val="70000"/>
              </a:lnSpc>
            </a:pPr>
            <a:endParaRPr lang="cs-CZ" sz="2200">
              <a:solidFill>
                <a:schemeClr val="bg1"/>
              </a:solidFill>
            </a:endParaRPr>
          </a:p>
        </p:txBody>
      </p:sp>
    </p:spTree>
    <p:extLst>
      <p:ext uri="{BB962C8B-B14F-4D97-AF65-F5344CB8AC3E}">
        <p14:creationId xmlns:p14="http://schemas.microsoft.com/office/powerpoint/2010/main" val="403173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a:t>Delfská metoda</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2200">
                <a:solidFill>
                  <a:schemeClr val="bg1"/>
                </a:solidFill>
              </a:rPr>
              <a:t>Vyberte experty na danou problematiku (může jich být 10 až 100 - záleží především na vašich výzkumných záměrech) a zašlete jim pozvánku do výzkumu.</a:t>
            </a:r>
          </a:p>
          <a:p>
            <a:pPr>
              <a:lnSpc>
                <a:spcPct val="70000"/>
              </a:lnSpc>
            </a:pPr>
            <a:r>
              <a:rPr lang="cs-CZ" sz="2200">
                <a:solidFill>
                  <a:schemeClr val="bg1"/>
                </a:solidFill>
              </a:rPr>
              <a:t>Sestavte výzkumné otázky a zašlete je expertům, kteří souhlasili s účastí ve výzkumu. Můžete je vyzvat k doplnění dalších otázek. </a:t>
            </a:r>
          </a:p>
          <a:p>
            <a:pPr>
              <a:lnSpc>
                <a:spcPct val="70000"/>
              </a:lnSpc>
            </a:pPr>
            <a:r>
              <a:rPr lang="cs-CZ" sz="2200">
                <a:solidFill>
                  <a:schemeClr val="bg1"/>
                </a:solidFill>
              </a:rPr>
              <a:t>Vyhodnoťte odpovědi z prvního kola a analýzu pošlete k vyjádření zpět expertům. Můžete upozornit na zajímavé či sporné problémy, ke kterým chcete vyjádření. Požádejte experty o vyjádření, zda problémy hodnotí jako naléhavé, umožněte jim znovu se podívat a případně revidovat své odpovědi. </a:t>
            </a:r>
          </a:p>
          <a:p>
            <a:pPr>
              <a:lnSpc>
                <a:spcPct val="70000"/>
              </a:lnSpc>
            </a:pPr>
            <a:r>
              <a:rPr lang="cs-CZ" sz="2200">
                <a:solidFill>
                  <a:schemeClr val="bg1"/>
                </a:solidFill>
              </a:rPr>
              <a:t>Opět analyzujte - hledejte statistické průměry a představte opět výsledky expertům. Požádejte ty, kteří měli extrémní odpovědi, o dovysvětlení. </a:t>
            </a:r>
          </a:p>
        </p:txBody>
      </p:sp>
    </p:spTree>
    <p:extLst>
      <p:ext uri="{BB962C8B-B14F-4D97-AF65-F5344CB8AC3E}">
        <p14:creationId xmlns:p14="http://schemas.microsoft.com/office/powerpoint/2010/main" val="370954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Future wheel</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Slouží pro mapování terénu či hledání nových trhů a oblastí</a:t>
            </a:r>
          </a:p>
          <a:p>
            <a:r>
              <a:rPr lang="cs-CZ" sz="2400">
                <a:solidFill>
                  <a:schemeClr val="bg1"/>
                </a:solidFill>
              </a:rPr>
              <a:t>Umožňuje strukturovaně ve skupině hovořit o možných změnách</a:t>
            </a:r>
          </a:p>
          <a:p>
            <a:r>
              <a:rPr lang="cs-CZ" sz="2400">
                <a:solidFill>
                  <a:schemeClr val="bg1"/>
                </a:solidFill>
              </a:rPr>
              <a:t>Vede k diverzitě myšlení</a:t>
            </a:r>
          </a:p>
          <a:p>
            <a:r>
              <a:rPr lang="cs-CZ" sz="2400">
                <a:solidFill>
                  <a:schemeClr val="bg1"/>
                </a:solidFill>
              </a:rPr>
              <a:t>Soustředí se na následky změn a možnosti, jak na ně reagovat</a:t>
            </a:r>
          </a:p>
        </p:txBody>
      </p:sp>
    </p:spTree>
    <p:extLst>
      <p:ext uri="{BB962C8B-B14F-4D97-AF65-F5344CB8AC3E}">
        <p14:creationId xmlns:p14="http://schemas.microsoft.com/office/powerpoint/2010/main" val="417719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Future wheel</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200" dirty="0">
                <a:solidFill>
                  <a:schemeClr val="bg1"/>
                </a:solidFill>
              </a:rPr>
              <a:t>Doprostřed papíru napište událost, téma, problém,…</a:t>
            </a:r>
          </a:p>
          <a:p>
            <a:r>
              <a:rPr lang="cs-CZ" sz="2200" dirty="0">
                <a:solidFill>
                  <a:schemeClr val="bg1"/>
                </a:solidFill>
              </a:rPr>
              <a:t>Identifikujte jeho přímé dopady, snažte se být komplexní</a:t>
            </a:r>
          </a:p>
          <a:p>
            <a:r>
              <a:rPr lang="cs-CZ" sz="2200" dirty="0">
                <a:solidFill>
                  <a:schemeClr val="bg1"/>
                </a:solidFill>
              </a:rPr>
              <a:t>Nyní se podívejte na jednotlivé dopady a snažte se na ně opět dívat izolovaně, jako na téma a hledejte jejich vlastní následky</a:t>
            </a:r>
          </a:p>
          <a:p>
            <a:r>
              <a:rPr lang="cs-CZ" sz="2200" dirty="0">
                <a:solidFill>
                  <a:schemeClr val="bg1"/>
                </a:solidFill>
              </a:rPr>
              <a:t>Takto postupně vytvořte mapu s důsledky tří až čtyř řádů</a:t>
            </a:r>
          </a:p>
          <a:p>
            <a:r>
              <a:rPr lang="cs-CZ" sz="2200" dirty="0">
                <a:solidFill>
                  <a:schemeClr val="bg1"/>
                </a:solidFill>
              </a:rPr>
              <a:t>Tím získáte komplexní mapu dopadů a můžete začít s jejich postupnou analýzou a zpracováním. Typicky pro vás bude zajímavých pár bodů v dopadu třetího nebo čtvrtého řádu, které se můžete snažit vyřešit nebo využít.</a:t>
            </a:r>
          </a:p>
          <a:p>
            <a:endParaRPr lang="cs-CZ" sz="2200" dirty="0">
              <a:solidFill>
                <a:schemeClr val="bg1"/>
              </a:solidFill>
            </a:endParaRPr>
          </a:p>
        </p:txBody>
      </p:sp>
    </p:spTree>
    <p:extLst>
      <p:ext uri="{BB962C8B-B14F-4D97-AF65-F5344CB8AC3E}">
        <p14:creationId xmlns:p14="http://schemas.microsoft.com/office/powerpoint/2010/main" val="293522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3028950" y="139354"/>
            <a:ext cx="9163050" cy="6181725"/>
          </a:xfrm>
          <a:prstGeom prst="rect">
            <a:avLst/>
          </a:prstGeom>
        </p:spPr>
      </p:pic>
      <p:pic>
        <p:nvPicPr>
          <p:cNvPr id="5" name="Obrázek 4"/>
          <p:cNvPicPr>
            <a:picLocks noChangeAspect="1"/>
          </p:cNvPicPr>
          <p:nvPr/>
        </p:nvPicPr>
        <p:blipFill>
          <a:blip r:embed="rId3"/>
          <a:stretch>
            <a:fillRect/>
          </a:stretch>
        </p:blipFill>
        <p:spPr>
          <a:xfrm>
            <a:off x="0" y="1917728"/>
            <a:ext cx="4857750" cy="477202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8046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File:Misto multiagenti socialni simulace.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80060" y="1874390"/>
            <a:ext cx="3425957" cy="310873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384039" y="365125"/>
            <a:ext cx="7164493" cy="1325563"/>
          </a:xfrm>
        </p:spPr>
        <p:txBody>
          <a:bodyPr>
            <a:normAutofit/>
          </a:bodyPr>
          <a:lstStyle/>
          <a:p>
            <a:r>
              <a:rPr lang="cs-CZ">
                <a:solidFill>
                  <a:schemeClr val="bg1"/>
                </a:solidFill>
              </a:rPr>
              <a:t>Multiagentní sociální simulace</a:t>
            </a:r>
          </a:p>
        </p:txBody>
      </p:sp>
      <p:sp>
        <p:nvSpPr>
          <p:cNvPr id="3" name="Zástupný symbol pro obsah 2"/>
          <p:cNvSpPr>
            <a:spLocks noGrp="1"/>
          </p:cNvSpPr>
          <p:nvPr>
            <p:ph idx="1"/>
          </p:nvPr>
        </p:nvSpPr>
        <p:spPr>
          <a:xfrm>
            <a:off x="4387515" y="2022601"/>
            <a:ext cx="7161017" cy="4154361"/>
          </a:xfrm>
        </p:spPr>
        <p:txBody>
          <a:bodyPr>
            <a:normAutofit/>
          </a:bodyPr>
          <a:lstStyle/>
          <a:p>
            <a:r>
              <a:rPr lang="cs-CZ" sz="2000">
                <a:solidFill>
                  <a:schemeClr val="bg1"/>
                </a:solidFill>
              </a:rPr>
              <a:t>Východiska:</a:t>
            </a:r>
          </a:p>
          <a:p>
            <a:pPr lvl="1"/>
            <a:r>
              <a:rPr lang="cs-CZ" sz="2000">
                <a:solidFill>
                  <a:schemeClr val="bg1"/>
                </a:solidFill>
              </a:rPr>
              <a:t>Autonomní interagující prvky</a:t>
            </a:r>
          </a:p>
          <a:p>
            <a:pPr lvl="1"/>
            <a:r>
              <a:rPr lang="cs-CZ" sz="2000">
                <a:solidFill>
                  <a:schemeClr val="bg1"/>
                </a:solidFill>
              </a:rPr>
              <a:t>Důraz na emergenci, tedy jevy, které souvisí s chováním celého systému</a:t>
            </a:r>
          </a:p>
          <a:p>
            <a:r>
              <a:rPr lang="cs-CZ" sz="2000">
                <a:solidFill>
                  <a:schemeClr val="bg1"/>
                </a:solidFill>
              </a:rPr>
              <a:t>Oblasti využití: modelování chování trhů, toky informací, etnocentrismus, pohyb lidí, šíření jazyka či náboženství, simulace rizik ve firmě.</a:t>
            </a:r>
          </a:p>
          <a:p>
            <a:r>
              <a:rPr lang="cs-CZ" sz="2000">
                <a:solidFill>
                  <a:schemeClr val="bg1"/>
                </a:solidFill>
              </a:rPr>
              <a:t>Možnosti vědeckého využití: porozumění, predikce, zkoumání</a:t>
            </a:r>
          </a:p>
          <a:p>
            <a:r>
              <a:rPr lang="cs-CZ" sz="2000">
                <a:solidFill>
                  <a:schemeClr val="bg1"/>
                </a:solidFill>
              </a:rPr>
              <a:t>Vyzkoušejte si: https://ccl.northwestern.edu/netlogo/</a:t>
            </a:r>
          </a:p>
        </p:txBody>
      </p:sp>
    </p:spTree>
    <p:extLst>
      <p:ext uri="{BB962C8B-B14F-4D97-AF65-F5344CB8AC3E}">
        <p14:creationId xmlns:p14="http://schemas.microsoft.com/office/powerpoint/2010/main" val="18464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Netlogo</a:t>
            </a:r>
            <a:endParaRPr lang="cs-CZ" dirty="0"/>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4981575" y="0"/>
            <a:ext cx="7210425" cy="3914775"/>
          </a:xfrm>
          <a:prstGeom prst="rect">
            <a:avLst/>
          </a:prstGeom>
        </p:spPr>
      </p:pic>
      <p:pic>
        <p:nvPicPr>
          <p:cNvPr id="5" name="Obrázek 4"/>
          <p:cNvPicPr>
            <a:picLocks noChangeAspect="1"/>
          </p:cNvPicPr>
          <p:nvPr/>
        </p:nvPicPr>
        <p:blipFill>
          <a:blip r:embed="rId3"/>
          <a:stretch>
            <a:fillRect/>
          </a:stretch>
        </p:blipFill>
        <p:spPr>
          <a:xfrm>
            <a:off x="13854" y="3300992"/>
            <a:ext cx="6077457" cy="3789577"/>
          </a:xfrm>
          <a:prstGeom prst="rect">
            <a:avLst/>
          </a:prstGeom>
        </p:spPr>
      </p:pic>
    </p:spTree>
    <p:extLst>
      <p:ext uri="{BB962C8B-B14F-4D97-AF65-F5344CB8AC3E}">
        <p14:creationId xmlns:p14="http://schemas.microsoft.com/office/powerpoint/2010/main" val="38529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Klíčové predikce</a:t>
            </a:r>
          </a:p>
        </p:txBody>
      </p:sp>
      <p:sp>
        <p:nvSpPr>
          <p:cNvPr id="3" name="Zástupný symbol pro text 2"/>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387045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Jak vidět do budoucnosti?</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Moorův zákon: růst je exponenciální</a:t>
            </a:r>
          </a:p>
          <a:p>
            <a:r>
              <a:rPr lang="cs-CZ" sz="2400">
                <a:solidFill>
                  <a:schemeClr val="bg1"/>
                </a:solidFill>
              </a:rPr>
              <a:t>Předpovědi jsou složité</a:t>
            </a:r>
          </a:p>
          <a:p>
            <a:r>
              <a:rPr lang="cs-CZ" sz="2400">
                <a:solidFill>
                  <a:schemeClr val="bg1"/>
                </a:solidFill>
              </a:rPr>
              <a:t>Futurologie – metodologie? Sci-fi? Šarlatánství?</a:t>
            </a:r>
          </a:p>
          <a:p>
            <a:r>
              <a:rPr lang="cs-CZ" sz="2400">
                <a:solidFill>
                  <a:schemeClr val="bg1"/>
                </a:solidFill>
              </a:rPr>
              <a:t>Co a proč má vlastně smysl predikovat?</a:t>
            </a:r>
          </a:p>
          <a:p>
            <a:r>
              <a:rPr lang="cs-CZ" sz="2400">
                <a:solidFill>
                  <a:schemeClr val="bg1"/>
                </a:solidFill>
              </a:rPr>
              <a:t>Jak to dělat?</a:t>
            </a:r>
          </a:p>
          <a:p>
            <a:r>
              <a:rPr lang="cs-CZ" sz="2400">
                <a:solidFill>
                  <a:schemeClr val="bg1"/>
                </a:solidFill>
              </a:rPr>
              <a:t>Proč je to těžké?</a:t>
            </a:r>
          </a:p>
          <a:p>
            <a:r>
              <a:rPr lang="en-US" sz="2400">
                <a:solidFill>
                  <a:schemeClr val="bg1"/>
                </a:solidFill>
              </a:rPr>
              <a:t>1668 Leviathan </a:t>
            </a:r>
            <a:r>
              <a:rPr lang="cs-CZ" sz="2400">
                <a:solidFill>
                  <a:schemeClr val="bg1"/>
                </a:solidFill>
              </a:rPr>
              <a:t>(</a:t>
            </a:r>
            <a:r>
              <a:rPr lang="en-US" sz="2400">
                <a:solidFill>
                  <a:schemeClr val="bg1"/>
                </a:solidFill>
              </a:rPr>
              <a:t>Thomas Hobbes</a:t>
            </a:r>
            <a:r>
              <a:rPr lang="cs-CZ" sz="2400">
                <a:solidFill>
                  <a:schemeClr val="bg1"/>
                </a:solidFill>
              </a:rPr>
              <a:t>): </a:t>
            </a:r>
            <a:r>
              <a:rPr lang="cs-CZ" sz="2400" i="1">
                <a:solidFill>
                  <a:schemeClr val="bg1"/>
                </a:solidFill>
              </a:rPr>
              <a:t>„Scientia potentia est“</a:t>
            </a:r>
          </a:p>
        </p:txBody>
      </p:sp>
    </p:spTree>
    <p:extLst>
      <p:ext uri="{BB962C8B-B14F-4D97-AF65-F5344CB8AC3E}">
        <p14:creationId xmlns:p14="http://schemas.microsoft.com/office/powerpoint/2010/main" val="1662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dirty="0" err="1"/>
              <a:t>Gartner</a:t>
            </a:r>
            <a:endParaRPr lang="cs-CZ" sz="3200" dirty="0"/>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dirty="0" err="1">
                <a:solidFill>
                  <a:schemeClr val="bg1"/>
                </a:solidFill>
              </a:rPr>
              <a:t>Hype</a:t>
            </a:r>
            <a:r>
              <a:rPr lang="cs-CZ" sz="2400" dirty="0">
                <a:solidFill>
                  <a:schemeClr val="bg1"/>
                </a:solidFill>
              </a:rPr>
              <a:t> cykle model</a:t>
            </a:r>
          </a:p>
          <a:p>
            <a:r>
              <a:rPr lang="cs-CZ" sz="2400" dirty="0">
                <a:solidFill>
                  <a:schemeClr val="bg1"/>
                </a:solidFill>
              </a:rPr>
              <a:t>Dlouhá tradice, snadné porovnávání</a:t>
            </a:r>
          </a:p>
          <a:p>
            <a:r>
              <a:rPr lang="cs-CZ" sz="2400" dirty="0">
                <a:solidFill>
                  <a:schemeClr val="bg1"/>
                </a:solidFill>
              </a:rPr>
              <a:t>Dělají jak globální, tak vybrané zajímavé oblasti podrobněji</a:t>
            </a:r>
          </a:p>
          <a:p>
            <a:r>
              <a:rPr lang="cs-CZ" sz="2400" dirty="0">
                <a:solidFill>
                  <a:schemeClr val="bg1"/>
                </a:solidFill>
              </a:rPr>
              <a:t>Identifikace klíčových trendů:</a:t>
            </a:r>
          </a:p>
          <a:p>
            <a:pPr lvl="1"/>
            <a:r>
              <a:rPr lang="cs-CZ" dirty="0" err="1">
                <a:solidFill>
                  <a:schemeClr val="bg1"/>
                </a:solidFill>
              </a:rPr>
              <a:t>Transparently</a:t>
            </a:r>
            <a:r>
              <a:rPr lang="cs-CZ" dirty="0">
                <a:solidFill>
                  <a:schemeClr val="bg1"/>
                </a:solidFill>
              </a:rPr>
              <a:t> </a:t>
            </a:r>
            <a:r>
              <a:rPr lang="cs-CZ" dirty="0" err="1">
                <a:solidFill>
                  <a:schemeClr val="bg1"/>
                </a:solidFill>
              </a:rPr>
              <a:t>immersive</a:t>
            </a:r>
            <a:r>
              <a:rPr lang="cs-CZ" dirty="0">
                <a:solidFill>
                  <a:schemeClr val="bg1"/>
                </a:solidFill>
              </a:rPr>
              <a:t> </a:t>
            </a:r>
            <a:r>
              <a:rPr lang="cs-CZ" dirty="0" err="1">
                <a:solidFill>
                  <a:schemeClr val="bg1"/>
                </a:solidFill>
              </a:rPr>
              <a:t>experiences</a:t>
            </a:r>
            <a:endParaRPr lang="cs-CZ" dirty="0">
              <a:solidFill>
                <a:schemeClr val="bg1"/>
              </a:solidFill>
            </a:endParaRPr>
          </a:p>
          <a:p>
            <a:pPr lvl="1"/>
            <a:r>
              <a:rPr lang="en-US" dirty="0">
                <a:solidFill>
                  <a:schemeClr val="bg1"/>
                </a:solidFill>
              </a:rPr>
              <a:t>The perceptual smart machine age</a:t>
            </a:r>
            <a:endParaRPr lang="cs-CZ" dirty="0">
              <a:solidFill>
                <a:schemeClr val="bg1"/>
              </a:solidFill>
            </a:endParaRPr>
          </a:p>
          <a:p>
            <a:pPr lvl="1"/>
            <a:r>
              <a:rPr lang="cs-CZ" dirty="0" err="1">
                <a:solidFill>
                  <a:schemeClr val="bg1"/>
                </a:solidFill>
              </a:rPr>
              <a:t>The</a:t>
            </a:r>
            <a:r>
              <a:rPr lang="cs-CZ" dirty="0">
                <a:solidFill>
                  <a:schemeClr val="bg1"/>
                </a:solidFill>
              </a:rPr>
              <a:t> </a:t>
            </a:r>
            <a:r>
              <a:rPr lang="cs-CZ" dirty="0" err="1">
                <a:solidFill>
                  <a:schemeClr val="bg1"/>
                </a:solidFill>
              </a:rPr>
              <a:t>platform</a:t>
            </a:r>
            <a:r>
              <a:rPr lang="cs-CZ" dirty="0">
                <a:solidFill>
                  <a:schemeClr val="bg1"/>
                </a:solidFill>
              </a:rPr>
              <a:t> </a:t>
            </a:r>
            <a:r>
              <a:rPr lang="cs-CZ" dirty="0" err="1">
                <a:solidFill>
                  <a:schemeClr val="bg1"/>
                </a:solidFill>
              </a:rPr>
              <a:t>revolution</a:t>
            </a:r>
            <a:endParaRPr lang="cs-CZ" dirty="0">
              <a:solidFill>
                <a:schemeClr val="bg1"/>
              </a:solidFill>
            </a:endParaRPr>
          </a:p>
        </p:txBody>
      </p:sp>
    </p:spTree>
    <p:extLst>
      <p:ext uri="{BB962C8B-B14F-4D97-AF65-F5344CB8AC3E}">
        <p14:creationId xmlns:p14="http://schemas.microsoft.com/office/powerpoint/2010/main" val="3009110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9552" y="3108960"/>
            <a:ext cx="10515600" cy="1325562"/>
          </a:xfrm>
        </p:spPr>
        <p:txBody>
          <a:bodyPr/>
          <a:lstStyle/>
          <a:p>
            <a:endParaRPr lang="cs-CZ" b="1" dirty="0"/>
          </a:p>
        </p:txBody>
      </p:sp>
      <p:pic>
        <p:nvPicPr>
          <p:cNvPr id="3" name="Obrázek 2" descr="Obsah obrázku mapa, text&#10;&#10;Popis byl vytvořen automaticky">
            <a:extLst>
              <a:ext uri="{FF2B5EF4-FFF2-40B4-BE49-F238E27FC236}">
                <a16:creationId xmlns:a16="http://schemas.microsoft.com/office/drawing/2014/main" id="{96D50270-42EA-4ABA-A527-3166FAFEE255}"/>
              </a:ext>
            </a:extLst>
          </p:cNvPr>
          <p:cNvPicPr>
            <a:picLocks noChangeAspect="1"/>
          </p:cNvPicPr>
          <p:nvPr/>
        </p:nvPicPr>
        <p:blipFill>
          <a:blip r:embed="rId2"/>
          <a:stretch>
            <a:fillRect/>
          </a:stretch>
        </p:blipFill>
        <p:spPr>
          <a:xfrm>
            <a:off x="199894" y="209451"/>
            <a:ext cx="7953506" cy="5957683"/>
          </a:xfrm>
          <a:prstGeom prst="rect">
            <a:avLst/>
          </a:prstGeom>
        </p:spPr>
      </p:pic>
      <p:pic>
        <p:nvPicPr>
          <p:cNvPr id="1028" name="Picture 4" descr="2019 eLearning Predictions Hype Curv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48935" y="2506662"/>
            <a:ext cx="614306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3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Deloitte</a:t>
            </a:r>
            <a:endParaRPr lang="cs-CZ" dirty="0"/>
          </a:p>
        </p:txBody>
      </p:sp>
      <p:sp>
        <p:nvSpPr>
          <p:cNvPr id="3" name="Zástupný symbol pro obsah 2"/>
          <p:cNvSpPr>
            <a:spLocks noGrp="1"/>
          </p:cNvSpPr>
          <p:nvPr>
            <p:ph sz="half" idx="1"/>
          </p:nvPr>
        </p:nvSpPr>
        <p:spPr/>
        <p:txBody>
          <a:bodyPr>
            <a:normAutofit/>
          </a:bodyPr>
          <a:lstStyle/>
          <a:p>
            <a:r>
              <a:rPr lang="cs-CZ" sz="2000" dirty="0"/>
              <a:t>Výborné, podrobné, upovídané, obsáhlé zprávy.</a:t>
            </a:r>
          </a:p>
          <a:p>
            <a:r>
              <a:rPr lang="cs-CZ" sz="2000" dirty="0"/>
              <a:t>Dobrý odrazový můstek pro vlastní přemýšlení</a:t>
            </a:r>
          </a:p>
          <a:p>
            <a:r>
              <a:rPr lang="cs-CZ" sz="2000" dirty="0">
                <a:hlinkClick r:id="rId2"/>
              </a:rPr>
              <a:t>https://www2.deloitte.com/content/dam/insights/us/articles/tech-trends-2020/DI_TechTrends2020.pdf</a:t>
            </a:r>
            <a:endParaRPr lang="cs-CZ" sz="2000" dirty="0"/>
          </a:p>
        </p:txBody>
      </p:sp>
      <p:sp>
        <p:nvSpPr>
          <p:cNvPr id="5" name="Zástupný obsah 4">
            <a:extLst>
              <a:ext uri="{FF2B5EF4-FFF2-40B4-BE49-F238E27FC236}">
                <a16:creationId xmlns:a16="http://schemas.microsoft.com/office/drawing/2014/main" id="{416E7EAE-9328-48DB-AFDC-02014FDEEFA7}"/>
              </a:ext>
            </a:extLst>
          </p:cNvPr>
          <p:cNvSpPr>
            <a:spLocks noGrp="1"/>
          </p:cNvSpPr>
          <p:nvPr>
            <p:ph sz="half" idx="2"/>
          </p:nvPr>
        </p:nvSpPr>
        <p:spPr/>
        <p:txBody>
          <a:bodyPr/>
          <a:lstStyle/>
          <a:p>
            <a:r>
              <a:rPr lang="en-US" dirty="0"/>
              <a:t>Digital twins: Bridging the physical and digital</a:t>
            </a:r>
            <a:endParaRPr lang="cs-CZ" dirty="0"/>
          </a:p>
          <a:p>
            <a:r>
              <a:rPr lang="cs-CZ" dirty="0" err="1"/>
              <a:t>Human</a:t>
            </a:r>
            <a:r>
              <a:rPr lang="cs-CZ" dirty="0"/>
              <a:t> </a:t>
            </a:r>
            <a:r>
              <a:rPr lang="cs-CZ" dirty="0" err="1"/>
              <a:t>experience</a:t>
            </a:r>
            <a:r>
              <a:rPr lang="cs-CZ" dirty="0"/>
              <a:t> </a:t>
            </a:r>
            <a:r>
              <a:rPr lang="cs-CZ" dirty="0" err="1"/>
              <a:t>platforms</a:t>
            </a:r>
            <a:endParaRPr lang="cs-CZ" dirty="0"/>
          </a:p>
          <a:p>
            <a:r>
              <a:rPr lang="cs-CZ" dirty="0" err="1"/>
              <a:t>Architecture</a:t>
            </a:r>
            <a:r>
              <a:rPr lang="cs-CZ" dirty="0"/>
              <a:t> </a:t>
            </a:r>
            <a:r>
              <a:rPr lang="cs-CZ" dirty="0" err="1"/>
              <a:t>awakens</a:t>
            </a:r>
            <a:endParaRPr lang="cs-CZ" dirty="0"/>
          </a:p>
          <a:p>
            <a:endParaRPr lang="cs-CZ" dirty="0"/>
          </a:p>
        </p:txBody>
      </p:sp>
    </p:spTree>
    <p:extLst>
      <p:ext uri="{BB962C8B-B14F-4D97-AF65-F5344CB8AC3E}">
        <p14:creationId xmlns:p14="http://schemas.microsoft.com/office/powerpoint/2010/main" val="2589644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text&#10;&#10;Popis byl vytvořen automaticky">
            <a:extLst>
              <a:ext uri="{FF2B5EF4-FFF2-40B4-BE49-F238E27FC236}">
                <a16:creationId xmlns:a16="http://schemas.microsoft.com/office/drawing/2014/main" id="{BA980DE7-C83B-45C7-A13A-73964E648E7A}"/>
              </a:ext>
            </a:extLst>
          </p:cNvPr>
          <p:cNvPicPr>
            <a:picLocks noGrp="1" noChangeAspect="1"/>
          </p:cNvPicPr>
          <p:nvPr>
            <p:ph idx="1"/>
          </p:nvPr>
        </p:nvPicPr>
        <p:blipFill rotWithShape="1">
          <a:blip r:embed="rId2"/>
          <a:srcRect t="2876" r="-6" b="15960"/>
          <a:stretch/>
        </p:blipFill>
        <p:spPr>
          <a:xfrm>
            <a:off x="120650" y="68263"/>
            <a:ext cx="11950700" cy="6721475"/>
          </a:xfrm>
          <a:prstGeom prst="rect">
            <a:avLst/>
          </a:prstGeom>
          <a:noFill/>
        </p:spPr>
      </p:pic>
    </p:spTree>
    <p:extLst>
      <p:ext uri="{BB962C8B-B14F-4D97-AF65-F5344CB8AC3E}">
        <p14:creationId xmlns:p14="http://schemas.microsoft.com/office/powerpoint/2010/main" val="179588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a:stretch>
            <a:fillRect/>
          </a:stretch>
        </p:blipFill>
        <p:spPr>
          <a:xfrm>
            <a:off x="-1" y="0"/>
            <a:ext cx="10944665" cy="6682458"/>
          </a:xfrm>
          <a:prstGeom prst="rect">
            <a:avLst/>
          </a:prstGeom>
        </p:spPr>
      </p:pic>
    </p:spTree>
    <p:extLst>
      <p:ext uri="{BB962C8B-B14F-4D97-AF65-F5344CB8AC3E}">
        <p14:creationId xmlns:p14="http://schemas.microsoft.com/office/powerpoint/2010/main" val="339038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969477" y="0"/>
            <a:ext cx="9137920" cy="6858000"/>
          </a:xfrm>
          <a:prstGeom prst="rect">
            <a:avLst/>
          </a:prstGeom>
        </p:spPr>
      </p:pic>
    </p:spTree>
    <p:extLst>
      <p:ext uri="{BB962C8B-B14F-4D97-AF65-F5344CB8AC3E}">
        <p14:creationId xmlns:p14="http://schemas.microsoft.com/office/powerpoint/2010/main" val="2945914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Google trends</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Jednoduché předpovídání popularity na základě výsledků vyhledávání</a:t>
            </a:r>
          </a:p>
          <a:p>
            <a:r>
              <a:rPr lang="cs-CZ" sz="2400">
                <a:solidFill>
                  <a:schemeClr val="bg1"/>
                </a:solidFill>
              </a:rPr>
              <a:t>Zajišťuje základní přehled, porovnává trendy či dotazy</a:t>
            </a:r>
          </a:p>
          <a:p>
            <a:r>
              <a:rPr lang="cs-CZ" sz="2400">
                <a:solidFill>
                  <a:schemeClr val="bg1"/>
                </a:solidFill>
              </a:rPr>
              <a:t>Jde o věštění budoucnosti z trendů z minulosti</a:t>
            </a:r>
          </a:p>
          <a:p>
            <a:r>
              <a:rPr lang="cs-CZ" sz="2400">
                <a:solidFill>
                  <a:schemeClr val="bg1"/>
                </a:solidFill>
                <a:hlinkClick r:id="rId2"/>
              </a:rPr>
              <a:t>https://trends.google.com/</a:t>
            </a:r>
            <a:endParaRPr lang="cs-CZ" sz="2400">
              <a:solidFill>
                <a:schemeClr val="bg1"/>
              </a:solidFill>
            </a:endParaRPr>
          </a:p>
          <a:p>
            <a:endParaRPr lang="cs-CZ" sz="2400">
              <a:solidFill>
                <a:schemeClr val="bg1"/>
              </a:solidFill>
            </a:endParaRPr>
          </a:p>
          <a:p>
            <a:endParaRPr lang="cs-CZ" sz="2400">
              <a:solidFill>
                <a:schemeClr val="bg1"/>
              </a:solidFill>
            </a:endParaRPr>
          </a:p>
        </p:txBody>
      </p:sp>
    </p:spTree>
    <p:extLst>
      <p:ext uri="{BB962C8B-B14F-4D97-AF65-F5344CB8AC3E}">
        <p14:creationId xmlns:p14="http://schemas.microsoft.com/office/powerpoint/2010/main" val="10420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6927" y="0"/>
            <a:ext cx="8139477" cy="3967089"/>
          </a:xfrm>
          <a:prstGeom prst="rect">
            <a:avLst/>
          </a:prstGeom>
        </p:spPr>
      </p:pic>
      <p:pic>
        <p:nvPicPr>
          <p:cNvPr id="5" name="Obrázek 4"/>
          <p:cNvPicPr>
            <a:picLocks noChangeAspect="1"/>
          </p:cNvPicPr>
          <p:nvPr/>
        </p:nvPicPr>
        <p:blipFill>
          <a:blip r:embed="rId3"/>
          <a:stretch>
            <a:fillRect/>
          </a:stretch>
        </p:blipFill>
        <p:spPr>
          <a:xfrm>
            <a:off x="5688954" y="3527834"/>
            <a:ext cx="6591300" cy="4543425"/>
          </a:xfrm>
          <a:prstGeom prst="rect">
            <a:avLst/>
          </a:prstGeom>
        </p:spPr>
      </p:pic>
    </p:spTree>
    <p:extLst>
      <p:ext uri="{BB962C8B-B14F-4D97-AF65-F5344CB8AC3E}">
        <p14:creationId xmlns:p14="http://schemas.microsoft.com/office/powerpoint/2010/main" val="3858541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9"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Freeform: Shap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Učící se společnost</a:t>
            </a:r>
          </a:p>
        </p:txBody>
      </p:sp>
      <p:sp>
        <p:nvSpPr>
          <p:cNvPr id="3" name="Zástupný symbol pro text 2"/>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85437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Dva pohledy na učící se společnost</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80000"/>
              </a:lnSpc>
            </a:pPr>
            <a:r>
              <a:rPr lang="cs-CZ" sz="2400">
                <a:solidFill>
                  <a:schemeClr val="bg1"/>
                </a:solidFill>
              </a:rPr>
              <a:t>Buď v kontextu sociologickém, kdy označuje stav společnosti (té aktuální) nebo pedagogickém, ve kterém je spojen spíše s konečným stavem, ke kterému směřuje.</a:t>
            </a:r>
          </a:p>
          <a:p>
            <a:pPr>
              <a:lnSpc>
                <a:spcPct val="80000"/>
              </a:lnSpc>
            </a:pPr>
            <a:endParaRPr lang="cs-CZ" sz="2400">
              <a:solidFill>
                <a:schemeClr val="bg1"/>
              </a:solidFill>
            </a:endParaRPr>
          </a:p>
          <a:p>
            <a:pPr>
              <a:lnSpc>
                <a:spcPct val="80000"/>
              </a:lnSpc>
            </a:pPr>
            <a:r>
              <a:rPr lang="cs-CZ" sz="2400">
                <a:solidFill>
                  <a:schemeClr val="bg1"/>
                </a:solidFill>
              </a:rPr>
              <a:t>Zounek: </a:t>
            </a:r>
            <a:r>
              <a:rPr lang="cs-CZ" sz="2400" i="1">
                <a:solidFill>
                  <a:schemeClr val="bg1"/>
                </a:solidFill>
              </a:rPr>
              <a:t>„Celé tři čtvrtiny nezdatných (v práci s ICT)“ (75,6 %) nepociťuje žádnou potřebu vzdělávat se v následujícím roce a dalších 13 % respondentů se chce zúčastnit jednoho kurzu.“</a:t>
            </a:r>
          </a:p>
          <a:p>
            <a:pPr>
              <a:lnSpc>
                <a:spcPct val="80000"/>
              </a:lnSpc>
            </a:pPr>
            <a:endParaRPr lang="cs-CZ" sz="2400" i="1">
              <a:solidFill>
                <a:schemeClr val="bg1"/>
              </a:solidFill>
            </a:endParaRPr>
          </a:p>
          <a:p>
            <a:pPr>
              <a:lnSpc>
                <a:spcPct val="80000"/>
              </a:lnSpc>
            </a:pPr>
            <a:r>
              <a:rPr lang="cs-CZ" sz="2400">
                <a:solidFill>
                  <a:schemeClr val="bg1"/>
                </a:solidFill>
              </a:rPr>
              <a:t>Proč se lidé vzdělávají?</a:t>
            </a:r>
          </a:p>
          <a:p>
            <a:pPr>
              <a:lnSpc>
                <a:spcPct val="80000"/>
              </a:lnSpc>
            </a:pPr>
            <a:endParaRPr lang="cs-CZ" sz="2400">
              <a:solidFill>
                <a:schemeClr val="bg1"/>
              </a:solidFill>
            </a:endParaRPr>
          </a:p>
          <a:p>
            <a:pPr>
              <a:lnSpc>
                <a:spcPct val="80000"/>
              </a:lnSpc>
            </a:pPr>
            <a:r>
              <a:rPr lang="cs-CZ" sz="2400">
                <a:solidFill>
                  <a:schemeClr val="bg1"/>
                </a:solidFill>
              </a:rPr>
              <a:t>Nejde o (úplně) nový fenomén</a:t>
            </a:r>
          </a:p>
        </p:txBody>
      </p:sp>
    </p:spTree>
    <p:extLst>
      <p:ext uri="{BB962C8B-B14F-4D97-AF65-F5344CB8AC3E}">
        <p14:creationId xmlns:p14="http://schemas.microsoft.com/office/powerpoint/2010/main" val="289479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Nepovedené předpovědi…</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1700" b="1">
                <a:solidFill>
                  <a:schemeClr val="bg1"/>
                </a:solidFill>
              </a:rPr>
              <a:t>1876 </a:t>
            </a:r>
            <a:r>
              <a:rPr lang="cs-CZ" sz="1700">
                <a:solidFill>
                  <a:schemeClr val="bg1"/>
                </a:solidFill>
              </a:rPr>
              <a:t>„Američané telefon potřebují, ale my ne. My máme spoustu poslíčků.“ (William Preece, Britský poštovní úřad)</a:t>
            </a:r>
          </a:p>
          <a:p>
            <a:pPr>
              <a:lnSpc>
                <a:spcPct val="70000"/>
              </a:lnSpc>
            </a:pPr>
            <a:r>
              <a:rPr lang="cs-CZ" sz="1700" b="1">
                <a:solidFill>
                  <a:schemeClr val="bg1"/>
                </a:solidFill>
              </a:rPr>
              <a:t>1943 </a:t>
            </a:r>
            <a:r>
              <a:rPr lang="cs-CZ" sz="1700">
                <a:solidFill>
                  <a:schemeClr val="bg1"/>
                </a:solidFill>
              </a:rPr>
              <a:t>„Myslím, že na světě je trh možná tak pro pět počítačů.“ (šéf IBM Thomas Watson)</a:t>
            </a:r>
          </a:p>
          <a:p>
            <a:pPr>
              <a:lnSpc>
                <a:spcPct val="70000"/>
              </a:lnSpc>
            </a:pPr>
            <a:r>
              <a:rPr lang="cs-CZ" sz="1700" b="1">
                <a:solidFill>
                  <a:schemeClr val="bg1"/>
                </a:solidFill>
              </a:rPr>
              <a:t>1946 </a:t>
            </a:r>
            <a:r>
              <a:rPr lang="cs-CZ" sz="1700">
                <a:solidFill>
                  <a:schemeClr val="bg1"/>
                </a:solidFill>
              </a:rPr>
              <a:t>„Televize se neudrží na žádném trhu déle než šest měsíců. Lidi se brzy nabaží toho,  koukat se večer co večer na dřevěnou bedýnku.“ (vysoký představitel studia 20th Century Fox Darryl Zanuck)</a:t>
            </a:r>
          </a:p>
          <a:p>
            <a:pPr>
              <a:lnSpc>
                <a:spcPct val="70000"/>
              </a:lnSpc>
            </a:pPr>
            <a:r>
              <a:rPr lang="cs-CZ" sz="1700" b="1">
                <a:solidFill>
                  <a:schemeClr val="bg1"/>
                </a:solidFill>
              </a:rPr>
              <a:t>1966 </a:t>
            </a:r>
            <a:r>
              <a:rPr lang="cs-CZ" sz="1700">
                <a:solidFill>
                  <a:schemeClr val="bg1"/>
                </a:solidFill>
              </a:rPr>
              <a:t>„Nakupování na dálku je sice proveditelné, ale neuchytí se.“ (časopis Time)</a:t>
            </a:r>
          </a:p>
          <a:p>
            <a:pPr>
              <a:lnSpc>
                <a:spcPct val="70000"/>
              </a:lnSpc>
            </a:pPr>
            <a:r>
              <a:rPr lang="cs-CZ" sz="1700" b="1">
                <a:solidFill>
                  <a:schemeClr val="bg1"/>
                </a:solidFill>
              </a:rPr>
              <a:t>1981 </a:t>
            </a:r>
            <a:r>
              <a:rPr lang="cs-CZ" sz="1700">
                <a:solidFill>
                  <a:schemeClr val="bg1"/>
                </a:solidFill>
              </a:rPr>
              <a:t>„Mobilní telefony v žádném případě nenahradí místní systém telefonu po drátě.“ (vynálezce Marty Cooper)</a:t>
            </a:r>
            <a:endParaRPr lang="cs-CZ" sz="1700" b="1">
              <a:solidFill>
                <a:schemeClr val="bg1"/>
              </a:solidFill>
            </a:endParaRPr>
          </a:p>
          <a:p>
            <a:pPr>
              <a:lnSpc>
                <a:spcPct val="70000"/>
              </a:lnSpc>
            </a:pPr>
            <a:r>
              <a:rPr lang="cs-CZ" sz="1700" b="1">
                <a:solidFill>
                  <a:schemeClr val="bg1"/>
                </a:solidFill>
              </a:rPr>
              <a:t>1997 </a:t>
            </a:r>
            <a:r>
              <a:rPr lang="cs-CZ" sz="1700">
                <a:solidFill>
                  <a:schemeClr val="bg1"/>
                </a:solidFill>
              </a:rPr>
              <a:t>„Apple už je mrtvý.“ (bývalý šéf Microsoftu Nathan Myhrvold)</a:t>
            </a:r>
          </a:p>
          <a:p>
            <a:pPr>
              <a:lnSpc>
                <a:spcPct val="70000"/>
              </a:lnSpc>
            </a:pPr>
            <a:r>
              <a:rPr lang="cs-CZ" sz="1700" b="1">
                <a:solidFill>
                  <a:schemeClr val="bg1"/>
                </a:solidFill>
              </a:rPr>
              <a:t>2002 </a:t>
            </a:r>
            <a:r>
              <a:rPr lang="cs-CZ" sz="1700">
                <a:solidFill>
                  <a:schemeClr val="bg1"/>
                </a:solidFill>
              </a:rPr>
              <a:t>„Během pěti let bude tablet nejpopulárnější formou osobních počítačů prodávaných v Americe.“ (spoluzakladatel Microsoftu Bill Gates v projevu na Comdexu, kde představoval tablet Windows)</a:t>
            </a:r>
          </a:p>
          <a:p>
            <a:pPr>
              <a:lnSpc>
                <a:spcPct val="70000"/>
              </a:lnSpc>
            </a:pPr>
            <a:r>
              <a:rPr lang="cs-CZ" sz="1700" b="1">
                <a:solidFill>
                  <a:schemeClr val="bg1"/>
                </a:solidFill>
              </a:rPr>
              <a:t>2004 </a:t>
            </a:r>
            <a:r>
              <a:rPr lang="cs-CZ" sz="1700">
                <a:solidFill>
                  <a:schemeClr val="bg1"/>
                </a:solidFill>
              </a:rPr>
              <a:t>„Od nynějška za dva roky bude vyřešen problém spamů.“ (Bill Gates na Světovém ekonomickém fóru)</a:t>
            </a:r>
          </a:p>
          <a:p>
            <a:pPr>
              <a:lnSpc>
                <a:spcPct val="70000"/>
              </a:lnSpc>
            </a:pPr>
            <a:endParaRPr lang="cs-CZ" sz="1700">
              <a:solidFill>
                <a:schemeClr val="bg1"/>
              </a:solidFill>
            </a:endParaRPr>
          </a:p>
          <a:p>
            <a:pPr>
              <a:lnSpc>
                <a:spcPct val="70000"/>
              </a:lnSpc>
            </a:pPr>
            <a:endParaRPr lang="cs-CZ" sz="1700">
              <a:solidFill>
                <a:schemeClr val="bg1"/>
              </a:solidFill>
            </a:endParaRPr>
          </a:p>
          <a:p>
            <a:pPr>
              <a:lnSpc>
                <a:spcPct val="70000"/>
              </a:lnSpc>
            </a:pPr>
            <a:endParaRPr lang="cs-CZ" sz="1700">
              <a:solidFill>
                <a:schemeClr val="bg1"/>
              </a:solidFill>
            </a:endParaRPr>
          </a:p>
          <a:p>
            <a:pPr>
              <a:lnSpc>
                <a:spcPct val="70000"/>
              </a:lnSpc>
            </a:pPr>
            <a:endParaRPr lang="cs-CZ" sz="1700">
              <a:solidFill>
                <a:schemeClr val="bg1"/>
              </a:solidFill>
            </a:endParaRPr>
          </a:p>
        </p:txBody>
      </p:sp>
    </p:spTree>
    <p:extLst>
      <p:ext uri="{BB962C8B-B14F-4D97-AF65-F5344CB8AC3E}">
        <p14:creationId xmlns:p14="http://schemas.microsoft.com/office/powerpoint/2010/main" val="297955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Dotazy, připomínky, komentáře…</a:t>
            </a:r>
          </a:p>
        </p:txBody>
      </p:sp>
      <p:sp>
        <p:nvSpPr>
          <p:cNvPr id="5" name="Zástupný symbol pro text 4"/>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83097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V čem se dělají chyby…</a:t>
            </a:r>
          </a:p>
        </p:txBody>
      </p:sp>
      <p:sp>
        <p:nvSpPr>
          <p:cNvPr id="3" name="Zástupný symbol pro obsah 2"/>
          <p:cNvSpPr>
            <a:spLocks noGrp="1"/>
          </p:cNvSpPr>
          <p:nvPr>
            <p:ph idx="1"/>
          </p:nvPr>
        </p:nvSpPr>
        <p:spPr>
          <a:xfrm>
            <a:off x="6049182" y="802638"/>
            <a:ext cx="5408696" cy="5252722"/>
          </a:xfrm>
        </p:spPr>
        <p:txBody>
          <a:bodyPr anchor="ctr">
            <a:normAutofit/>
          </a:bodyPr>
          <a:lstStyle/>
          <a:p>
            <a:pPr>
              <a:lnSpc>
                <a:spcPct val="70000"/>
              </a:lnSpc>
            </a:pPr>
            <a:r>
              <a:rPr lang="cs-CZ" sz="2200">
                <a:solidFill>
                  <a:schemeClr val="bg1"/>
                </a:solidFill>
              </a:rPr>
              <a:t>Jednoduché analogie – antický Řím a dnešní svět….</a:t>
            </a:r>
          </a:p>
          <a:p>
            <a:pPr>
              <a:lnSpc>
                <a:spcPct val="70000"/>
              </a:lnSpc>
            </a:pPr>
            <a:r>
              <a:rPr lang="cs-CZ" sz="2200">
                <a:solidFill>
                  <a:schemeClr val="bg1"/>
                </a:solidFill>
              </a:rPr>
              <a:t>Špatný odhad časového rámce inovací…</a:t>
            </a:r>
          </a:p>
          <a:p>
            <a:pPr>
              <a:lnSpc>
                <a:spcPct val="70000"/>
              </a:lnSpc>
            </a:pPr>
            <a:r>
              <a:rPr lang="cs-CZ" sz="2200">
                <a:solidFill>
                  <a:schemeClr val="bg1"/>
                </a:solidFill>
              </a:rPr>
              <a:t>Nabízená řešení mají efektivnější alternativu</a:t>
            </a:r>
          </a:p>
          <a:p>
            <a:pPr>
              <a:lnSpc>
                <a:spcPct val="70000"/>
              </a:lnSpc>
            </a:pPr>
            <a:r>
              <a:rPr lang="cs-CZ" sz="2200">
                <a:solidFill>
                  <a:schemeClr val="bg1"/>
                </a:solidFill>
              </a:rPr>
              <a:t>Zveličování (větší, výkonnější, rychlejší…. než jak je to teď nefunguje)</a:t>
            </a:r>
          </a:p>
          <a:p>
            <a:pPr>
              <a:lnSpc>
                <a:spcPct val="70000"/>
              </a:lnSpc>
            </a:pPr>
            <a:r>
              <a:rPr lang="cs-CZ" sz="2200">
                <a:solidFill>
                  <a:schemeClr val="bg1"/>
                </a:solidFill>
              </a:rPr>
              <a:t>Zapomínáme na sociální rámec</a:t>
            </a:r>
          </a:p>
          <a:p>
            <a:pPr>
              <a:lnSpc>
                <a:spcPct val="70000"/>
              </a:lnSpc>
            </a:pPr>
            <a:r>
              <a:rPr lang="cs-CZ" sz="2200">
                <a:solidFill>
                  <a:schemeClr val="bg1"/>
                </a:solidFill>
              </a:rPr>
              <a:t>Technologické změny často usnadňují nějakou činnost, ale málo kdy ji dělají složitější</a:t>
            </a:r>
          </a:p>
          <a:p>
            <a:pPr>
              <a:lnSpc>
                <a:spcPct val="70000"/>
              </a:lnSpc>
            </a:pPr>
            <a:r>
              <a:rPr lang="cs-CZ" sz="2200">
                <a:solidFill>
                  <a:schemeClr val="bg1"/>
                </a:solidFill>
              </a:rPr>
              <a:t>Máme to na dosah…</a:t>
            </a:r>
          </a:p>
          <a:p>
            <a:pPr>
              <a:lnSpc>
                <a:spcPct val="70000"/>
              </a:lnSpc>
            </a:pPr>
            <a:r>
              <a:rPr lang="cs-CZ" sz="2200">
                <a:solidFill>
                  <a:schemeClr val="bg1"/>
                </a:solidFill>
              </a:rPr>
              <a:t>Nerozumíme technice…  </a:t>
            </a:r>
            <a:r>
              <a:rPr lang="cs-CZ" sz="2200" i="1">
                <a:solidFill>
                  <a:schemeClr val="bg1"/>
                </a:solidFill>
              </a:rPr>
              <a:t>(„Vysavače na jaderný pohon budou realitou do deseti let.“</a:t>
            </a:r>
            <a:r>
              <a:rPr lang="cs-CZ" sz="2200">
                <a:solidFill>
                  <a:schemeClr val="bg1"/>
                </a:solidFill>
              </a:rPr>
              <a:t> Alex Lewyt, prezident společnosti Lewyt vyrábějící vysavače (1955))</a:t>
            </a:r>
          </a:p>
          <a:p>
            <a:pPr>
              <a:lnSpc>
                <a:spcPct val="70000"/>
              </a:lnSpc>
            </a:pPr>
            <a:endParaRPr lang="cs-CZ" sz="2200">
              <a:solidFill>
                <a:schemeClr val="bg1"/>
              </a:solidFill>
            </a:endParaRPr>
          </a:p>
        </p:txBody>
      </p:sp>
    </p:spTree>
    <p:extLst>
      <p:ext uri="{BB962C8B-B14F-4D97-AF65-F5344CB8AC3E}">
        <p14:creationId xmlns:p14="http://schemas.microsoft.com/office/powerpoint/2010/main" val="365542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ýsledek obrázku"/>
          <p:cNvPicPr>
            <a:picLocks noChangeAspect="1" noChangeArrowheads="1"/>
          </p:cNvPicPr>
          <p:nvPr/>
        </p:nvPicPr>
        <p:blipFill rotWithShape="1">
          <a:blip r:embed="rId2">
            <a:extLst>
              <a:ext uri="{28A0092B-C50C-407E-A947-70E740481C1C}">
                <a14:useLocalDpi xmlns:a14="http://schemas.microsoft.com/office/drawing/2010/main" val="0"/>
              </a:ext>
            </a:extLst>
          </a:blip>
          <a:srcRect t="420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4965430" y="629266"/>
            <a:ext cx="6586491" cy="1676603"/>
          </a:xfrm>
        </p:spPr>
        <p:txBody>
          <a:bodyPr>
            <a:normAutofit/>
          </a:bodyPr>
          <a:lstStyle/>
          <a:p>
            <a:r>
              <a:rPr lang="cs-CZ" dirty="0"/>
              <a:t>Sci-fi</a:t>
            </a:r>
          </a:p>
        </p:txBody>
      </p:sp>
      <p:sp>
        <p:nvSpPr>
          <p:cNvPr id="3" name="Zástupný symbol pro obsah 2"/>
          <p:cNvSpPr>
            <a:spLocks noGrp="1"/>
          </p:cNvSpPr>
          <p:nvPr>
            <p:ph idx="1"/>
          </p:nvPr>
        </p:nvSpPr>
        <p:spPr>
          <a:xfrm>
            <a:off x="4965431" y="2438400"/>
            <a:ext cx="6586489" cy="3785419"/>
          </a:xfrm>
        </p:spPr>
        <p:txBody>
          <a:bodyPr>
            <a:normAutofit/>
          </a:bodyPr>
          <a:lstStyle/>
          <a:p>
            <a:r>
              <a:rPr lang="cs-CZ" sz="2400" dirty="0"/>
              <a:t>Star </a:t>
            </a:r>
            <a:r>
              <a:rPr lang="cs-CZ" sz="2400" dirty="0" err="1"/>
              <a:t>trek</a:t>
            </a:r>
            <a:endParaRPr lang="cs-CZ" sz="2400" dirty="0"/>
          </a:p>
          <a:p>
            <a:r>
              <a:rPr lang="cs-CZ" sz="2400" dirty="0"/>
              <a:t>Star </a:t>
            </a:r>
            <a:r>
              <a:rPr lang="cs-CZ" sz="2400" dirty="0" err="1"/>
              <a:t>wars</a:t>
            </a:r>
            <a:endParaRPr lang="cs-CZ" sz="2400" dirty="0"/>
          </a:p>
          <a:p>
            <a:r>
              <a:rPr lang="cs-CZ" sz="2400" dirty="0"/>
              <a:t>Já robot</a:t>
            </a:r>
          </a:p>
          <a:p>
            <a:r>
              <a:rPr lang="cs-CZ" sz="2400" dirty="0"/>
              <a:t>Black </a:t>
            </a:r>
            <a:r>
              <a:rPr lang="cs-CZ" sz="2400" dirty="0" err="1"/>
              <a:t>mirror</a:t>
            </a:r>
            <a:endParaRPr lang="cs-CZ" sz="2400" dirty="0"/>
          </a:p>
          <a:p>
            <a:r>
              <a:rPr lang="cs-CZ" sz="2400" dirty="0"/>
              <a:t>…</a:t>
            </a:r>
          </a:p>
          <a:p>
            <a:endParaRPr lang="cs-CZ" sz="2400" dirty="0"/>
          </a:p>
          <a:p>
            <a:endParaRPr lang="cs-CZ" sz="2400" dirty="0"/>
          </a:p>
          <a:p>
            <a:r>
              <a:rPr lang="cs-CZ" sz="2400" dirty="0"/>
              <a:t>Fyzika nemožného (</a:t>
            </a:r>
            <a:r>
              <a:rPr lang="cs-CZ" sz="2400" dirty="0" err="1"/>
              <a:t>Michio</a:t>
            </a:r>
            <a:r>
              <a:rPr lang="cs-CZ" sz="2400" dirty="0"/>
              <a:t> </a:t>
            </a:r>
            <a:r>
              <a:rPr lang="cs-CZ" sz="2400" dirty="0" err="1"/>
              <a:t>Kaku</a:t>
            </a:r>
            <a:r>
              <a:rPr lang="cs-CZ" sz="2400" dirty="0"/>
              <a:t>)</a:t>
            </a:r>
          </a:p>
          <a:p>
            <a:endParaRPr lang="cs-CZ" sz="2400" dirty="0"/>
          </a:p>
        </p:txBody>
      </p:sp>
    </p:spTree>
    <p:extLst>
      <p:ext uri="{BB962C8B-B14F-4D97-AF65-F5344CB8AC3E}">
        <p14:creationId xmlns:p14="http://schemas.microsoft.com/office/powerpoint/2010/main" val="100300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Metodologie</a:t>
            </a:r>
          </a:p>
        </p:txBody>
      </p:sp>
      <p:sp>
        <p:nvSpPr>
          <p:cNvPr id="5" name="Zástupný symbol pro text 4"/>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Tree>
    <p:extLst>
      <p:ext uri="{BB962C8B-B14F-4D97-AF65-F5344CB8AC3E}">
        <p14:creationId xmlns:p14="http://schemas.microsoft.com/office/powerpoint/2010/main" val="24425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2532" r="1" b="1"/>
          <a:stretch/>
        </p:blipFill>
        <p:spPr>
          <a:xfrm>
            <a:off x="4639056" y="10"/>
            <a:ext cx="7552944" cy="6857990"/>
          </a:xfrm>
          <a:prstGeom prst="rect">
            <a:avLst/>
          </a:prstGeom>
          <a:effectLst/>
        </p:spPr>
      </p:pic>
      <p:sp>
        <p:nvSpPr>
          <p:cNvPr id="2" name="Nadpis 1"/>
          <p:cNvSpPr>
            <a:spLocks noGrp="1"/>
          </p:cNvSpPr>
          <p:nvPr>
            <p:ph type="title"/>
          </p:nvPr>
        </p:nvSpPr>
        <p:spPr>
          <a:xfrm>
            <a:off x="648929" y="629266"/>
            <a:ext cx="3651467" cy="1676603"/>
          </a:xfrm>
        </p:spPr>
        <p:txBody>
          <a:bodyPr>
            <a:normAutofit/>
          </a:bodyPr>
          <a:lstStyle/>
          <a:p>
            <a:r>
              <a:rPr lang="cs-CZ" dirty="0"/>
              <a:t>Základní vymezení</a:t>
            </a:r>
          </a:p>
        </p:txBody>
      </p:sp>
      <p:sp>
        <p:nvSpPr>
          <p:cNvPr id="3" name="Zástupný symbol pro obsah 2"/>
          <p:cNvSpPr>
            <a:spLocks noGrp="1"/>
          </p:cNvSpPr>
          <p:nvPr>
            <p:ph idx="1"/>
          </p:nvPr>
        </p:nvSpPr>
        <p:spPr>
          <a:xfrm>
            <a:off x="648931" y="2438400"/>
            <a:ext cx="3651466" cy="3785419"/>
          </a:xfrm>
        </p:spPr>
        <p:txBody>
          <a:bodyPr>
            <a:normAutofit/>
          </a:bodyPr>
          <a:lstStyle/>
          <a:p>
            <a:endParaRPr lang="cs-CZ" sz="1800" dirty="0"/>
          </a:p>
        </p:txBody>
      </p:sp>
    </p:spTree>
    <p:extLst>
      <p:ext uri="{BB962C8B-B14F-4D97-AF65-F5344CB8AC3E}">
        <p14:creationId xmlns:p14="http://schemas.microsoft.com/office/powerpoint/2010/main" val="43547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r="2989" b="2"/>
          <a:stretch/>
        </p:blipFill>
        <p:spPr>
          <a:xfrm>
            <a:off x="838200" y="1904281"/>
            <a:ext cx="6233160" cy="4272681"/>
          </a:xfrm>
          <a:prstGeom prst="rect">
            <a:avLst/>
          </a:prstGeom>
        </p:spPr>
      </p:pic>
      <p:sp>
        <p:nvSpPr>
          <p:cNvPr id="2" name="Nadpis 1"/>
          <p:cNvSpPr>
            <a:spLocks noGrp="1"/>
          </p:cNvSpPr>
          <p:nvPr>
            <p:ph type="title"/>
          </p:nvPr>
        </p:nvSpPr>
        <p:spPr>
          <a:xfrm>
            <a:off x="838200" y="365125"/>
            <a:ext cx="10515600" cy="1325563"/>
          </a:xfrm>
        </p:spPr>
        <p:txBody>
          <a:bodyPr>
            <a:normAutofit/>
          </a:bodyPr>
          <a:lstStyle/>
          <a:p>
            <a:r>
              <a:rPr lang="cs-CZ" dirty="0"/>
              <a:t>Různé možné přístupy</a:t>
            </a:r>
          </a:p>
        </p:txBody>
      </p:sp>
      <p:sp>
        <p:nvSpPr>
          <p:cNvPr id="3" name="Zástupný symbol pro obsah 2"/>
          <p:cNvSpPr>
            <a:spLocks noGrp="1"/>
          </p:cNvSpPr>
          <p:nvPr>
            <p:ph idx="1"/>
          </p:nvPr>
        </p:nvSpPr>
        <p:spPr>
          <a:xfrm>
            <a:off x="7552944" y="1825625"/>
            <a:ext cx="3800856" cy="4351338"/>
          </a:xfrm>
        </p:spPr>
        <p:txBody>
          <a:bodyPr>
            <a:normAutofit/>
          </a:bodyPr>
          <a:lstStyle/>
          <a:p>
            <a:r>
              <a:rPr lang="cs-CZ" sz="2000" dirty="0"/>
              <a:t>Kvalitativní x kvantitativní metody</a:t>
            </a:r>
          </a:p>
          <a:p>
            <a:r>
              <a:rPr lang="cs-CZ" sz="2000" dirty="0"/>
              <a:t>Popisný přístup x vysvětlující přístup</a:t>
            </a:r>
          </a:p>
          <a:p>
            <a:endParaRPr lang="cs-CZ" sz="2000" dirty="0"/>
          </a:p>
          <a:p>
            <a:r>
              <a:rPr lang="cs-CZ" sz="2000" dirty="0"/>
              <a:t>Zdroj: https://www.slideshare.net/shamekhi-vahid/introduction-to-futures-studies</a:t>
            </a:r>
          </a:p>
        </p:txBody>
      </p:sp>
    </p:spTree>
    <p:extLst>
      <p:ext uri="{BB962C8B-B14F-4D97-AF65-F5344CB8AC3E}">
        <p14:creationId xmlns:p14="http://schemas.microsoft.com/office/powerpoint/2010/main" val="297188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cs-CZ" sz="3200"/>
              <a:t>Roadmapping</a:t>
            </a:r>
          </a:p>
        </p:txBody>
      </p:sp>
      <p:sp>
        <p:nvSpPr>
          <p:cNvPr id="3" name="Zástupný symbol pro obsah 2"/>
          <p:cNvSpPr>
            <a:spLocks noGrp="1"/>
          </p:cNvSpPr>
          <p:nvPr>
            <p:ph idx="1"/>
          </p:nvPr>
        </p:nvSpPr>
        <p:spPr>
          <a:xfrm>
            <a:off x="6049182" y="802638"/>
            <a:ext cx="5408696" cy="5252722"/>
          </a:xfrm>
        </p:spPr>
        <p:txBody>
          <a:bodyPr anchor="ctr">
            <a:normAutofit/>
          </a:bodyPr>
          <a:lstStyle/>
          <a:p>
            <a:r>
              <a:rPr lang="cs-CZ" sz="2400">
                <a:solidFill>
                  <a:schemeClr val="bg1"/>
                </a:solidFill>
              </a:rPr>
              <a:t>Často používaná metoda pro plánování či predikce vývoje</a:t>
            </a:r>
          </a:p>
          <a:p>
            <a:r>
              <a:rPr lang="cs-CZ" sz="2400">
                <a:solidFill>
                  <a:schemeClr val="bg1"/>
                </a:solidFill>
              </a:rPr>
              <a:t>Soustředí se na jeden problém</a:t>
            </a:r>
          </a:p>
          <a:p>
            <a:r>
              <a:rPr lang="cs-CZ" sz="2400">
                <a:solidFill>
                  <a:schemeClr val="bg1"/>
                </a:solidFill>
              </a:rPr>
              <a:t>Může být strukturovaný (technologická rovina, manažerská, sociální, vzdělávací,…)</a:t>
            </a:r>
          </a:p>
          <a:p>
            <a:r>
              <a:rPr lang="cs-CZ" sz="2400">
                <a:solidFill>
                  <a:schemeClr val="bg1"/>
                </a:solidFill>
              </a:rPr>
              <a:t>Je vhodný pro strategické řízení a plánování</a:t>
            </a:r>
          </a:p>
          <a:p>
            <a:r>
              <a:rPr lang="cs-CZ" sz="2400">
                <a:solidFill>
                  <a:schemeClr val="bg1"/>
                </a:solidFill>
              </a:rPr>
              <a:t>Je citlivý na expertní znalosti</a:t>
            </a:r>
          </a:p>
        </p:txBody>
      </p:sp>
    </p:spTree>
    <p:extLst>
      <p:ext uri="{BB962C8B-B14F-4D97-AF65-F5344CB8AC3E}">
        <p14:creationId xmlns:p14="http://schemas.microsoft.com/office/powerpoint/2010/main" val="2646045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8974a7221c0726f5bbbb16e5d34baab8f230e7"/>
</p:tagLst>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AB8DEC9FF416A479116BD814A36328C" ma:contentTypeVersion="19" ma:contentTypeDescription="Vytvoří nový dokument" ma:contentTypeScope="" ma:versionID="d53f80696017c7628c4da6e939c03567">
  <xsd:schema xmlns:xsd="http://www.w3.org/2001/XMLSchema" xmlns:xs="http://www.w3.org/2001/XMLSchema" xmlns:p="http://schemas.microsoft.com/office/2006/metadata/properties" xmlns:ns3="331ae675-2ade-4225-bbda-8c4f885ff9b8" xmlns:ns4="1548ec18-6bfb-4aa6-850b-c3711d2cbe9a" targetNamespace="http://schemas.microsoft.com/office/2006/metadata/properties" ma:root="true" ma:fieldsID="f81ab684afbe1ea3a3eb05e1739b0562" ns3:_="" ns4:_="">
    <xsd:import namespace="331ae675-2ade-4225-bbda-8c4f885ff9b8"/>
    <xsd:import namespace="1548ec18-6bfb-4aa6-850b-c3711d2cbe9a"/>
    <xsd:element name="properties">
      <xsd:complexType>
        <xsd:sequence>
          <xsd:element name="documentManagement">
            <xsd:complexType>
              <xsd:all>
                <xsd:element ref="ns3:SharedWithUser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3:SharedWithDetails"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ae675-2ade-4225-bbda-8c4f885ff9b8"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odnota hash upozornění na sdílení" ma:internalName="SharingHintHash" ma:readOnly="true">
      <xsd:simpleType>
        <xsd:restriction base="dms:Text"/>
      </xsd:simpleType>
    </xsd:element>
    <xsd:element name="SharedWithDetails" ma:index="23" nillable="true" ma:displayName="Sdílené s podrobnostm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48ec18-6bfb-4aa6-850b-c3711d2cbe9a" elementFormDefault="qualified">
    <xsd:import namespace="http://schemas.microsoft.com/office/2006/documentManagement/types"/>
    <xsd:import namespace="http://schemas.microsoft.com/office/infopath/2007/PartnerControls"/>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AppVersion" ma:index="14" nillable="true" ma:displayName="App Version" ma:internalName="AppVersion">
      <xsd:simpleType>
        <xsd:restriction base="dms:Text"/>
      </xsd:simpleType>
    </xsd:element>
    <xsd:element name="Teachers" ma:index="1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8" nillable="true" ma:displayName="Invited Teachers" ma:internalName="Invited_Teachers">
      <xsd:simpleType>
        <xsd:restriction base="dms:Note">
          <xsd:maxLength value="255"/>
        </xsd:restriction>
      </xsd:simpleType>
    </xsd:element>
    <xsd:element name="Invited_Students" ma:index="19" nillable="true" ma:displayName="Invited Students" ma:internalName="Invited_Students">
      <xsd:simpleType>
        <xsd:restriction base="dms:Note">
          <xsd:maxLength value="255"/>
        </xsd:restriction>
      </xsd:simpleType>
    </xsd:element>
    <xsd:element name="Self_Registration_Enabled" ma:index="20" nillable="true" ma:displayName="Self_Registration_Enabled" ma:internalName="Self_Registration_Enabled">
      <xsd:simpleType>
        <xsd:restriction base="dms:Boolea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Tags" ma:index="24" nillable="true" ma:displayName="Tags" ma:internalName="MediaServiceAutoTags"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Version xmlns="1548ec18-6bfb-4aa6-850b-c3711d2cbe9a" xsi:nil="true"/>
    <Invited_Teachers xmlns="1548ec18-6bfb-4aa6-850b-c3711d2cbe9a" xsi:nil="true"/>
    <Self_Registration_Enabled xmlns="1548ec18-6bfb-4aa6-850b-c3711d2cbe9a" xsi:nil="true"/>
    <Student_Groups xmlns="1548ec18-6bfb-4aa6-850b-c3711d2cbe9a">
      <UserInfo>
        <DisplayName/>
        <AccountId xsi:nil="true"/>
        <AccountType/>
      </UserInfo>
    </Student_Groups>
    <Invited_Students xmlns="1548ec18-6bfb-4aa6-850b-c3711d2cbe9a" xsi:nil="true"/>
    <FolderType xmlns="1548ec18-6bfb-4aa6-850b-c3711d2cbe9a" xsi:nil="true"/>
    <Teachers xmlns="1548ec18-6bfb-4aa6-850b-c3711d2cbe9a">
      <UserInfo>
        <DisplayName/>
        <AccountId xsi:nil="true"/>
        <AccountType/>
      </UserInfo>
    </Teachers>
    <Owner xmlns="1548ec18-6bfb-4aa6-850b-c3711d2cbe9a">
      <UserInfo>
        <DisplayName/>
        <AccountId xsi:nil="true"/>
        <AccountType/>
      </UserInfo>
    </Owner>
    <Students xmlns="1548ec18-6bfb-4aa6-850b-c3711d2cbe9a">
      <UserInfo>
        <DisplayName/>
        <AccountId xsi:nil="true"/>
        <AccountType/>
      </UserInfo>
    </Students>
    <DefaultSectionNames xmlns="1548ec18-6bfb-4aa6-850b-c3711d2cbe9a" xsi:nil="true"/>
    <NotebookType xmlns="1548ec18-6bfb-4aa6-850b-c3711d2cbe9a" xsi:nil="true"/>
  </documentManagement>
</p:properties>
</file>

<file path=customXml/itemProps1.xml><?xml version="1.0" encoding="utf-8"?>
<ds:datastoreItem xmlns:ds="http://schemas.openxmlformats.org/officeDocument/2006/customXml" ds:itemID="{96075E4F-20CD-4C95-B7A6-BD294E48D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ae675-2ade-4225-bbda-8c4f885ff9b8"/>
    <ds:schemaRef ds:uri="1548ec18-6bfb-4aa6-850b-c3711d2cb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822A87-C9D0-48F2-BAE9-7844511BB7D5}">
  <ds:schemaRefs>
    <ds:schemaRef ds:uri="http://schemas.microsoft.com/sharepoint/v3/contenttype/forms"/>
  </ds:schemaRefs>
</ds:datastoreItem>
</file>

<file path=customXml/itemProps3.xml><?xml version="1.0" encoding="utf-8"?>
<ds:datastoreItem xmlns:ds="http://schemas.openxmlformats.org/officeDocument/2006/customXml" ds:itemID="{BA5B01AF-699E-4CB3-8749-629F1A79C869}">
  <ds:schemaRefs>
    <ds:schemaRef ds:uri="http://schemas.microsoft.com/office/2006/metadata/properties"/>
    <ds:schemaRef ds:uri="http://schemas.microsoft.com/office/infopath/2007/PartnerControls"/>
    <ds:schemaRef ds:uri="1548ec18-6bfb-4aa6-850b-c3711d2cbe9a"/>
  </ds:schemaRefs>
</ds:datastoreItem>
</file>

<file path=docProps/app.xml><?xml version="1.0" encoding="utf-8"?>
<Properties xmlns="http://schemas.openxmlformats.org/officeDocument/2006/extended-properties" xmlns:vt="http://schemas.openxmlformats.org/officeDocument/2006/docPropsVTypes">
  <TotalTime>4</TotalTime>
  <Words>1129</Words>
  <Application>Microsoft Office PowerPoint</Application>
  <PresentationFormat>Širokoúhlá obrazovka</PresentationFormat>
  <Paragraphs>126</Paragraphs>
  <Slides>30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Calibri</vt:lpstr>
      <vt:lpstr>Calibri Light</vt:lpstr>
      <vt:lpstr>Wingdings 2</vt:lpstr>
      <vt:lpstr>HDOfficeLightV0</vt:lpstr>
      <vt:lpstr>„Scientia potentia est“</vt:lpstr>
      <vt:lpstr>Jak vidět do budoucnosti?</vt:lpstr>
      <vt:lpstr>Nepovedené předpovědi…</vt:lpstr>
      <vt:lpstr>V čem se dělají chyby…</vt:lpstr>
      <vt:lpstr>Sci-fi</vt:lpstr>
      <vt:lpstr>Metodologie</vt:lpstr>
      <vt:lpstr>Základní vymezení</vt:lpstr>
      <vt:lpstr>Různé možné přístupy</vt:lpstr>
      <vt:lpstr>Roadmapping</vt:lpstr>
      <vt:lpstr>Roadmapping</vt:lpstr>
      <vt:lpstr>Prezentace aplikace PowerPoint</vt:lpstr>
      <vt:lpstr>Delfská metoda</vt:lpstr>
      <vt:lpstr>Delfská metoda</vt:lpstr>
      <vt:lpstr>Future wheel</vt:lpstr>
      <vt:lpstr>Future wheel</vt:lpstr>
      <vt:lpstr>Prezentace aplikace PowerPoint</vt:lpstr>
      <vt:lpstr>Multiagentní sociální simulace</vt:lpstr>
      <vt:lpstr>Netlogo</vt:lpstr>
      <vt:lpstr>Klíčové predikce</vt:lpstr>
      <vt:lpstr>Gartner</vt:lpstr>
      <vt:lpstr>Prezentace aplikace PowerPoint</vt:lpstr>
      <vt:lpstr>Deloitte</vt:lpstr>
      <vt:lpstr>Prezentace aplikace PowerPoint</vt:lpstr>
      <vt:lpstr>Prezentace aplikace PowerPoint</vt:lpstr>
      <vt:lpstr>Prezentace aplikace PowerPoint</vt:lpstr>
      <vt:lpstr>Google trends</vt:lpstr>
      <vt:lpstr>Prezentace aplikace PowerPoint</vt:lpstr>
      <vt:lpstr>Učící se společnost</vt:lpstr>
      <vt:lpstr>Dva pohledy na učící se společnost</vt:lpstr>
      <vt:lpstr>Dotazy, připomínky, komentáře…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„Scientia potentia est“</dc:title>
  <dc:creator>Michal Černý</dc:creator>
  <cp:lastModifiedBy>Michal Černý</cp:lastModifiedBy>
  <cp:revision>2</cp:revision>
  <dcterms:created xsi:type="dcterms:W3CDTF">2020-02-20T19:58:05Z</dcterms:created>
  <dcterms:modified xsi:type="dcterms:W3CDTF">2020-02-20T20:02:12Z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0x0101004AB8DEC9FF416A479116BD814A36328C</vt:lpwstr>
  </property>
</Properties>
</file>