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8"/>
  </p:notesMasterIdLst>
  <p:handoutMasterIdLst>
    <p:handoutMasterId r:id="rId59"/>
  </p:handoutMasterIdLst>
  <p:sldIdLst>
    <p:sldId id="257" r:id="rId3"/>
    <p:sldId id="371" r:id="rId4"/>
    <p:sldId id="361" r:id="rId5"/>
    <p:sldId id="269" r:id="rId6"/>
    <p:sldId id="270" r:id="rId7"/>
    <p:sldId id="372" r:id="rId8"/>
    <p:sldId id="271" r:id="rId9"/>
    <p:sldId id="259" r:id="rId10"/>
    <p:sldId id="374" r:id="rId11"/>
    <p:sldId id="266" r:id="rId12"/>
    <p:sldId id="268" r:id="rId13"/>
    <p:sldId id="296" r:id="rId14"/>
    <p:sldId id="373" r:id="rId15"/>
    <p:sldId id="279" r:id="rId16"/>
    <p:sldId id="260" r:id="rId17"/>
    <p:sldId id="261" r:id="rId18"/>
    <p:sldId id="280" r:id="rId19"/>
    <p:sldId id="379" r:id="rId20"/>
    <p:sldId id="385" r:id="rId21"/>
    <p:sldId id="297" r:id="rId22"/>
    <p:sldId id="281" r:id="rId23"/>
    <p:sldId id="384" r:id="rId24"/>
    <p:sldId id="382" r:id="rId25"/>
    <p:sldId id="383" r:id="rId26"/>
    <p:sldId id="301" r:id="rId27"/>
    <p:sldId id="302" r:id="rId28"/>
    <p:sldId id="285" r:id="rId29"/>
    <p:sldId id="363" r:id="rId30"/>
    <p:sldId id="375" r:id="rId31"/>
    <p:sldId id="386" r:id="rId32"/>
    <p:sldId id="329" r:id="rId33"/>
    <p:sldId id="387" r:id="rId34"/>
    <p:sldId id="286" r:id="rId35"/>
    <p:sldId id="287" r:id="rId36"/>
    <p:sldId id="289" r:id="rId37"/>
    <p:sldId id="290" r:id="rId38"/>
    <p:sldId id="291" r:id="rId39"/>
    <p:sldId id="295" r:id="rId40"/>
    <p:sldId id="299" r:id="rId41"/>
    <p:sldId id="288" r:id="rId42"/>
    <p:sldId id="364" r:id="rId43"/>
    <p:sldId id="308" r:id="rId44"/>
    <p:sldId id="272" r:id="rId45"/>
    <p:sldId id="313" r:id="rId46"/>
    <p:sldId id="314" r:id="rId47"/>
    <p:sldId id="320" r:id="rId48"/>
    <p:sldId id="262" r:id="rId49"/>
    <p:sldId id="263" r:id="rId50"/>
    <p:sldId id="357" r:id="rId51"/>
    <p:sldId id="358" r:id="rId52"/>
    <p:sldId id="359" r:id="rId53"/>
    <p:sldId id="360" r:id="rId54"/>
    <p:sldId id="309" r:id="rId55"/>
    <p:sldId id="388" r:id="rId56"/>
    <p:sldId id="294" r:id="rId5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0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r>
              <a:rPr lang="cs-CZ" dirty="0" smtClean="0"/>
              <a:t>Přednáška pro magisterské studenty </a:t>
            </a:r>
            <a:r>
              <a:rPr lang="cs-CZ" dirty="0" err="1" smtClean="0"/>
              <a:t>KISKu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r>
              <a:rPr lang="cs-CZ" dirty="0" smtClean="0"/>
              <a:t>Brno, 8.11.2019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52076EA9-7034-431B-9933-FEEE8A71B7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58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10065944-4E29-461D-A3F3-6EC7C90F7790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350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CDE8DA3C-9AFB-482A-AB66-5EFC2EC01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21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Neexistuje jeden správný evaluační postup.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DA3C-9AFB-482A-AB66-5EFC2EC0126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95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78570"/>
            <a:ext cx="5617886" cy="1711082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  <p:cxnSp>
        <p:nvCxnSpPr>
          <p:cNvPr id="8" name="Straight Connector 8"/>
          <p:cNvCxnSpPr/>
          <p:nvPr userDrawn="1"/>
        </p:nvCxnSpPr>
        <p:spPr>
          <a:xfrm>
            <a:off x="623888" y="4156645"/>
            <a:ext cx="5617886" cy="45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5138925"/>
            <a:ext cx="2127801" cy="671186"/>
          </a:xfrm>
          <a:prstGeom prst="rect">
            <a:avLst/>
          </a:prstGeom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15" name="Zástupný symbol pro zápatí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70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5651" y="6318000"/>
            <a:ext cx="1508211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09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5651" y="6318000"/>
            <a:ext cx="1508211" cy="5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56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5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61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241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0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8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8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226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55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22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621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98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71B"/>
              </a:buClr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18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50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6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41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12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86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9"/>
          <a:stretch/>
        </p:blipFill>
        <p:spPr>
          <a:xfrm>
            <a:off x="5195864" y="6318000"/>
            <a:ext cx="2200088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54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9143999" cy="457200"/>
          </a:xfrm>
          <a:prstGeom prst="rect">
            <a:avLst/>
          </a:pr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7F2D8-BF1E-4558-B751-0FA75C7E55BF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203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952" y="6356351"/>
            <a:ext cx="11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50B0-B2EB-4983-AF5B-67B3B686E6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8"/>
          <p:cNvSpPr/>
          <p:nvPr userDrawn="1"/>
        </p:nvSpPr>
        <p:spPr>
          <a:xfrm>
            <a:off x="5" y="6334316"/>
            <a:ext cx="9143996" cy="664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468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D438-495B-4A20-A5F2-D6A7F1D4EEC5}" type="datetimeFigureOut">
              <a:rPr lang="cs-CZ" smtClean="0"/>
              <a:t>8. 11. 2019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DDACD-AA1A-453A-9829-3587D0BB9E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35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na.svitakov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knowledge.worldbank.org/bitstream/handle/10986/2699/526780PUB0Road101Official0Use0Only1.pdf?sequence=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914399"/>
            <a:ext cx="7886700" cy="2835965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/>
              <a:t>Evaluace </a:t>
            </a:r>
            <a:br>
              <a:rPr lang="cs-CZ" b="1" dirty="0" smtClean="0"/>
            </a:br>
            <a:r>
              <a:rPr lang="cs-CZ" sz="2800" b="1" dirty="0" smtClean="0"/>
              <a:t>jako aplikovaný výzkum posuzující kvalitu a hodnotu intervencí</a:t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3200" b="1" dirty="0" smtClean="0"/>
              <a:t>nástroj Teorie změny</a:t>
            </a:r>
            <a:br>
              <a:rPr lang="cs-CZ" sz="3200" b="1" dirty="0" smtClean="0"/>
            </a:b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314548"/>
            <a:ext cx="4057294" cy="177510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endParaRPr lang="cs-CZ" dirty="0"/>
          </a:p>
          <a:p>
            <a:pPr lvl="0">
              <a:lnSpc>
                <a:spcPct val="100000"/>
              </a:lnSpc>
            </a:pPr>
            <a:r>
              <a:rPr lang="cs-CZ" b="1" dirty="0"/>
              <a:t>Ing. Jiřina Svitáková, MBA, Ph.D</a:t>
            </a:r>
            <a:r>
              <a:rPr lang="cs-CZ" b="1" dirty="0" smtClean="0"/>
              <a:t>. </a:t>
            </a:r>
          </a:p>
          <a:p>
            <a:pPr lvl="0">
              <a:lnSpc>
                <a:spcPct val="100000"/>
              </a:lnSpc>
            </a:pPr>
            <a:r>
              <a:rPr lang="cs-CZ" sz="1600" i="1" dirty="0" err="1"/>
              <a:t>f</a:t>
            </a:r>
            <a:r>
              <a:rPr lang="cs-CZ" sz="1600" i="1" dirty="0" err="1" smtClean="0"/>
              <a:t>reelance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evaluation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specialist</a:t>
            </a:r>
            <a:endParaRPr lang="cs-CZ" sz="1600" i="1" dirty="0" smtClean="0"/>
          </a:p>
          <a:p>
            <a:pPr lvl="0">
              <a:lnSpc>
                <a:spcPct val="100000"/>
              </a:lnSpc>
            </a:pPr>
            <a:r>
              <a:rPr lang="cs-CZ" sz="1200" i="1" dirty="0" smtClean="0">
                <a:hlinkClick r:id="rId2"/>
              </a:rPr>
              <a:t>jirina.svitakova@gmail.com</a:t>
            </a:r>
            <a:endParaRPr lang="cs-CZ" sz="1200" i="1" dirty="0" smtClean="0"/>
          </a:p>
          <a:p>
            <a:pPr lvl="0">
              <a:lnSpc>
                <a:spcPct val="100000"/>
              </a:lnSpc>
            </a:pPr>
            <a:r>
              <a:rPr lang="cs-CZ" sz="1600" dirty="0" smtClean="0"/>
              <a:t>8.11.2019, KISK</a:t>
            </a:r>
            <a:endParaRPr lang="cs-CZ" sz="1600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9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4275" y="248148"/>
            <a:ext cx="7888405" cy="55707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MONITORING      </a:t>
            </a:r>
            <a:r>
              <a:rPr lang="cs-CZ" sz="3600" dirty="0" smtClean="0"/>
              <a:t>ROZDÍLY </a:t>
            </a:r>
            <a:r>
              <a:rPr lang="cs-CZ" sz="3200" dirty="0" smtClean="0"/>
              <a:t>  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EVALUACE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9434" y="1201003"/>
            <a:ext cx="3889612" cy="49886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 smtClean="0"/>
              <a:t>průběžné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až rutinní </a:t>
            </a:r>
            <a:r>
              <a:rPr lang="cs-CZ" altLang="cs-CZ" sz="2400" dirty="0" smtClean="0"/>
              <a:t>sledování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leduje jak </a:t>
            </a:r>
            <a:r>
              <a:rPr lang="cs-CZ" altLang="cs-CZ" sz="2400" dirty="0"/>
              <a:t>jsou </a:t>
            </a:r>
            <a:r>
              <a:rPr lang="cs-CZ" altLang="cs-CZ" sz="2400" dirty="0" smtClean="0"/>
              <a:t>naplňovány hodnoty </a:t>
            </a:r>
            <a:r>
              <a:rPr lang="cs-CZ" altLang="cs-CZ" sz="2400" b="1" dirty="0" smtClean="0"/>
              <a:t>indikátorů, </a:t>
            </a:r>
            <a:r>
              <a:rPr lang="cs-CZ" altLang="cs-CZ" sz="2400" dirty="0" smtClean="0"/>
              <a:t>měřící postup intervence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interní </a:t>
            </a:r>
            <a:r>
              <a:rPr lang="cs-CZ" altLang="cs-CZ" sz="2400" b="1" dirty="0"/>
              <a:t>aktivita</a:t>
            </a:r>
            <a:r>
              <a:rPr lang="cs-CZ" altLang="cs-CZ" sz="2400" dirty="0"/>
              <a:t> projektového týmu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používá </a:t>
            </a:r>
            <a:r>
              <a:rPr lang="cs-CZ" altLang="cs-CZ" sz="2400" dirty="0"/>
              <a:t>se </a:t>
            </a:r>
            <a:r>
              <a:rPr lang="cs-CZ" altLang="cs-CZ" sz="2400" dirty="0" smtClean="0"/>
              <a:t>pro </a:t>
            </a:r>
            <a:r>
              <a:rPr lang="cs-CZ" altLang="cs-CZ" sz="2400" b="1" dirty="0" smtClean="0"/>
              <a:t>sběr dat </a:t>
            </a:r>
            <a:r>
              <a:rPr lang="cs-CZ" altLang="cs-CZ" sz="2400" dirty="0"/>
              <a:t>o </a:t>
            </a:r>
            <a:r>
              <a:rPr lang="cs-CZ" altLang="cs-CZ" sz="2400" dirty="0" smtClean="0"/>
              <a:t>aktivitách, výstupech a </a:t>
            </a:r>
            <a:r>
              <a:rPr lang="cs-CZ" altLang="cs-CZ" sz="2400" dirty="0"/>
              <a:t>výsledcích projektu, </a:t>
            </a:r>
            <a:r>
              <a:rPr lang="cs-CZ" altLang="cs-CZ" sz="2400" dirty="0" smtClean="0"/>
              <a:t>a </a:t>
            </a:r>
            <a:r>
              <a:rPr lang="cs-CZ" altLang="cs-CZ" sz="2400" dirty="0"/>
              <a:t>k měření </a:t>
            </a:r>
            <a:r>
              <a:rPr lang="cs-CZ" altLang="cs-CZ" sz="2400" dirty="0" smtClean="0"/>
              <a:t>výkonu programu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oskytuje jeden z typů vstupních dat pro evaluace</a:t>
            </a:r>
            <a:endParaRPr lang="cs-CZ" altLang="cs-CZ" sz="2400" dirty="0"/>
          </a:p>
          <a:p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105469"/>
            <a:ext cx="4023531" cy="50841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 smtClean="0"/>
              <a:t>prováděna </a:t>
            </a:r>
            <a:r>
              <a:rPr lang="cs-CZ" altLang="cs-CZ" sz="2600" b="1" dirty="0"/>
              <a:t>periodicky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(nebo jednorázově) a </a:t>
            </a:r>
            <a:r>
              <a:rPr lang="cs-CZ" altLang="cs-CZ" sz="2600" dirty="0"/>
              <a:t>její realizace je časově </a:t>
            </a:r>
            <a:r>
              <a:rPr lang="cs-CZ" altLang="cs-CZ" sz="2600" dirty="0" smtClean="0"/>
              <a:t>omezená</a:t>
            </a:r>
          </a:p>
          <a:p>
            <a:pPr>
              <a:lnSpc>
                <a:spcPct val="110000"/>
              </a:lnSpc>
            </a:pPr>
            <a:r>
              <a:rPr lang="cs-CZ" altLang="cs-CZ" sz="2600" b="1" dirty="0"/>
              <a:t>v</a:t>
            </a:r>
            <a:r>
              <a:rPr lang="cs-CZ" altLang="cs-CZ" sz="2600" b="1" dirty="0" smtClean="0"/>
              <a:t>yhodnocuje data </a:t>
            </a:r>
            <a:r>
              <a:rPr lang="cs-CZ" altLang="cs-CZ" sz="2600" dirty="0" smtClean="0"/>
              <a:t>získaná různými způsoby</a:t>
            </a:r>
            <a:endParaRPr lang="cs-CZ" altLang="cs-CZ" sz="2600" dirty="0"/>
          </a:p>
          <a:p>
            <a:pPr>
              <a:lnSpc>
                <a:spcPct val="110000"/>
              </a:lnSpc>
            </a:pPr>
            <a:r>
              <a:rPr lang="cs-CZ" altLang="cs-CZ" sz="2600" dirty="0" smtClean="0"/>
              <a:t>může </a:t>
            </a:r>
            <a:r>
              <a:rPr lang="cs-CZ" altLang="cs-CZ" sz="2600" dirty="0"/>
              <a:t>být prováděna </a:t>
            </a:r>
            <a:r>
              <a:rPr lang="cs-CZ" altLang="cs-CZ" sz="2600" b="1" dirty="0"/>
              <a:t>interně</a:t>
            </a:r>
            <a:r>
              <a:rPr lang="cs-CZ" altLang="cs-CZ" sz="2600" dirty="0"/>
              <a:t> projektovým týmem, </a:t>
            </a:r>
            <a:r>
              <a:rPr lang="cs-CZ" altLang="cs-CZ" sz="2600" b="1" dirty="0"/>
              <a:t>externím specialistou</a:t>
            </a:r>
            <a:r>
              <a:rPr lang="cs-CZ" altLang="cs-CZ" sz="2600" dirty="0"/>
              <a:t> nebo </a:t>
            </a:r>
            <a:r>
              <a:rPr lang="cs-CZ" altLang="cs-CZ" sz="2600" dirty="0" smtClean="0"/>
              <a:t>společně (</a:t>
            </a:r>
            <a:r>
              <a:rPr lang="cs-CZ" altLang="cs-CZ" sz="2600" b="1" dirty="0" smtClean="0"/>
              <a:t>participativně</a:t>
            </a:r>
            <a:r>
              <a:rPr lang="cs-CZ" altLang="cs-CZ" sz="2600" dirty="0" smtClean="0"/>
              <a:t>)</a:t>
            </a:r>
            <a:endParaRPr lang="cs-CZ" altLang="cs-CZ" sz="2600" dirty="0"/>
          </a:p>
          <a:p>
            <a:pPr>
              <a:lnSpc>
                <a:spcPct val="110000"/>
              </a:lnSpc>
            </a:pPr>
            <a:r>
              <a:rPr lang="cs-CZ" altLang="cs-CZ" sz="2600" dirty="0" smtClean="0"/>
              <a:t>poskytuje </a:t>
            </a:r>
            <a:r>
              <a:rPr lang="cs-CZ" altLang="cs-CZ" sz="2600" b="1" dirty="0"/>
              <a:t>periodickou zpětnou vazbu </a:t>
            </a:r>
            <a:r>
              <a:rPr lang="cs-CZ" altLang="cs-CZ" sz="2600" dirty="0" err="1" smtClean="0"/>
              <a:t>stakeholderům</a:t>
            </a: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42260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355290" cy="84952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/>
              <a:t>DOPLŇUJÍCÍ SE ROLE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b="1" dirty="0" smtClean="0">
                <a:solidFill>
                  <a:srgbClr val="FF0000"/>
                </a:solidFill>
                <a:ea typeface="+mn-ea"/>
              </a:rPr>
              <a:t>MONITORINGU</a:t>
            </a:r>
            <a:r>
              <a:rPr lang="cs-CZ" dirty="0" smtClean="0"/>
              <a:t>   </a:t>
            </a:r>
            <a:r>
              <a:rPr lang="cs-CZ" sz="2800" dirty="0" smtClean="0"/>
              <a:t>a</a:t>
            </a:r>
            <a:r>
              <a:rPr lang="cs-CZ" dirty="0" smtClean="0"/>
              <a:t>   </a:t>
            </a:r>
            <a:r>
              <a:rPr lang="cs-CZ" sz="31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EVALUACE</a:t>
            </a:r>
            <a:endParaRPr lang="cs-CZ" sz="2700" b="1" dirty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09433" y="1392073"/>
            <a:ext cx="4105417" cy="478489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</a:t>
            </a:r>
            <a:r>
              <a:rPr lang="cs-CZ" dirty="0" smtClean="0"/>
              <a:t>bjasňuje využitím čísel </a:t>
            </a:r>
            <a:r>
              <a:rPr lang="cs-CZ" b="1" dirty="0" smtClean="0"/>
              <a:t>cíle</a:t>
            </a:r>
            <a:r>
              <a:rPr lang="cs-CZ" dirty="0" smtClean="0"/>
              <a:t> intervence</a:t>
            </a:r>
          </a:p>
          <a:p>
            <a:r>
              <a:rPr lang="cs-CZ" dirty="0"/>
              <a:t>p</a:t>
            </a:r>
            <a:r>
              <a:rPr lang="cs-CZ" dirty="0" smtClean="0"/>
              <a:t>ropojuje aktivity a jejich zdroje s cíli</a:t>
            </a:r>
          </a:p>
          <a:p>
            <a:r>
              <a:rPr lang="cs-CZ" dirty="0" err="1"/>
              <a:t>p</a:t>
            </a:r>
            <a:r>
              <a:rPr lang="cs-CZ" dirty="0" err="1" smtClean="0"/>
              <a:t>řeformulovává</a:t>
            </a:r>
            <a:r>
              <a:rPr lang="cs-CZ" dirty="0" smtClean="0"/>
              <a:t> cíle na výkonnostní </a:t>
            </a:r>
            <a:r>
              <a:rPr lang="cs-CZ" b="1" dirty="0" smtClean="0"/>
              <a:t>indikátory</a:t>
            </a:r>
            <a:r>
              <a:rPr lang="cs-CZ" dirty="0" smtClean="0"/>
              <a:t>, kterým nastavuje vstupní (baseline) a cílové hodnoty</a:t>
            </a:r>
          </a:p>
          <a:p>
            <a:r>
              <a:rPr lang="cs-CZ" dirty="0"/>
              <a:t>r</a:t>
            </a:r>
            <a:r>
              <a:rPr lang="cs-CZ" dirty="0" smtClean="0"/>
              <a:t>utinně sbírá data o vývoji hodnot indikátorů, </a:t>
            </a:r>
            <a:r>
              <a:rPr lang="cs-CZ" b="1" dirty="0" smtClean="0"/>
              <a:t>porovnává aktuální stav s cílovou hodnotou </a:t>
            </a:r>
            <a:r>
              <a:rPr lang="cs-CZ" dirty="0" smtClean="0"/>
              <a:t>(sleduje míru naplnění)</a:t>
            </a:r>
          </a:p>
          <a:p>
            <a:r>
              <a:rPr lang="cs-CZ" dirty="0"/>
              <a:t>r</a:t>
            </a:r>
            <a:r>
              <a:rPr lang="cs-CZ" dirty="0" smtClean="0"/>
              <a:t>eportuje vývoj hodnot manažerům a ukazuje na problémové oblasti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79276" y="1392073"/>
            <a:ext cx="4160008" cy="478489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</a:t>
            </a:r>
            <a:r>
              <a:rPr lang="cs-CZ" dirty="0" smtClean="0"/>
              <a:t>nalyzuje </a:t>
            </a:r>
            <a:r>
              <a:rPr lang="cs-CZ" b="1" dirty="0" smtClean="0"/>
              <a:t>proč</a:t>
            </a:r>
            <a:r>
              <a:rPr lang="cs-CZ" dirty="0" smtClean="0"/>
              <a:t> jsou nebo nejsou a </a:t>
            </a:r>
            <a:r>
              <a:rPr lang="cs-CZ" b="1" dirty="0" smtClean="0"/>
              <a:t>u koho </a:t>
            </a:r>
            <a:r>
              <a:rPr lang="cs-CZ" dirty="0" smtClean="0"/>
              <a:t>dosahovány očekávané výsledky</a:t>
            </a:r>
          </a:p>
          <a:p>
            <a:r>
              <a:rPr lang="cs-CZ" dirty="0"/>
              <a:t>i</a:t>
            </a:r>
            <a:r>
              <a:rPr lang="cs-CZ" dirty="0" smtClean="0"/>
              <a:t>dentifikuje </a:t>
            </a:r>
            <a:r>
              <a:rPr lang="cs-CZ" b="1" dirty="0" smtClean="0"/>
              <a:t>příčinné souvislosti </a:t>
            </a:r>
            <a:r>
              <a:rPr lang="cs-CZ" dirty="0" smtClean="0"/>
              <a:t>mezi aktivitami a dosaženou změnou (výsledkem)</a:t>
            </a:r>
          </a:p>
          <a:p>
            <a:r>
              <a:rPr lang="cs-CZ" b="1" dirty="0" smtClean="0"/>
              <a:t>přezkoumává</a:t>
            </a:r>
            <a:r>
              <a:rPr lang="cs-CZ" dirty="0" smtClean="0"/>
              <a:t> proces implementace</a:t>
            </a:r>
          </a:p>
          <a:p>
            <a:r>
              <a:rPr lang="cs-CZ" dirty="0" smtClean="0"/>
              <a:t>zjišťuje vznik </a:t>
            </a:r>
            <a:r>
              <a:rPr lang="cs-CZ" b="1" dirty="0" smtClean="0"/>
              <a:t>nezamýšlených</a:t>
            </a:r>
            <a:r>
              <a:rPr lang="cs-CZ" dirty="0" smtClean="0"/>
              <a:t> dopadů</a:t>
            </a:r>
          </a:p>
          <a:p>
            <a:r>
              <a:rPr lang="cs-CZ" dirty="0" err="1"/>
              <a:t>p</a:t>
            </a:r>
            <a:r>
              <a:rPr lang="cs-CZ" dirty="0" err="1" smtClean="0"/>
              <a:t>ředávává</a:t>
            </a:r>
            <a:r>
              <a:rPr lang="cs-CZ" dirty="0" smtClean="0"/>
              <a:t> zkušenosti (</a:t>
            </a:r>
            <a:r>
              <a:rPr lang="cs-CZ" dirty="0" err="1" smtClean="0"/>
              <a:t>lessons</a:t>
            </a:r>
            <a:r>
              <a:rPr lang="cs-CZ" dirty="0" smtClean="0"/>
              <a:t> </a:t>
            </a:r>
            <a:r>
              <a:rPr lang="cs-CZ" dirty="0" err="1" smtClean="0"/>
              <a:t>learned</a:t>
            </a:r>
            <a:r>
              <a:rPr lang="cs-CZ" dirty="0" smtClean="0"/>
              <a:t>), vyznačuje úspěchy a </a:t>
            </a:r>
            <a:r>
              <a:rPr lang="cs-CZ" b="1" dirty="0" smtClean="0"/>
              <a:t>formuluje doporučení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259" y="533490"/>
            <a:ext cx="7886700" cy="552440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Evaluace v jakékoliv fázi intervence se neobejde bez znalosti </a:t>
            </a:r>
            <a:r>
              <a:rPr lang="cs-CZ" sz="2400" b="1" dirty="0" smtClean="0"/>
              <a:t>výchozího stavu</a:t>
            </a:r>
          </a:p>
          <a:p>
            <a:pPr lvl="1"/>
            <a:r>
              <a:rPr lang="cs-CZ" sz="2000" dirty="0" smtClean="0"/>
              <a:t>Nejhorší evaluační designy vznikají v situaci, kdy intervence končí/již proběhla a někdo si vzpomene, že teď by se mělo vyhodnotit, jaký to mělo „dopad“. Pak se obvykle stane, že dojde k jednomu sběru dat, který není s čím srovnat, na účastnících a realizátorech, kteří už často nejsou dostupní.</a:t>
            </a:r>
          </a:p>
          <a:p>
            <a:pPr lvl="1"/>
            <a:r>
              <a:rPr lang="cs-CZ" sz="2000" dirty="0" smtClean="0"/>
              <a:t>Robustnost evaluace podporují opakované sběry dat, v ideálním případě časové řady, ze kterých je vidět vývoj hodnot před intervencí, v jejím průběhu a po jejím ukončení.</a:t>
            </a:r>
          </a:p>
          <a:p>
            <a:r>
              <a:rPr lang="cs-CZ" sz="2400" dirty="0" smtClean="0"/>
              <a:t>Evaluace se také neobejde bez znalosti </a:t>
            </a:r>
            <a:r>
              <a:rPr lang="cs-CZ" sz="2400" b="1" dirty="0" smtClean="0"/>
              <a:t>kontextu - externích faktorů</a:t>
            </a:r>
            <a:r>
              <a:rPr lang="cs-CZ" sz="2400" dirty="0" smtClean="0"/>
              <a:t>, které vedle námi zkoumané intervence také mohly mít vliv na dosažené výsledky.</a:t>
            </a:r>
          </a:p>
          <a:p>
            <a:pPr lvl="1"/>
            <a:r>
              <a:rPr lang="cs-CZ" sz="2000" dirty="0" smtClean="0"/>
              <a:t>Může jít např. o velké změny v socio-ekonomickém prostředí, vliv jiných dotačních programů na stejnou cílovou skupinu, apod.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418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Tolik k teorii o tom „</a:t>
            </a:r>
            <a:r>
              <a:rPr lang="cs-CZ" b="1" dirty="0" smtClean="0"/>
              <a:t>co je a není evaluace</a:t>
            </a:r>
            <a:r>
              <a:rPr lang="cs-CZ" dirty="0" smtClean="0"/>
              <a:t>“.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Přejděme k tomu „</a:t>
            </a:r>
            <a:r>
              <a:rPr lang="cs-CZ" b="1" dirty="0" smtClean="0"/>
              <a:t>co evaluace potřebuje</a:t>
            </a:r>
            <a:r>
              <a:rPr lang="cs-CZ" dirty="0" smtClean="0"/>
              <a:t>“:</a:t>
            </a:r>
          </a:p>
          <a:p>
            <a:pPr>
              <a:buFontTx/>
              <a:buChar char="-"/>
            </a:pPr>
            <a:r>
              <a:rPr lang="cs-CZ" dirty="0" smtClean="0"/>
              <a:t>Pochopit hodnocenou intervenci</a:t>
            </a:r>
          </a:p>
          <a:p>
            <a:pPr marL="457200" lvl="1" indent="0">
              <a:buNone/>
            </a:pPr>
            <a:r>
              <a:rPr lang="cs-CZ" dirty="0" smtClean="0"/>
              <a:t>(analýza stakeholderů, teorie změny)</a:t>
            </a:r>
          </a:p>
          <a:p>
            <a:pPr>
              <a:buFontTx/>
              <a:buChar char="-"/>
            </a:pPr>
            <a:r>
              <a:rPr lang="cs-CZ" dirty="0" smtClean="0"/>
              <a:t>Získat data k formulaci podložených zjištění</a:t>
            </a:r>
          </a:p>
          <a:p>
            <a:pPr marL="457200" lvl="1" indent="0">
              <a:buNone/>
            </a:pPr>
            <a:r>
              <a:rPr lang="cs-CZ" dirty="0" smtClean="0"/>
              <a:t>(evaluační plán +  výzkumný design)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Pochopení hodnocené intervence:</a:t>
            </a:r>
          </a:p>
          <a:p>
            <a:r>
              <a:rPr lang="cs-CZ" dirty="0" smtClean="0"/>
              <a:t>Analýza stakeholderů (Stakeholder Analysis)</a:t>
            </a:r>
          </a:p>
          <a:p>
            <a:r>
              <a:rPr lang="cs-CZ" dirty="0" smtClean="0"/>
              <a:t>Teorie změny (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Change)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0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4807"/>
          </a:xfrm>
        </p:spPr>
        <p:txBody>
          <a:bodyPr>
            <a:normAutofit/>
          </a:bodyPr>
          <a:lstStyle/>
          <a:p>
            <a:r>
              <a:rPr lang="cs-CZ" sz="3200" b="1" dirty="0"/>
              <a:t>Analýza stakeholderů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080" y="1009933"/>
            <a:ext cx="8584441" cy="516703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Navazuje na „seznámení se“ s dokumenty (desk-research) o intervenci/projektu/programu/službě/…</a:t>
            </a:r>
          </a:p>
          <a:p>
            <a:r>
              <a:rPr lang="cs-CZ" sz="2400" dirty="0" smtClean="0"/>
              <a:t>Cílem je udělat si jasno v tom:</a:t>
            </a:r>
          </a:p>
          <a:p>
            <a:pPr lvl="1"/>
            <a:r>
              <a:rPr lang="cs-CZ" dirty="0" smtClean="0"/>
              <a:t>kdo a proč může mít cenné informace </a:t>
            </a:r>
          </a:p>
          <a:p>
            <a:pPr marL="457200" lvl="1" indent="0">
              <a:buNone/>
            </a:pPr>
            <a:r>
              <a:rPr lang="cs-CZ" dirty="0" smtClean="0"/>
              <a:t>(spolupráce – zapojení)</a:t>
            </a:r>
          </a:p>
          <a:p>
            <a:pPr lvl="1"/>
            <a:r>
              <a:rPr lang="cs-CZ" dirty="0" smtClean="0"/>
              <a:t>kdo a jak by měl být o průběhu a zjištěních informován</a:t>
            </a:r>
          </a:p>
          <a:p>
            <a:pPr marL="457200" lvl="1" indent="0">
              <a:buNone/>
            </a:pPr>
            <a:r>
              <a:rPr lang="cs-CZ" dirty="0" smtClean="0"/>
              <a:t>(zájem)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do může považovat intervenci za ohrožující </a:t>
            </a:r>
          </a:p>
          <a:p>
            <a:pPr marL="457200" lvl="1" indent="0">
              <a:buNone/>
            </a:pPr>
            <a:r>
              <a:rPr lang="cs-CZ" dirty="0" smtClean="0"/>
              <a:t>(hrozba)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do by mohl podpořit šíření výstupů a doporučení</a:t>
            </a:r>
          </a:p>
          <a:p>
            <a:pPr marL="457200" lvl="1" indent="0">
              <a:buNone/>
            </a:pPr>
            <a:r>
              <a:rPr lang="cs-CZ" dirty="0" smtClean="0"/>
              <a:t>(podpora)</a:t>
            </a:r>
          </a:p>
          <a:p>
            <a:r>
              <a:rPr lang="cs-CZ" sz="2400" dirty="0" smtClean="0"/>
              <a:t>Výsledkem je odlišení </a:t>
            </a:r>
            <a:r>
              <a:rPr lang="cs-CZ" sz="2400" b="1" dirty="0" smtClean="0"/>
              <a:t>klíčových stakeholderů </a:t>
            </a:r>
            <a:r>
              <a:rPr lang="cs-CZ" sz="2400" dirty="0" smtClean="0"/>
              <a:t>se zdůvodněním, v čem jsou klíčoví a návrh komunikace s nimi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43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>Teorie </a:t>
            </a:r>
            <a:r>
              <a:rPr lang="cs-CZ" sz="3200" b="1" dirty="0" smtClean="0"/>
              <a:t>změny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FF0000"/>
                </a:solidFill>
              </a:rPr>
              <a:t>A) </a:t>
            </a:r>
            <a:r>
              <a:rPr lang="cs-CZ" sz="3200" b="1" dirty="0" smtClean="0"/>
              <a:t>jako </a:t>
            </a:r>
            <a:r>
              <a:rPr lang="cs-CZ" sz="3200" b="1" dirty="0"/>
              <a:t>základ </a:t>
            </a:r>
            <a:r>
              <a:rPr lang="cs-CZ" sz="3200" b="1" dirty="0" smtClean="0"/>
              <a:t>evaluace </a:t>
            </a:r>
            <a:r>
              <a:rPr lang="cs-CZ" sz="3200" b="1" dirty="0" smtClean="0">
                <a:solidFill>
                  <a:srgbClr val="FF0000"/>
                </a:solidFill>
              </a:rPr>
              <a:t>(začátek projektu)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71687"/>
            <a:ext cx="7886700" cy="354330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Teorie změny je graficko-textové vyjádření toho, </a:t>
            </a:r>
            <a:r>
              <a:rPr lang="cs-CZ" sz="2400" b="1" dirty="0" smtClean="0"/>
              <a:t>jakým způsobem intervence </a:t>
            </a:r>
            <a:r>
              <a:rPr lang="cs-CZ" sz="2400" b="1" u="sng" dirty="0" smtClean="0"/>
              <a:t>očekává</a:t>
            </a:r>
            <a:r>
              <a:rPr lang="cs-CZ" sz="2400" b="1" dirty="0" smtClean="0"/>
              <a:t>, že dosáhne plánovaných změn</a:t>
            </a:r>
            <a:r>
              <a:rPr lang="cs-CZ" sz="2400" dirty="0" smtClean="0"/>
              <a:t> (výsledků, dopadů).</a:t>
            </a:r>
          </a:p>
          <a:p>
            <a:r>
              <a:rPr lang="cs-CZ" sz="2400" dirty="0" smtClean="0"/>
              <a:t>V podstatě jde o „překreslení“ projektového/ programového dokumentu pomocí komponent TZ a logických (kauzálních) vazeb mezi nimi.</a:t>
            </a:r>
          </a:p>
          <a:p>
            <a:r>
              <a:rPr lang="cs-CZ" sz="2400" dirty="0" smtClean="0"/>
              <a:t>Dále může obsahovat: </a:t>
            </a:r>
            <a:r>
              <a:rPr lang="cs-CZ" sz="2400" u="sng" dirty="0" smtClean="0"/>
              <a:t>předpoklady</a:t>
            </a:r>
            <a:r>
              <a:rPr lang="cs-CZ" sz="2400" dirty="0" smtClean="0"/>
              <a:t> za kterých by teorie měla fungovat, (a rizika a </a:t>
            </a:r>
            <a:r>
              <a:rPr lang="cs-CZ" sz="2400" dirty="0"/>
              <a:t>kritické </a:t>
            </a:r>
            <a:r>
              <a:rPr lang="cs-CZ" sz="2400" dirty="0" smtClean="0"/>
              <a:t>body)</a:t>
            </a:r>
          </a:p>
        </p:txBody>
      </p:sp>
    </p:spTree>
    <p:extLst>
      <p:ext uri="{BB962C8B-B14F-4D97-AF65-F5344CB8AC3E}">
        <p14:creationId xmlns:p14="http://schemas.microsoft.com/office/powerpoint/2010/main" val="28419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Základní komponenty TZ (</a:t>
            </a:r>
            <a:r>
              <a:rPr lang="cs-CZ" sz="3200" b="1" dirty="0" err="1" smtClean="0"/>
              <a:t>ToC</a:t>
            </a:r>
            <a:r>
              <a:rPr lang="cs-CZ" sz="3200" b="1" dirty="0" smtClean="0"/>
              <a:t>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626" y="1798329"/>
            <a:ext cx="8454362" cy="4351338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dirty="0"/>
              <a:t>VSTUPY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finanční, </a:t>
            </a:r>
            <a:r>
              <a:rPr lang="cs-CZ" altLang="cs-CZ" sz="2400" dirty="0" smtClean="0"/>
              <a:t>lidské, materiální, (časové)</a:t>
            </a:r>
            <a:endParaRPr lang="cs-CZ" altLang="cs-CZ" sz="2400" dirty="0"/>
          </a:p>
          <a:p>
            <a:r>
              <a:rPr lang="cs-CZ" altLang="cs-CZ" sz="2400" b="1" dirty="0" smtClean="0"/>
              <a:t>AKTIVITY</a:t>
            </a:r>
            <a:r>
              <a:rPr lang="cs-CZ" altLang="cs-CZ" sz="2400" dirty="0" smtClean="0"/>
              <a:t> - co přesně se bude dělat/co bude podporováno</a:t>
            </a:r>
            <a:endParaRPr lang="cs-CZ" altLang="cs-CZ" sz="1400" dirty="0" smtClean="0"/>
          </a:p>
          <a:p>
            <a:r>
              <a:rPr lang="cs-CZ" altLang="cs-CZ" sz="2400" b="1" dirty="0" smtClean="0"/>
              <a:t>VÝSTUPY</a:t>
            </a:r>
            <a:r>
              <a:rPr lang="cs-CZ" altLang="cs-CZ" sz="2400" dirty="0" smtClean="0"/>
              <a:t> - </a:t>
            </a:r>
            <a:r>
              <a:rPr lang="cs-CZ" altLang="cs-CZ" sz="2400" dirty="0"/>
              <a:t>měřitelné produkty a služby</a:t>
            </a:r>
          </a:p>
          <a:p>
            <a:r>
              <a:rPr lang="cs-CZ" altLang="cs-CZ" sz="2400" b="1" dirty="0" smtClean="0"/>
              <a:t>VÝSLEDKY</a:t>
            </a:r>
            <a:r>
              <a:rPr lang="cs-CZ" altLang="cs-CZ" sz="2400" dirty="0" smtClean="0"/>
              <a:t> - behaviorální změna, </a:t>
            </a:r>
            <a:r>
              <a:rPr lang="cs-CZ" altLang="cs-CZ" sz="2400" dirty="0"/>
              <a:t>změna v </a:t>
            </a:r>
            <a:r>
              <a:rPr lang="cs-CZ" altLang="cs-CZ" sz="2400" dirty="0" smtClean="0"/>
              <a:t>situaci</a:t>
            </a:r>
          </a:p>
          <a:p>
            <a:pPr marL="0" indent="0">
              <a:buNone/>
            </a:pPr>
            <a:r>
              <a:rPr lang="cs-CZ" altLang="cs-CZ" sz="2400" dirty="0" smtClean="0"/>
              <a:t>  (lze odlišovat očekávaný okamžik změny či trvanlivost)</a:t>
            </a:r>
            <a:endParaRPr lang="cs-CZ" altLang="cs-CZ" sz="2400" dirty="0"/>
          </a:p>
          <a:p>
            <a:r>
              <a:rPr lang="cs-CZ" altLang="cs-CZ" sz="2400" b="1" dirty="0" smtClean="0"/>
              <a:t>DOPADY</a:t>
            </a:r>
            <a:r>
              <a:rPr lang="cs-CZ" altLang="cs-CZ" sz="2400" dirty="0" smtClean="0"/>
              <a:t> - systémová změna</a:t>
            </a:r>
          </a:p>
          <a:p>
            <a:r>
              <a:rPr lang="cs-CZ" altLang="cs-CZ" sz="2400" dirty="0" smtClean="0"/>
              <a:t>(lze odlišovat trvanlivost, návaznost na strategie, apod.)</a:t>
            </a:r>
          </a:p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b="1" dirty="0" smtClean="0"/>
              <a:t>PŘEDPOKLADY</a:t>
            </a:r>
            <a:r>
              <a:rPr lang="cs-CZ" altLang="cs-CZ" sz="2400" dirty="0" smtClean="0"/>
              <a:t> - za jakých okolností to bude fungovat</a:t>
            </a:r>
            <a:endParaRPr lang="cs-CZ" altLang="cs-CZ" sz="2400" dirty="0"/>
          </a:p>
          <a:p>
            <a:r>
              <a:rPr lang="cs-CZ" sz="2400" b="1" dirty="0" smtClean="0"/>
              <a:t>LOGICKÉ VAZBY </a:t>
            </a:r>
            <a:r>
              <a:rPr lang="cs-CZ" sz="2400" dirty="0" smtClean="0"/>
              <a:t>- „</a:t>
            </a:r>
            <a:r>
              <a:rPr lang="cs-CZ" sz="2400" i="1" dirty="0" smtClean="0"/>
              <a:t>když se stane X, bude následovat Y</a:t>
            </a:r>
            <a:r>
              <a:rPr lang="cs-CZ" sz="2400" dirty="0" smtClean="0"/>
              <a:t>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34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35"/>
            <a:ext cx="9144000" cy="5704969"/>
          </a:xfrm>
          <a:prstGeom prst="rect">
            <a:avLst/>
          </a:prstGeom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177421" y="179389"/>
            <a:ext cx="8789158" cy="644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400" b="1" dirty="0" smtClean="0"/>
              <a:t>Ukázka TZ: projekt „CIDES“ (KISK)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v</a:t>
            </a:r>
            <a:r>
              <a:rPr lang="cs-CZ" sz="2000" b="1" dirty="0" smtClean="0">
                <a:solidFill>
                  <a:srgbClr val="FF0000"/>
                </a:solidFill>
              </a:rPr>
              <a:t>ýchozí stav  - červen 2017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CPTEro_vWWwrG0gPISXmphpEagOqmRygL6psbdWVpGaTTiY8Vhp9nuks0vEUQ9jfFn8Af8HnFG3yVUYACHsfjX4FlToaanPwHANM9u8WjnYdew5SWkzGnJJ-Vo9m0z0EbuipYio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4" y="827314"/>
            <a:ext cx="8949966" cy="58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177421" y="179389"/>
            <a:ext cx="8789158" cy="644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400" b="1" dirty="0" smtClean="0"/>
              <a:t>Ukázka TZ: projekt </a:t>
            </a:r>
            <a:r>
              <a:rPr lang="cs-CZ" sz="2400" b="1" dirty="0" err="1" smtClean="0"/>
              <a:t>KpBB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37" y="365126"/>
            <a:ext cx="7886700" cy="132556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/>
                </a:solidFill>
              </a:rPr>
              <a:t>Proč jsme se tu dnes sešli?</a:t>
            </a:r>
            <a:endParaRPr lang="cs-CZ" sz="3600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/>
              <a:t>Řekni studentům…</a:t>
            </a:r>
          </a:p>
          <a:p>
            <a:r>
              <a:rPr lang="cs-CZ" sz="2400" dirty="0" smtClean="0"/>
              <a:t>Jak se dělá evaluace sociálních inovací?</a:t>
            </a:r>
          </a:p>
          <a:p>
            <a:r>
              <a:rPr lang="cs-CZ" sz="2400" dirty="0" smtClean="0"/>
              <a:t>Jak se dělá evaluace služeb poskytovaných knihovnou?</a:t>
            </a:r>
          </a:p>
          <a:p>
            <a:r>
              <a:rPr lang="cs-CZ" sz="2400" dirty="0" smtClean="0"/>
              <a:t>Jak konkrétně probíhá evaluace projektu </a:t>
            </a:r>
            <a:r>
              <a:rPr lang="cs-CZ" sz="2400" b="1" i="1" dirty="0"/>
              <a:t>Centrum sociálních inovací ve veřejných knihovnických a informačních </a:t>
            </a:r>
            <a:r>
              <a:rPr lang="cs-CZ" sz="2400" b="1" i="1" dirty="0" smtClean="0"/>
              <a:t>službách </a:t>
            </a:r>
            <a:r>
              <a:rPr lang="cs-CZ" sz="2400" dirty="0" smtClean="0"/>
              <a:t>na KISKU?</a:t>
            </a:r>
          </a:p>
          <a:p>
            <a:r>
              <a:rPr lang="cs-CZ" sz="2400" dirty="0" smtClean="0"/>
              <a:t>Možnosti evaluace jako témata diplomové práce: měření dopadů projektu / služby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15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Struktura (grafika)TZ </a:t>
            </a:r>
            <a:r>
              <a:rPr lang="cs-CZ" sz="2400" u="sng" dirty="0" smtClean="0"/>
              <a:t>není</a:t>
            </a:r>
            <a:r>
              <a:rPr lang="cs-CZ" sz="2400" dirty="0" smtClean="0"/>
              <a:t> pevně dána, kormě řetězce zleva doprava je často využíván rozpad shora dolů </a:t>
            </a:r>
          </a:p>
          <a:p>
            <a:pPr marL="0" indent="0">
              <a:buNone/>
            </a:pPr>
            <a:r>
              <a:rPr lang="cs-CZ" sz="2400" i="1" dirty="0" smtClean="0"/>
              <a:t>(dejte si pro inspiraci vyhledat v „</a:t>
            </a:r>
            <a:r>
              <a:rPr lang="cs-CZ" sz="2400" i="1" dirty="0" err="1" smtClean="0"/>
              <a:t>google</a:t>
            </a:r>
            <a:r>
              <a:rPr lang="cs-CZ" sz="2400" i="1" dirty="0" smtClean="0"/>
              <a:t>-obrázky“ heslo „</a:t>
            </a:r>
            <a:r>
              <a:rPr lang="cs-CZ" sz="2400" i="1" dirty="0" err="1" smtClean="0"/>
              <a:t>Theory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change“)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8528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416" y="365126"/>
            <a:ext cx="7886700" cy="1054241"/>
          </a:xfrm>
        </p:spPr>
        <p:txBody>
          <a:bodyPr>
            <a:normAutofit/>
          </a:bodyPr>
          <a:lstStyle/>
          <a:p>
            <a:r>
              <a:rPr lang="cs-CZ" sz="3200" b="1" dirty="0"/>
              <a:t>Metodické odlišnosti mezi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výstupy</a:t>
            </a:r>
            <a:r>
              <a:rPr lang="cs-CZ" sz="3200" b="1" dirty="0"/>
              <a:t>, výsledky a </a:t>
            </a:r>
            <a:r>
              <a:rPr lang="cs-CZ" sz="3200" b="1" dirty="0" smtClean="0"/>
              <a:t>dopady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137" y="1419367"/>
            <a:ext cx="8475259" cy="475759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Nejpochopitelněji je lze odlišit pohledem přes „míru vlivu (kontroly) projektu na jejich dosažení“ </a:t>
            </a:r>
            <a:r>
              <a:rPr lang="cs-CZ" sz="2000" dirty="0" smtClean="0"/>
              <a:t>(</a:t>
            </a:r>
            <a:r>
              <a:rPr lang="cs-CZ" sz="2000" i="1" dirty="0" smtClean="0"/>
              <a:t>podle mě</a:t>
            </a:r>
            <a:r>
              <a:rPr lang="cs-CZ" sz="2000" dirty="0" smtClean="0"/>
              <a:t>)</a:t>
            </a:r>
          </a:p>
          <a:p>
            <a:r>
              <a:rPr lang="cs-CZ" sz="2400" b="1" dirty="0" smtClean="0"/>
              <a:t>Vstupy- Aktivity-Výstupy: </a:t>
            </a:r>
            <a:r>
              <a:rPr lang="cs-CZ" sz="2400" dirty="0" smtClean="0"/>
              <a:t>jsou plně v zóně kontroly realizátorem projektu (tj. je plně v jeho možnostech „využít peníze“, „provést aktivity“ a „vytvořit výstupy“)</a:t>
            </a:r>
          </a:p>
          <a:p>
            <a:r>
              <a:rPr lang="cs-CZ" sz="2400" b="1" dirty="0" smtClean="0"/>
              <a:t>Výsledky: </a:t>
            </a:r>
            <a:r>
              <a:rPr lang="cs-CZ" sz="2400" dirty="0" smtClean="0"/>
              <a:t>jsou částečně mimo kontrolu projektu (tj. projekt nemůže plně zaručit, že proškolení účastníci změní své chování, nebo že zapojené organizace upraví styl práce či firemní strategii, ačkoliv jim k tomu poskytne podporu).</a:t>
            </a:r>
          </a:p>
          <a:p>
            <a:r>
              <a:rPr lang="cs-CZ" sz="2400" b="1" dirty="0" smtClean="0"/>
              <a:t>Dopady: </a:t>
            </a:r>
            <a:r>
              <a:rPr lang="cs-CZ" sz="2400" dirty="0" smtClean="0"/>
              <a:t>jsou mimo kontrolu projektu, projekt má </a:t>
            </a:r>
            <a:r>
              <a:rPr lang="cs-CZ" sz="2400" u="sng" dirty="0" smtClean="0"/>
              <a:t>přispívat</a:t>
            </a:r>
            <a:r>
              <a:rPr lang="cs-CZ" sz="2400" dirty="0" smtClean="0"/>
              <a:t> k jejich dosažení (např. k dosažení systémové změny, k naplnění dílčího cíle konkrétní strategie), ale je mnoho dalších vlivů, které to ovlivňují.</a:t>
            </a:r>
          </a:p>
          <a:p>
            <a:pPr marL="0" indent="0">
              <a:buNone/>
            </a:pPr>
            <a:r>
              <a:rPr lang="cs-CZ" sz="2400" dirty="0" smtClean="0"/>
              <a:t>Někdy je uváděno, že: </a:t>
            </a:r>
            <a:r>
              <a:rPr lang="cs-CZ" sz="2400" i="1" dirty="0"/>
              <a:t>Za „dopady“ projektu </a:t>
            </a:r>
            <a:r>
              <a:rPr lang="cs-CZ" sz="2400" i="1" dirty="0" smtClean="0"/>
              <a:t>jsou </a:t>
            </a:r>
            <a:r>
              <a:rPr lang="cs-CZ" sz="2400" i="1" dirty="0"/>
              <a:t>považovány </a:t>
            </a:r>
            <a:r>
              <a:rPr lang="cs-CZ" sz="2400" i="1" u="sng" dirty="0"/>
              <a:t>efekty</a:t>
            </a:r>
            <a:r>
              <a:rPr lang="cs-CZ" sz="2400" i="1" dirty="0"/>
              <a:t>, jejichž </a:t>
            </a:r>
            <a:r>
              <a:rPr lang="cs-CZ" sz="2400" i="1" u="sng" dirty="0"/>
              <a:t>přičitatelnost</a:t>
            </a:r>
            <a:r>
              <a:rPr lang="cs-CZ" sz="2400" i="1" dirty="0"/>
              <a:t> projektu byla evaluací </a:t>
            </a:r>
            <a:r>
              <a:rPr lang="cs-CZ" sz="2400" i="1" dirty="0" smtClean="0"/>
              <a:t>prokázána.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9646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Vytvořením vizualizace TZ jako evaluátor ještě nemáte splněno….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Ta obtížná část je její vyhodnocení = kvalitativní komentář, který zhodnotí reálnost předpokládaných vazeb či identifikuje chybějící návaznosti. </a:t>
            </a:r>
          </a:p>
          <a:p>
            <a:pPr marL="0" indent="0">
              <a:buNone/>
            </a:pPr>
            <a:r>
              <a:rPr lang="cs-CZ" sz="2400" dirty="0"/>
              <a:t>EO </a:t>
            </a:r>
            <a:r>
              <a:rPr lang="cs-CZ" sz="2400" b="1" i="1" dirty="0"/>
              <a:t>Do jaké míry byl projekt (služba) navržen(a) tak, aby přinášel(a) očekávané dopady?</a:t>
            </a:r>
            <a:r>
              <a:rPr lang="cs-CZ" sz="2400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3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Teorie</a:t>
            </a:r>
            <a:r>
              <a:rPr lang="cs-CZ" b="1" dirty="0" smtClean="0"/>
              <a:t>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změny 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pro sledování </a:t>
            </a:r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vývoje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jsou realizovány (nebo služby poskytovány) v prostředí, které se vyvíjí v čase</a:t>
            </a:r>
          </a:p>
          <a:p>
            <a:pPr marL="457200" lvl="1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…původní plánované aktivy nemusí být možné uskutečnit tak, jak se plánovalo</a:t>
            </a:r>
          </a:p>
          <a:p>
            <a:pPr marL="457200" lvl="1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…výstupy mohou vyžadovat změny</a:t>
            </a:r>
          </a:p>
          <a:p>
            <a:pPr marL="457200" lvl="1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...předpokládané logické vazby mezi aktivitami se nemusí v praxi potvrdit</a:t>
            </a:r>
          </a:p>
          <a:p>
            <a:pPr marL="457200" lvl="1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proto s pomocí revize teorie změny sledujete vývoj a jako evaluátor vidíte, zda i se všemi těmi změnami jde intervence k žádoucímu cíli (dopadům / důvodu, proč ten projekt děláme / proč tu službu poskytujeme)</a:t>
            </a:r>
          </a:p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EO </a:t>
            </a:r>
            <a:r>
              <a:rPr lang="cs-CZ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Do jaké míry byl projekt realizován v souladu s plánem a předpoklady?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2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lh5.googleusercontent.com/f5MUblvZoyBLIm3BEqFRGvxvS1IScxzab-PKafkAiRoVZHL-QG7_el87aKDb14-fxY4MJWULbiClJGTu6nkOjq9kj4LrtwhwO1sYaNqKE94dI3UzLrKOszvM2SmlupuRruUmfZ0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176338"/>
            <a:ext cx="8632749" cy="5093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177421" y="179388"/>
            <a:ext cx="8789158" cy="7350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 smtClean="0"/>
              <a:t>Ukázka revize TZ: projekt „CIDES“ (KISK)</a:t>
            </a:r>
          </a:p>
          <a:p>
            <a:r>
              <a:rPr lang="cs-CZ" sz="2600" b="1" dirty="0" smtClean="0">
                <a:solidFill>
                  <a:srgbClr val="FF0000"/>
                </a:solidFill>
              </a:rPr>
              <a:t>aktuální stav  - červen 2019</a:t>
            </a:r>
            <a:endParaRPr lang="cs-CZ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19983"/>
            <a:ext cx="7886700" cy="804455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Teorie změny 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FF0000"/>
                </a:solidFill>
              </a:rPr>
              <a:t>C) </a:t>
            </a:r>
            <a:r>
              <a:rPr lang="cs-CZ" sz="3200" b="1" dirty="0" smtClean="0"/>
              <a:t>pro evaluaci impaktu </a:t>
            </a:r>
            <a:r>
              <a:rPr lang="cs-CZ" sz="3200" b="1" dirty="0" smtClean="0">
                <a:solidFill>
                  <a:srgbClr val="FF0000"/>
                </a:solidFill>
              </a:rPr>
              <a:t>(konec projektu)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92865"/>
            <a:ext cx="7886700" cy="4784098"/>
          </a:xfrm>
        </p:spPr>
        <p:txBody>
          <a:bodyPr>
            <a:noAutofit/>
          </a:bodyPr>
          <a:lstStyle/>
          <a:p>
            <a:r>
              <a:rPr lang="cs-CZ" sz="2400" dirty="0" smtClean="0"/>
              <a:t>TZ poskytuje rámec pro interpretaci a reporting. </a:t>
            </a:r>
            <a:br>
              <a:rPr lang="cs-CZ" sz="2400" dirty="0" smtClean="0"/>
            </a:br>
            <a:r>
              <a:rPr lang="cs-CZ" sz="2400" dirty="0" smtClean="0"/>
              <a:t>Při ex-post evaluaci je nutno prokázat, že výsledky jsou v souladu s formulovanou teorií a proč (základ TBIE).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cs-CZ" sz="2400" dirty="0" smtClean="0"/>
              <a:t>EO </a:t>
            </a:r>
            <a:r>
              <a:rPr lang="cs-CZ" sz="2400" b="1" i="1" dirty="0" smtClean="0"/>
              <a:t>Jakých (zamýšlených) </a:t>
            </a:r>
            <a:r>
              <a:rPr lang="cs-CZ" sz="2400" b="1" i="1" dirty="0"/>
              <a:t>dopadů bylo dosaženo? 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      A </a:t>
            </a:r>
            <a:r>
              <a:rPr lang="cs-CZ" sz="2400" b="1" i="1" dirty="0"/>
              <a:t>jaké faktory k nim vedly?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Zejména při neúspěchu je nutné alespoň hrubě odlišit</a:t>
            </a:r>
            <a:br>
              <a:rPr lang="cs-CZ" sz="2400" dirty="0" smtClean="0"/>
            </a:br>
            <a:r>
              <a:rPr lang="cs-CZ" sz="2400" b="1" dirty="0" smtClean="0"/>
              <a:t>neúspěch realizace </a:t>
            </a:r>
            <a:r>
              <a:rPr lang="cs-CZ" sz="2400" dirty="0" smtClean="0"/>
              <a:t>(tj. projekt nebyl realizován podle původních představ) od </a:t>
            </a:r>
            <a:r>
              <a:rPr lang="cs-CZ" sz="2400" b="1" dirty="0" smtClean="0"/>
              <a:t>neúspěchu teorie </a:t>
            </a:r>
            <a:r>
              <a:rPr lang="cs-CZ" sz="2400" dirty="0" smtClean="0"/>
              <a:t>(projekt byl realizován úspěšně, ale výsledky nebyly dosaženy).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i="1" dirty="0" smtClean="0"/>
              <a:t>viz následující otázky:</a:t>
            </a:r>
          </a:p>
        </p:txBody>
      </p:sp>
    </p:spTree>
    <p:extLst>
      <p:ext uri="{BB962C8B-B14F-4D97-AF65-F5344CB8AC3E}">
        <p14:creationId xmlns:p14="http://schemas.microsoft.com/office/powerpoint/2010/main" val="38064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5015"/>
              </p:ext>
            </p:extLst>
          </p:nvPr>
        </p:nvGraphicFramePr>
        <p:xfrm>
          <a:off x="478023" y="457200"/>
          <a:ext cx="8100681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160"/>
                <a:gridCol w="1791050"/>
                <a:gridCol w="1223157"/>
                <a:gridCol w="1087276"/>
                <a:gridCol w="2690038"/>
              </a:tblGrid>
              <a:tr h="476355">
                <a:tc>
                  <a:txBody>
                    <a:bodyPr/>
                    <a:lstStyle/>
                    <a:p>
                      <a:r>
                        <a:rPr lang="cs-CZ" dirty="0" smtClean="0"/>
                        <a:t>Projekt byl správně realizován?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Odpovídající </a:t>
                      </a:r>
                      <a:r>
                        <a:rPr lang="cs-CZ" dirty="0" err="1" smtClean="0"/>
                        <a:t>engagement</a:t>
                      </a:r>
                      <a:r>
                        <a:rPr lang="cs-CZ" dirty="0" smtClean="0"/>
                        <a:t>, kvalita výstupu?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Dosaženy  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průběžné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výsledky?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Dosaženy konečné výsledky?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2311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Neúspěšná realizace </a:t>
                      </a:r>
                      <a:r>
                        <a:rPr lang="cs-CZ" dirty="0" smtClean="0"/>
                        <a:t>intervence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323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ANO</a:t>
                      </a:r>
                      <a:endParaRPr lang="cs-CZ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Neúspěch</a:t>
                      </a:r>
                      <a:r>
                        <a:rPr lang="cs-CZ" b="1" baseline="0" dirty="0" smtClean="0"/>
                        <a:t> realizace </a:t>
                      </a:r>
                      <a:r>
                        <a:rPr lang="cs-CZ" baseline="0" dirty="0" smtClean="0"/>
                        <a:t>-n</a:t>
                      </a:r>
                      <a:r>
                        <a:rPr lang="cs-CZ" dirty="0" smtClean="0"/>
                        <a:t>ízká kvalita výstupu (první kauzální vztah aktivity-výstupy)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57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Neúspěch teorie</a:t>
                      </a:r>
                      <a:r>
                        <a:rPr lang="cs-CZ" dirty="0" smtClean="0"/>
                        <a:t/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(aktivity nevedly k výsledku)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0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Neúspěch teorie </a:t>
                      </a:r>
                      <a:r>
                        <a:rPr lang="cs-CZ" dirty="0" smtClean="0"/>
                        <a:t>(průběžné/zprostředkující výsledky nevedly ke končenému výsledku)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7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Neúspěch teorie </a:t>
                      </a:r>
                      <a:r>
                        <a:rPr lang="cs-CZ" dirty="0" smtClean="0"/>
                        <a:t>(odlišná kauzální vazba)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616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Úspěšná realizace intervence v souladu s teorií změny.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 ještě k TZ…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Vzhledem k tomu, že vůči TZ evaluátor intervenci vyhodnocuje, musí být v případě </a:t>
            </a:r>
            <a:r>
              <a:rPr lang="cs-CZ" sz="2400" b="1" dirty="0" smtClean="0"/>
              <a:t>její zpětné rekonstrukce</a:t>
            </a:r>
            <a:r>
              <a:rPr lang="cs-CZ" sz="2400" dirty="0" smtClean="0"/>
              <a:t> projednána s realizátorem projektu - aby došlo ke shodě na formulaci výstupů a výsledků (dopadů) - </a:t>
            </a:r>
            <a:r>
              <a:rPr lang="cs-CZ" sz="2400" i="1" dirty="0" smtClean="0"/>
              <a:t>pokud k této shodě nedojde a zjištění z evaluace nejsou pozitivní, stává se, že realizátor následně odmítá evaluační zjištění uznat.</a:t>
            </a:r>
          </a:p>
        </p:txBody>
      </p:sp>
    </p:spTree>
    <p:extLst>
      <p:ext uri="{BB962C8B-B14F-4D97-AF65-F5344CB8AC3E}">
        <p14:creationId xmlns:p14="http://schemas.microsoft.com/office/powerpoint/2010/main" val="14597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155" y="346927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3200" b="1" i="1" dirty="0"/>
              <a:t>O</a:t>
            </a:r>
            <a:r>
              <a:rPr lang="cs-CZ" sz="3200" b="1" i="1" dirty="0" smtClean="0"/>
              <a:t>tázky k TZ?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11724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Možná </a:t>
            </a:r>
            <a:r>
              <a:rPr lang="cs-CZ" sz="2800" b="1" dirty="0"/>
              <a:t>témata diplomek </a:t>
            </a:r>
            <a:r>
              <a:rPr lang="cs-CZ" sz="2800" b="1" dirty="0" smtClean="0"/>
              <a:t>v návaznosti na postupy evaluace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Vytvoření sady monitorovacích indikátorů pro nějakou méně podchycenou oblast (v knihovnictví)</a:t>
            </a:r>
          </a:p>
          <a:p>
            <a:pPr marL="457200" lvl="1" indent="0">
              <a:buNone/>
            </a:pPr>
            <a:r>
              <a:rPr lang="cs-CZ" sz="2000" dirty="0" smtClean="0"/>
              <a:t>(indikátory jsou objektivně měřitelné ukazatele, u nichž se průběžně sleduje vývoj hodnot).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(Indikátory dodávají </a:t>
            </a:r>
            <a:r>
              <a:rPr lang="cs-CZ" altLang="cs-CZ" sz="2000" dirty="0"/>
              <a:t>podklady pro odpověď na otázku: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i="1" dirty="0" smtClean="0"/>
              <a:t>Jak </a:t>
            </a:r>
            <a:r>
              <a:rPr lang="cs-CZ" altLang="cs-CZ" sz="2000" i="1" dirty="0"/>
              <a:t>poznáme úspěch, když ho uvidíme</a:t>
            </a:r>
            <a:r>
              <a:rPr lang="cs-CZ" altLang="cs-CZ" sz="2000" i="1" dirty="0" smtClean="0"/>
              <a:t>?)</a:t>
            </a:r>
            <a:endParaRPr lang="cs-CZ" altLang="cs-CZ" sz="2000" i="1" dirty="0"/>
          </a:p>
          <a:p>
            <a:r>
              <a:rPr lang="cs-CZ" sz="2400" dirty="0" smtClean="0"/>
              <a:t>Robustní analýza stakeholderů pro rozvoj služeb knihoven - jak s nimi jednat, čím je přesvědčit</a:t>
            </a:r>
          </a:p>
          <a:p>
            <a:r>
              <a:rPr lang="cs-CZ" sz="2400" dirty="0" smtClean="0"/>
              <a:t>Navržení postupu a zjištění </a:t>
            </a:r>
            <a:r>
              <a:rPr lang="cs-CZ" sz="2400" dirty="0"/>
              <a:t>dopadů konkrétní služby poskytované knihovnou určité cílové </a:t>
            </a:r>
            <a:r>
              <a:rPr lang="cs-CZ" sz="2400" dirty="0" smtClean="0"/>
              <a:t>skupině</a:t>
            </a:r>
          </a:p>
          <a:p>
            <a:r>
              <a:rPr lang="cs-CZ" sz="2400" dirty="0" smtClean="0"/>
              <a:t>…?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809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0" y="365127"/>
            <a:ext cx="2114550" cy="71771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Obsah prezentace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042" y="1203158"/>
            <a:ext cx="8118308" cy="497380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sz="2400" b="1" dirty="0" smtClean="0"/>
              <a:t>Úvodní kontext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(definice evaluace, monitoring, indikátory)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400" b="1" dirty="0" smtClean="0"/>
              <a:t>Pochopení intervence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(Analýza stakeholderů, </a:t>
            </a:r>
            <a:r>
              <a:rPr lang="cs-CZ" sz="2400" dirty="0"/>
              <a:t>T</a:t>
            </a:r>
            <a:r>
              <a:rPr lang="cs-CZ" sz="2400" dirty="0" smtClean="0"/>
              <a:t>eorie změny)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400" b="1" dirty="0" smtClean="0"/>
              <a:t>Evaluační plán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(harmonogram, matice, otázky, kritéria)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400" b="1" dirty="0" smtClean="0"/>
              <a:t>Přehled výzkumných designů</a:t>
            </a:r>
            <a:br>
              <a:rPr lang="cs-CZ" sz="2400" b="1" dirty="0" smtClean="0"/>
            </a:br>
            <a:r>
              <a:rPr lang="cs-CZ" sz="2400" dirty="0" smtClean="0"/>
              <a:t>(smíšený </a:t>
            </a:r>
            <a:r>
              <a:rPr lang="cs-CZ" sz="2400" dirty="0"/>
              <a:t>- kvalitativní a kvantitativní přístupy</a:t>
            </a:r>
            <a:r>
              <a:rPr lang="cs-CZ" sz="2400" dirty="0" smtClean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400" b="1" dirty="0"/>
              <a:t>Příloha</a:t>
            </a:r>
            <a:r>
              <a:rPr lang="cs-CZ" sz="2400" dirty="0"/>
              <a:t>: </a:t>
            </a:r>
            <a:br>
              <a:rPr lang="cs-CZ" sz="2400" dirty="0"/>
            </a:br>
            <a:r>
              <a:rPr lang="cs-CZ" sz="2400" dirty="0"/>
              <a:t>Návrh přístupu k evaluaci akce v knihovně</a:t>
            </a:r>
          </a:p>
          <a:p>
            <a:pPr marL="571500" indent="-571500">
              <a:buFont typeface="+mj-lt"/>
              <a:buAutoNum type="romanU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68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Získání dat k formulaci podložených zjištění</a:t>
            </a:r>
          </a:p>
          <a:p>
            <a:r>
              <a:rPr lang="cs-CZ" dirty="0" smtClean="0"/>
              <a:t>Evaluační plán</a:t>
            </a:r>
          </a:p>
          <a:p>
            <a:r>
              <a:rPr lang="cs-CZ" dirty="0" smtClean="0"/>
              <a:t>Výzkumný design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1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Obvyklé části evaluačního plánu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>
            <a:norm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ajištění evaluace - personální a finanční</a:t>
            </a:r>
          </a:p>
          <a:p>
            <a:r>
              <a:rPr lang="cs-CZ" sz="2400" dirty="0"/>
              <a:t>h</a:t>
            </a:r>
            <a:r>
              <a:rPr lang="cs-CZ" sz="2400" dirty="0" smtClean="0"/>
              <a:t>armonogram evaluace vůči harmonogramu projektu</a:t>
            </a:r>
          </a:p>
          <a:p>
            <a:r>
              <a:rPr lang="cs-CZ" sz="2400" dirty="0"/>
              <a:t>e</a:t>
            </a:r>
            <a:r>
              <a:rPr lang="cs-CZ" sz="2400" dirty="0" smtClean="0"/>
              <a:t>valuační matice</a:t>
            </a:r>
          </a:p>
          <a:p>
            <a:pPr lvl="1"/>
            <a:r>
              <a:rPr lang="cs-CZ" sz="2000" dirty="0"/>
              <a:t>e</a:t>
            </a:r>
            <a:r>
              <a:rPr lang="cs-CZ" sz="2000" dirty="0" smtClean="0"/>
              <a:t>valuační otázky rámující rozsah evaluace a návaznost na evaluační kritéria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droje a postupy nutné pro získání dat (návaznost na monitorovací indikátory)</a:t>
            </a:r>
          </a:p>
          <a:p>
            <a:pPr lvl="1"/>
            <a:r>
              <a:rPr lang="cs-CZ" sz="2000" dirty="0"/>
              <a:t>m</a:t>
            </a:r>
            <a:r>
              <a:rPr lang="cs-CZ" sz="2000" dirty="0" smtClean="0"/>
              <a:t>etody vyhodnocení dat a kontrolní mechanismy kvality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eriodicita a termíny zpracování</a:t>
            </a:r>
          </a:p>
          <a:p>
            <a:r>
              <a:rPr lang="cs-CZ" sz="2400" dirty="0"/>
              <a:t>t</a:t>
            </a:r>
            <a:r>
              <a:rPr lang="cs-CZ" sz="2400" dirty="0" smtClean="0"/>
              <a:t>ypy a počty evaluačních výstupů v průběhu intervence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1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ebQ-do9ysB0z0lRP31ctQu1SnzXolrqL5_vW4Dq6zTmpxD02n6uKPyH4hy1jUvXYTOhbncsJiypjPKl-oyqmGhJ9FIcwV0ybBvFfiqOfBpSAv1oY4Bibre212Xi6cmEwjNED9j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959667"/>
            <a:ext cx="573405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59152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Ukázka: aktualizovaný harmonogram projektu </a:t>
            </a:r>
            <a:r>
              <a:rPr lang="cs-CZ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CIDES a jeho evaluace</a:t>
            </a:r>
            <a:endParaRPr lang="cs-CZ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55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917" y="228649"/>
            <a:ext cx="8488907" cy="562922"/>
          </a:xfrm>
        </p:spPr>
        <p:txBody>
          <a:bodyPr>
            <a:noAutofit/>
          </a:bodyPr>
          <a:lstStyle/>
          <a:p>
            <a:r>
              <a:rPr lang="cs-CZ" sz="3200" b="1" dirty="0"/>
              <a:t>Ukázka </a:t>
            </a:r>
            <a:r>
              <a:rPr lang="cs-CZ" sz="3200" b="1" dirty="0" smtClean="0"/>
              <a:t>harmonogramu: projekt „PROAK“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52" y="928049"/>
            <a:ext cx="9159246" cy="5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1978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EP: Evaluační otázky a evaluační kritéria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64525"/>
            <a:ext cx="7886700" cy="5112438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EO reflektují </a:t>
            </a:r>
            <a:r>
              <a:rPr lang="cs-CZ" sz="2400" b="1" dirty="0" smtClean="0"/>
              <a:t>cíle</a:t>
            </a:r>
            <a:r>
              <a:rPr lang="cs-CZ" sz="2400" dirty="0" smtClean="0"/>
              <a:t> evaluace </a:t>
            </a:r>
          </a:p>
          <a:p>
            <a:r>
              <a:rPr lang="cs-CZ" sz="2400" dirty="0" smtClean="0"/>
              <a:t>EO specifikují „</a:t>
            </a:r>
            <a:r>
              <a:rPr lang="cs-CZ" sz="2400" b="1" dirty="0" smtClean="0"/>
              <a:t>co</a:t>
            </a:r>
            <a:r>
              <a:rPr lang="cs-CZ" sz="2400" dirty="0" smtClean="0"/>
              <a:t>“ chceme evaluací zjistit (a z toho také vyplývá, kde má výzkum hranice)</a:t>
            </a:r>
          </a:p>
          <a:p>
            <a:r>
              <a:rPr lang="cs-CZ" sz="2400" dirty="0" smtClean="0"/>
              <a:t>EO se mohou rozpadat na „podotázky“, kdy syntéza z jejich odpovědí dá odpověď na obecnější EO</a:t>
            </a:r>
          </a:p>
          <a:p>
            <a:r>
              <a:rPr lang="cs-CZ" sz="2400" dirty="0" smtClean="0"/>
              <a:t>EO nejsou totéž, co otázky využívané ke sběru dat (např. otázky dotazníku nebo rozhovorů)</a:t>
            </a:r>
          </a:p>
          <a:p>
            <a:r>
              <a:rPr lang="cs-CZ" sz="2400" dirty="0" smtClean="0"/>
              <a:t>Prostřednictvím EO obvykle zadavatel určuje zaměření a rozsah evaluace pro zadávací dokumentaci při výběru externího evaluátora</a:t>
            </a:r>
          </a:p>
          <a:p>
            <a:r>
              <a:rPr lang="cs-CZ" sz="2400" dirty="0" smtClean="0"/>
              <a:t>EO jsou často (ne vždy) formulovány tak, aby poskytly odpověď zaměřenou na naplnění některého z tzv. </a:t>
            </a:r>
            <a:r>
              <a:rPr lang="cs-CZ" sz="2400" i="1" dirty="0" smtClean="0"/>
              <a:t>evaluačních kritérií</a:t>
            </a:r>
          </a:p>
          <a:p>
            <a:r>
              <a:rPr lang="cs-CZ" sz="2400" dirty="0" smtClean="0"/>
              <a:t>EO jsou následně rozpracovány do tzv. </a:t>
            </a:r>
            <a:r>
              <a:rPr lang="cs-CZ" sz="2400" i="1" dirty="0" smtClean="0"/>
              <a:t>evaluační matice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959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770" y="283239"/>
            <a:ext cx="7886700" cy="54927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Evaluační </a:t>
            </a:r>
            <a:r>
              <a:rPr lang="cs-CZ" sz="3200" b="1" dirty="0"/>
              <a:t>kritéria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195" y="1079500"/>
            <a:ext cx="8529850" cy="5307652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Evaluační kritéria určují</a:t>
            </a:r>
            <a:r>
              <a:rPr lang="cs-CZ" sz="2400" dirty="0"/>
              <a:t>, z jakých pohledů bude realizace projektu </a:t>
            </a:r>
            <a:r>
              <a:rPr lang="cs-CZ" sz="2400" dirty="0" smtClean="0"/>
              <a:t>zkoumána, v ČR nejčastěji využíváno 5Ú</a:t>
            </a:r>
          </a:p>
          <a:p>
            <a:pPr marL="0" indent="0">
              <a:buNone/>
            </a:pPr>
            <a:endParaRPr lang="cs-CZ" sz="2400" dirty="0" smtClean="0"/>
          </a:p>
          <a:p>
            <a:pPr lvl="0"/>
            <a:r>
              <a:rPr lang="cs-CZ" sz="2400" b="1" dirty="0"/>
              <a:t>Účelnost </a:t>
            </a:r>
            <a:r>
              <a:rPr lang="cs-CZ" sz="2400" dirty="0" smtClean="0"/>
              <a:t>v </a:t>
            </a:r>
            <a:r>
              <a:rPr lang="cs-CZ" sz="2400" dirty="0"/>
              <a:t>jaké míře byly naplněny cíle </a:t>
            </a:r>
            <a:r>
              <a:rPr lang="cs-CZ" sz="2400" dirty="0" smtClean="0"/>
              <a:t>projektu</a:t>
            </a:r>
          </a:p>
          <a:p>
            <a:pPr marL="0" lvl="0" indent="0">
              <a:buNone/>
            </a:pPr>
            <a:r>
              <a:rPr lang="cs-CZ" sz="2400" i="1" dirty="0" smtClean="0"/>
              <a:t>	Naplnil </a:t>
            </a:r>
            <a:r>
              <a:rPr lang="cs-CZ" sz="2400" i="1" dirty="0"/>
              <a:t>projekt svůj účel a cíl, přinesl tedy žádoucí dopady? </a:t>
            </a:r>
            <a:endParaRPr lang="cs-CZ" sz="2400" dirty="0"/>
          </a:p>
          <a:p>
            <a:pPr lvl="0"/>
            <a:r>
              <a:rPr lang="cs-CZ" sz="2400" b="1" dirty="0" smtClean="0"/>
              <a:t>Účinnost</a:t>
            </a:r>
            <a:r>
              <a:rPr lang="cs-CZ" sz="2400" dirty="0" smtClean="0"/>
              <a:t> (zda by to šlo udělat jinak-lépe za stejné peníze)</a:t>
            </a:r>
          </a:p>
          <a:p>
            <a:pPr marL="0" lvl="0" indent="0">
              <a:buNone/>
            </a:pPr>
            <a:r>
              <a:rPr lang="cs-CZ" sz="2400" i="1" dirty="0" smtClean="0"/>
              <a:t>	Bylo </a:t>
            </a:r>
            <a:r>
              <a:rPr lang="cs-CZ" sz="2400" i="1" dirty="0"/>
              <a:t>by možné dosáhnout lepších výsledků, pokud by </a:t>
            </a:r>
            <a:r>
              <a:rPr lang="cs-CZ" sz="2400" i="1" dirty="0" smtClean="0"/>
              <a:t>	v</a:t>
            </a:r>
            <a:r>
              <a:rPr lang="cs-CZ" sz="2400" i="1" dirty="0"/>
              <a:t> projektu bylo něco nastaveno či realizováno „jinak“?</a:t>
            </a:r>
            <a:endParaRPr lang="cs-CZ" sz="2400" dirty="0"/>
          </a:p>
          <a:p>
            <a:pPr lvl="0"/>
            <a:r>
              <a:rPr lang="cs-CZ" sz="2400" b="1" dirty="0"/>
              <a:t>Úspornost / hospodárnost </a:t>
            </a:r>
            <a:endParaRPr lang="cs-CZ" sz="2400" b="1" dirty="0" smtClean="0"/>
          </a:p>
          <a:p>
            <a:pPr marL="0" lvl="0" indent="0">
              <a:buNone/>
            </a:pPr>
            <a:r>
              <a:rPr lang="cs-CZ" sz="2400" i="1" dirty="0" smtClean="0"/>
              <a:t>	Bylo by dopadů </a:t>
            </a:r>
            <a:r>
              <a:rPr lang="cs-CZ" sz="2400" i="1" dirty="0"/>
              <a:t>možno dosáhnout při nižších vstupech </a:t>
            </a:r>
            <a:r>
              <a:rPr lang="cs-CZ" sz="2400" i="1" dirty="0" smtClean="0"/>
              <a:t>	(</a:t>
            </a:r>
            <a:r>
              <a:rPr lang="cs-CZ" sz="2400" i="1" dirty="0"/>
              <a:t>finančních, lidských, materiálních a jiných)? </a:t>
            </a:r>
            <a:endParaRPr lang="cs-CZ" sz="2400" dirty="0"/>
          </a:p>
          <a:p>
            <a:r>
              <a:rPr lang="cs-CZ" sz="2400" b="1" dirty="0" smtClean="0"/>
              <a:t>Užitečnost</a:t>
            </a:r>
            <a:r>
              <a:rPr lang="cs-CZ" sz="2400" dirty="0" smtClean="0"/>
              <a:t> (</a:t>
            </a:r>
            <a:r>
              <a:rPr lang="cs-CZ" sz="2400" dirty="0"/>
              <a:t>vztah mezi problémy a potřebami, které měly být </a:t>
            </a:r>
            <a:r>
              <a:rPr lang="cs-CZ" sz="2400" dirty="0" smtClean="0"/>
              <a:t>			řešeny </a:t>
            </a:r>
            <a:r>
              <a:rPr lang="cs-CZ" sz="2400" dirty="0"/>
              <a:t>a výsledky </a:t>
            </a:r>
            <a:r>
              <a:rPr lang="cs-CZ" sz="2400" dirty="0" smtClean="0"/>
              <a:t>intervencí)</a:t>
            </a:r>
            <a:endParaRPr lang="cs-CZ" sz="2400" dirty="0"/>
          </a:p>
          <a:p>
            <a:pPr marL="0" lvl="0" indent="0">
              <a:buNone/>
            </a:pPr>
            <a:r>
              <a:rPr lang="cs-CZ" sz="2400" i="1" dirty="0" smtClean="0"/>
              <a:t>	Do jaké míry byly </a:t>
            </a:r>
            <a:r>
              <a:rPr lang="cs-CZ" sz="2400" i="1" dirty="0"/>
              <a:t>intervence zaměřeny smysluplně z </a:t>
            </a:r>
            <a:r>
              <a:rPr lang="cs-CZ" sz="2400" i="1" dirty="0" smtClean="0"/>
              <a:t>	hlediska potřeb účastníků</a:t>
            </a:r>
            <a:r>
              <a:rPr lang="cs-CZ" sz="2400" i="1" dirty="0"/>
              <a:t>?</a:t>
            </a:r>
            <a:endParaRPr lang="cs-CZ" sz="2400" i="1" dirty="0" smtClean="0"/>
          </a:p>
          <a:p>
            <a:pPr lvl="0"/>
            <a:r>
              <a:rPr lang="cs-CZ" sz="2400" b="1" dirty="0" smtClean="0"/>
              <a:t>Udržitelnost </a:t>
            </a:r>
            <a:r>
              <a:rPr lang="cs-CZ" sz="2400" dirty="0" smtClean="0"/>
              <a:t>(přetrvávání přínosů projektu)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31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Doporučené EO </a:t>
            </a:r>
            <a:r>
              <a:rPr lang="cs-CZ" sz="3200" b="1" dirty="0"/>
              <a:t>k </a:t>
            </a:r>
            <a:r>
              <a:rPr lang="cs-CZ" sz="3200" b="1" u="sng" dirty="0"/>
              <a:t>procesní části </a:t>
            </a:r>
            <a:r>
              <a:rPr lang="cs-CZ" sz="3200" b="1" dirty="0" smtClean="0"/>
              <a:t>evaluace</a:t>
            </a:r>
            <a:r>
              <a:rPr lang="cs-CZ" sz="2800" b="1" dirty="0" smtClean="0"/>
              <a:t> </a:t>
            </a:r>
            <a:r>
              <a:rPr lang="cs-CZ" sz="2400" b="1" i="1" dirty="0" smtClean="0"/>
              <a:t>(zdroj MPSV):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967" y="1825625"/>
            <a:ext cx="8420669" cy="4351338"/>
          </a:xfrm>
        </p:spPr>
        <p:txBody>
          <a:bodyPr>
            <a:normAutofit fontScale="92500"/>
          </a:bodyPr>
          <a:lstStyle/>
          <a:p>
            <a:pPr lvl="0"/>
            <a:r>
              <a:rPr lang="cs-CZ" sz="2400" i="1" dirty="0"/>
              <a:t>Do jaké míry byl projekt navržen tak, aby přinášel očekávané dopady? </a:t>
            </a:r>
          </a:p>
          <a:p>
            <a:pPr lvl="0"/>
            <a:r>
              <a:rPr lang="cs-CZ" sz="2400" i="1" dirty="0"/>
              <a:t>Do jaké míry byl projekt realizován v souladu s plánem a předpoklady? </a:t>
            </a:r>
          </a:p>
          <a:p>
            <a:pPr lvl="0"/>
            <a:r>
              <a:rPr lang="cs-CZ" sz="2400" i="1" dirty="0"/>
              <a:t>Do jaké míry byly naplněny očekávané parametry kvalitní realizace projektu?</a:t>
            </a:r>
          </a:p>
          <a:p>
            <a:pPr lvl="0"/>
            <a:r>
              <a:rPr lang="cs-CZ" sz="2400" i="1" dirty="0"/>
              <a:t>Jsou vzniklé hmotné výstupy či produkty projektu kvalitní a využitelné (pokud je relevantní, tj. zejména, pokud je cílem projektu tvorba nových produktů, metodik, studií, publikací či jiných nástrojů, které mají zlepšit práci s cílovými skupinami)?</a:t>
            </a:r>
          </a:p>
          <a:p>
            <a:pPr lvl="0"/>
            <a:r>
              <a:rPr lang="cs-CZ" sz="2400" i="1" dirty="0"/>
              <a:t>Jaké faktory vedly k úspěšné realizaci projektu?</a:t>
            </a:r>
          </a:p>
          <a:p>
            <a:pPr lvl="0"/>
            <a:r>
              <a:rPr lang="cs-CZ" sz="2400" i="1" dirty="0"/>
              <a:t>Jaké překážky bylo nutné v realizaci projektu překonat</a:t>
            </a:r>
            <a:r>
              <a:rPr lang="cs-CZ" sz="2400" i="1" dirty="0" smtClean="0"/>
              <a:t>?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1741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Doporučené EO k </a:t>
            </a:r>
            <a:r>
              <a:rPr lang="cs-CZ" sz="3200" b="1" u="sng" dirty="0" smtClean="0"/>
              <a:t>dopadové </a:t>
            </a:r>
            <a:r>
              <a:rPr lang="cs-CZ" sz="3200" b="1" u="sng" dirty="0"/>
              <a:t>části </a:t>
            </a:r>
            <a:r>
              <a:rPr lang="cs-CZ" sz="3200" b="1" dirty="0"/>
              <a:t>evaluace </a:t>
            </a:r>
            <a:r>
              <a:rPr lang="cs-CZ" sz="2400" b="1" i="1" dirty="0"/>
              <a:t>(zdroj MPSV):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i="1" dirty="0"/>
              <a:t>Jakých zamýšlených dopadů bylo dosaženo? A jaké faktory k nim vedly?</a:t>
            </a:r>
          </a:p>
          <a:p>
            <a:r>
              <a:rPr lang="cs-CZ" sz="2400" i="1" dirty="0" smtClean="0"/>
              <a:t>Jakých neplánovaných </a:t>
            </a:r>
            <a:r>
              <a:rPr lang="cs-CZ" sz="2400" i="1" dirty="0"/>
              <a:t>dopadů bylo dosaženo? A jaké faktory k nim vedly? </a:t>
            </a:r>
            <a:endParaRPr lang="cs-CZ" sz="2400" i="1" dirty="0" smtClean="0"/>
          </a:p>
          <a:p>
            <a:r>
              <a:rPr lang="cs-CZ" sz="2400" i="1" dirty="0" smtClean="0"/>
              <a:t>Jaké negativní </a:t>
            </a:r>
            <a:r>
              <a:rPr lang="cs-CZ" sz="2400" i="1" dirty="0"/>
              <a:t>dopady nastaly? A jaké faktory k nim vedly</a:t>
            </a:r>
            <a:r>
              <a:rPr lang="cs-CZ" sz="2400" i="1" dirty="0" smtClean="0"/>
              <a:t>?</a:t>
            </a:r>
            <a:endParaRPr lang="cs-CZ" sz="2400" i="1" dirty="0"/>
          </a:p>
          <a:p>
            <a:pPr lvl="0"/>
            <a:r>
              <a:rPr lang="cs-CZ" sz="2400" i="1" dirty="0"/>
              <a:t>Hrály v projektu významnou roli i některé z následujících </a:t>
            </a:r>
            <a:r>
              <a:rPr lang="cs-CZ" sz="2400" i="1" dirty="0" smtClean="0"/>
              <a:t>negativních a nežádoucích efektů </a:t>
            </a:r>
            <a:r>
              <a:rPr lang="cs-CZ" sz="2400" i="1" dirty="0"/>
              <a:t>– </a:t>
            </a:r>
            <a:r>
              <a:rPr lang="cs-CZ" sz="2400" i="1" dirty="0" err="1"/>
              <a:t>creaming-off</a:t>
            </a:r>
            <a:r>
              <a:rPr lang="cs-CZ" sz="2400" i="1" dirty="0"/>
              <a:t>, </a:t>
            </a:r>
            <a:r>
              <a:rPr lang="cs-CZ" sz="2400" i="1" dirty="0" err="1"/>
              <a:t>lock</a:t>
            </a:r>
            <a:r>
              <a:rPr lang="cs-CZ" sz="2400" i="1" dirty="0"/>
              <a:t>-in efekt, alternativní atribuce, substituce, mrtvá váha? Pokud ano, jak tyto efekty reflektujete při celkovém hodnocení dopadů projektu</a:t>
            </a:r>
            <a:r>
              <a:rPr lang="cs-CZ" sz="2400" i="1" dirty="0" smtClean="0"/>
              <a:t>?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5436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433" y="365126"/>
            <a:ext cx="8105917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Další možné evaluační otázky (příklady):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433" y="1433015"/>
            <a:ext cx="8105917" cy="4743948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 smtClean="0"/>
              <a:t>Jak se lišily dopady projektu vůči různým typům cílových skupin?</a:t>
            </a:r>
          </a:p>
          <a:p>
            <a:r>
              <a:rPr lang="cs-CZ" i="1" dirty="0"/>
              <a:t>Lišila se kvalita poskytovaných služeb ze strany dodavatele v jednotlivých </a:t>
            </a:r>
            <a:r>
              <a:rPr lang="cs-CZ" i="1" dirty="0" smtClean="0"/>
              <a:t>krajích?</a:t>
            </a:r>
            <a:endParaRPr lang="cs-CZ" i="1" dirty="0"/>
          </a:p>
          <a:p>
            <a:r>
              <a:rPr lang="cs-CZ" i="1" dirty="0" smtClean="0"/>
              <a:t>Do jaké míry došlo ke zkvalitnění vybraných služeb pro cílové skupiny?</a:t>
            </a:r>
          </a:p>
          <a:p>
            <a:r>
              <a:rPr lang="cs-CZ" i="1" dirty="0" smtClean="0"/>
              <a:t>V jaké míře došlo ke zlepšení situace v oblasti…?</a:t>
            </a:r>
          </a:p>
          <a:p>
            <a:r>
              <a:rPr lang="cs-CZ" i="1" dirty="0" smtClean="0"/>
              <a:t>Jak se změnila </a:t>
            </a:r>
            <a:r>
              <a:rPr lang="cs-CZ" i="1" dirty="0"/>
              <a:t>transparentnost </a:t>
            </a:r>
            <a:r>
              <a:rPr lang="cs-CZ" i="1" dirty="0" smtClean="0"/>
              <a:t>úřadů </a:t>
            </a:r>
            <a:r>
              <a:rPr lang="cs-CZ" i="1" dirty="0"/>
              <a:t>v poskytování veřejných služeb</a:t>
            </a:r>
            <a:r>
              <a:rPr lang="cs-CZ" i="1" dirty="0" smtClean="0"/>
              <a:t>?</a:t>
            </a:r>
          </a:p>
          <a:p>
            <a:r>
              <a:rPr lang="cs-CZ" i="1" dirty="0"/>
              <a:t>Jaký byl dopad </a:t>
            </a:r>
            <a:r>
              <a:rPr lang="cs-CZ" i="1" dirty="0" smtClean="0"/>
              <a:t>programu </a:t>
            </a:r>
            <a:r>
              <a:rPr lang="cs-CZ" i="1" dirty="0"/>
              <a:t>na tvorbu a implementaci politik, koncepcí a strategií? </a:t>
            </a:r>
            <a:endParaRPr lang="cs-CZ" i="1" dirty="0" smtClean="0"/>
          </a:p>
          <a:p>
            <a:r>
              <a:rPr lang="cs-CZ" i="1" dirty="0"/>
              <a:t>Jaký byl dopad projektu v oblasti vnitřních procesů organizace? </a:t>
            </a:r>
          </a:p>
          <a:p>
            <a:r>
              <a:rPr lang="cs-CZ" i="1" dirty="0" smtClean="0"/>
              <a:t>…</a:t>
            </a: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2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724" y="1751484"/>
            <a:ext cx="8144647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 návrhu EO (a k nim navazujícího výzkumu) je vhodné reflektovat přirozené </a:t>
            </a:r>
            <a:r>
              <a:rPr lang="cs-CZ" sz="2400" b="1" dirty="0" smtClean="0"/>
              <a:t>„sebehodnotící“ aktivity</a:t>
            </a:r>
            <a:r>
              <a:rPr lang="cs-CZ" sz="2400" dirty="0" smtClean="0"/>
              <a:t>, které jsou v projektech obvykle obsaženy (proto je žádoucí znalost projektu před formulací otázek) - na jednu stranu musí být evaluace maximálně nezávislá, na druhou stranu je její dosah vždy omezen (čas/peníze), a pokud sběr baseline dat či základní vyhodnocování proběhne v rámci aktivit projektu, považuji za lepší ho pouze metodicky podpořit a navázat na něj v konkrétních oblastech do hloubky, než jej „nezávisle“ plošně opakovat.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270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28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Definice: evaluace</a:t>
            </a:r>
            <a:r>
              <a:rPr lang="cs-CZ" sz="3200" dirty="0" smtClean="0"/>
              <a:t> x </a:t>
            </a:r>
            <a:r>
              <a:rPr lang="cs-CZ" sz="3200" b="1" dirty="0" smtClean="0"/>
              <a:t>výzkum</a:t>
            </a:r>
            <a:r>
              <a:rPr lang="cs-CZ" sz="3200" dirty="0" smtClean="0"/>
              <a:t> x </a:t>
            </a:r>
            <a:r>
              <a:rPr lang="cs-CZ" sz="3200" b="1" dirty="0" smtClean="0"/>
              <a:t>věda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660" y="1392071"/>
            <a:ext cx="8570794" cy="4784891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cs-CZ" b="1" dirty="0"/>
              <a:t>věda </a:t>
            </a:r>
            <a:r>
              <a:rPr lang="cs-CZ" sz="2600" dirty="0"/>
              <a:t>= systematický způsob racionálního poznávání skutečnosti, zaměřený na </a:t>
            </a:r>
            <a:r>
              <a:rPr lang="cs-CZ" sz="2600" u="sng" dirty="0"/>
              <a:t>spolehlivost výsledků</a:t>
            </a:r>
            <a:r>
              <a:rPr lang="cs-CZ" sz="2600" dirty="0"/>
              <a:t> a často i na možnosti aplikace a predikce</a:t>
            </a:r>
          </a:p>
          <a:p>
            <a:pPr marL="457200" indent="-457200"/>
            <a:r>
              <a:rPr lang="cs-CZ" b="1" dirty="0"/>
              <a:t>výzkum</a:t>
            </a:r>
            <a:r>
              <a:rPr lang="cs-CZ" dirty="0"/>
              <a:t> </a:t>
            </a:r>
            <a:r>
              <a:rPr lang="cs-CZ" sz="2600" dirty="0"/>
              <a:t>= kreativní systematická činnost prováděná za účelem (</a:t>
            </a:r>
            <a:r>
              <a:rPr lang="cs-CZ" sz="2600" u="sng" dirty="0"/>
              <a:t>zvýšení) poznání </a:t>
            </a:r>
            <a:r>
              <a:rPr lang="cs-CZ" sz="2600" dirty="0"/>
              <a:t>o daném objektu; stanovuje fakta, potvrzuje/vyvrací výsledky předchozího výzkumu, </a:t>
            </a:r>
            <a:r>
              <a:rPr lang="cs-CZ" sz="2600" u="sng" dirty="0"/>
              <a:t>vytváří teorie </a:t>
            </a:r>
            <a:r>
              <a:rPr lang="cs-CZ" sz="2600" dirty="0"/>
              <a:t>a řeší stávající nebo nové problémy</a:t>
            </a:r>
          </a:p>
          <a:p>
            <a:pPr marL="457200" indent="-457200"/>
            <a:r>
              <a:rPr lang="cs-CZ" b="1" dirty="0" smtClean="0"/>
              <a:t>evaluace</a:t>
            </a:r>
            <a:r>
              <a:rPr lang="cs-CZ" dirty="0" smtClean="0"/>
              <a:t> </a:t>
            </a:r>
            <a:r>
              <a:rPr lang="cs-CZ" sz="2600" dirty="0"/>
              <a:t>= systematické </a:t>
            </a:r>
            <a:r>
              <a:rPr lang="cs-CZ" sz="2600" u="sng" dirty="0"/>
              <a:t>posouzení kvality a hodnoty</a:t>
            </a:r>
            <a:r>
              <a:rPr lang="cs-CZ" sz="2600" dirty="0"/>
              <a:t>, popř. významu určitého </a:t>
            </a:r>
            <a:r>
              <a:rPr lang="cs-CZ" sz="2600" dirty="0" smtClean="0"/>
              <a:t>objektu (projektu, služby, ad.)</a:t>
            </a:r>
            <a:endParaRPr lang="cs-CZ" sz="2600" dirty="0"/>
          </a:p>
          <a:p>
            <a:pPr marL="457200" indent="-457200"/>
            <a:r>
              <a:rPr lang="cs-CZ" b="1" dirty="0"/>
              <a:t>programová evaluace </a:t>
            </a:r>
            <a:r>
              <a:rPr lang="cs-CZ" sz="2600" dirty="0"/>
              <a:t>= </a:t>
            </a:r>
            <a:r>
              <a:rPr lang="cs-CZ" sz="2600" i="1" dirty="0" err="1"/>
              <a:t>sociálněvědní</a:t>
            </a:r>
            <a:r>
              <a:rPr lang="cs-CZ" sz="2600" i="1" dirty="0"/>
              <a:t> aktivita</a:t>
            </a:r>
            <a:r>
              <a:rPr lang="cs-CZ" sz="2600" dirty="0"/>
              <a:t> zaměřená na </a:t>
            </a:r>
            <a:r>
              <a:rPr lang="cs-CZ" sz="2600" u="sng" dirty="0"/>
              <a:t>sběr, analýzu, interpretaci, syntézu a sdělování informací o činnosti a efektivitě </a:t>
            </a:r>
            <a:r>
              <a:rPr lang="cs-CZ" sz="2600" dirty="0"/>
              <a:t>veřejných politik a programů</a:t>
            </a:r>
            <a:r>
              <a:rPr lang="cs-CZ" sz="2600" dirty="0" smtClean="0"/>
              <a:t>. </a:t>
            </a:r>
            <a:endParaRPr lang="cs-CZ" sz="2600" dirty="0"/>
          </a:p>
          <a:p>
            <a:pPr marL="3657600" lvl="8" indent="0" algn="r">
              <a:buNone/>
            </a:pPr>
            <a:r>
              <a:rPr lang="cs-CZ" sz="2200" i="1" dirty="0" smtClean="0"/>
              <a:t>(zdroj definic: Martin Nekola, PhD)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16892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399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Evaluační matice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96537"/>
            <a:ext cx="7886700" cy="488042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Z evaluačních otázek vychází převažující přístup k provedení hodnocení, vychází z nich požadavky na informace a data, která bude nutné pro provedení hodnocení shromáždit a analyzovat. </a:t>
            </a:r>
            <a:endParaRPr lang="cs-CZ" sz="2400" dirty="0" smtClean="0"/>
          </a:p>
          <a:p>
            <a:r>
              <a:rPr lang="cs-CZ" sz="2400" dirty="0" smtClean="0"/>
              <a:t>Evaluační matice (obvykle formou tabulky) rozpracovává, jak bude ke každé EO přistupováno:</a:t>
            </a:r>
          </a:p>
          <a:p>
            <a:pPr lvl="1"/>
            <a:r>
              <a:rPr lang="cs-CZ" dirty="0" smtClean="0"/>
              <a:t>podotázky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droje dat (od příjemce, z veřejných zdrojů, ad.)</a:t>
            </a:r>
            <a:endParaRPr lang="cs-CZ" dirty="0"/>
          </a:p>
          <a:p>
            <a:pPr lvl="1"/>
            <a:r>
              <a:rPr lang="cs-CZ" dirty="0" smtClean="0"/>
              <a:t>nástroje sběru dat a velikost vzorku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etody vyhodnocení/analýzy dat</a:t>
            </a:r>
          </a:p>
          <a:p>
            <a:pPr lvl="1"/>
            <a:r>
              <a:rPr lang="cs-CZ" dirty="0"/>
              <a:t>periodicita sběru </a:t>
            </a:r>
            <a:r>
              <a:rPr lang="cs-CZ" dirty="0" smtClean="0"/>
              <a:t>dat</a:t>
            </a:r>
          </a:p>
          <a:p>
            <a:pPr lvl="1"/>
            <a:r>
              <a:rPr lang="cs-CZ" dirty="0" smtClean="0"/>
              <a:t>příspěvek k vyhodnocení evaluačního kritéria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valuační výstup/zprávy, ve kterých bude EO vyhodnocena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9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155" y="346927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3200" b="1" i="1" dirty="0"/>
              <a:t>O</a:t>
            </a:r>
            <a:r>
              <a:rPr lang="cs-CZ" sz="3200" b="1" i="1" dirty="0" smtClean="0"/>
              <a:t>tázky k EP?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1125843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vantitativní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, kvalitativní a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smíšený výzkumný design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 smtClean="0"/>
              <a:t>Určení toho, co je „kvalitativní/kvantitativní“ se neodvozuje od typu sběru dat, ale od cílů výzkumu a konkrétních výzkumných otázek</a:t>
            </a:r>
          </a:p>
          <a:p>
            <a:r>
              <a:rPr lang="cs-CZ" b="1" dirty="0" smtClean="0"/>
              <a:t>Evaluace jsou téměř vždy „smíšené“.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2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411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Evaluační praxe - metody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955" y="1269241"/>
            <a:ext cx="8734567" cy="4907722"/>
          </a:xfrm>
        </p:spPr>
        <p:txBody>
          <a:bodyPr>
            <a:normAutofit/>
          </a:bodyPr>
          <a:lstStyle/>
          <a:p>
            <a:pPr marL="457200" indent="-457200"/>
            <a:r>
              <a:rPr lang="cs-CZ" sz="2400" dirty="0" smtClean="0"/>
              <a:t>různé </a:t>
            </a:r>
            <a:r>
              <a:rPr lang="cs-CZ" sz="2400" dirty="0"/>
              <a:t>cíle evaluace (</a:t>
            </a:r>
            <a:r>
              <a:rPr lang="cs-CZ" sz="2400" i="1" dirty="0"/>
              <a:t>co lze a je užitečné vlastně poznávat?)</a:t>
            </a:r>
          </a:p>
          <a:p>
            <a:pPr marL="457200" indent="-457200"/>
            <a:r>
              <a:rPr lang="cs-CZ" sz="2400" dirty="0"/>
              <a:t>různé metody (</a:t>
            </a:r>
            <a:r>
              <a:rPr lang="cs-CZ" sz="2400" i="1" dirty="0"/>
              <a:t>jak „to“ poznávat?)</a:t>
            </a:r>
          </a:p>
          <a:p>
            <a:pPr marL="457200" indent="-457200"/>
            <a:r>
              <a:rPr lang="cs-CZ" sz="2400" dirty="0"/>
              <a:t>hledání vhodné metody výzkumu podle povahy zkoumání a </a:t>
            </a:r>
            <a:r>
              <a:rPr lang="cs-CZ" sz="2400" dirty="0" smtClean="0"/>
              <a:t>evaluačních </a:t>
            </a:r>
            <a:r>
              <a:rPr lang="cs-CZ" sz="2400" dirty="0"/>
              <a:t>otázek (metoda jako „nářadí“)</a:t>
            </a:r>
          </a:p>
          <a:p>
            <a:pPr marL="457200" indent="-457200"/>
            <a:r>
              <a:rPr lang="cs-CZ" sz="2400" dirty="0"/>
              <a:t>využívání </a:t>
            </a:r>
            <a:r>
              <a:rPr lang="cs-CZ" sz="2400" dirty="0" err="1"/>
              <a:t>kvanti</a:t>
            </a:r>
            <a:r>
              <a:rPr lang="cs-CZ" sz="2400" dirty="0"/>
              <a:t> i </a:t>
            </a:r>
            <a:r>
              <a:rPr lang="cs-CZ" sz="2400" dirty="0" err="1"/>
              <a:t>kvali</a:t>
            </a:r>
            <a:r>
              <a:rPr lang="cs-CZ" sz="2400" dirty="0"/>
              <a:t> metod, popř. jejich mixu</a:t>
            </a:r>
          </a:p>
          <a:p>
            <a:endParaRPr lang="cs-CZ" sz="2400" dirty="0" smtClean="0"/>
          </a:p>
          <a:p>
            <a:r>
              <a:rPr lang="cs-CZ" sz="2400" dirty="0" smtClean="0"/>
              <a:t>Výzkumný design specifikuje: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ýběr objektu výzkumu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působ operacionalizace proměnných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působ sběru dat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působ analýzy dat</a:t>
            </a:r>
          </a:p>
          <a:p>
            <a:pPr lvl="1"/>
            <a:r>
              <a:rPr lang="cs-CZ" sz="2000" dirty="0"/>
              <a:t>k</a:t>
            </a:r>
            <a:r>
              <a:rPr lang="cs-CZ" sz="2000" dirty="0" smtClean="0"/>
              <a:t>ritéria kvality</a:t>
            </a:r>
            <a:endParaRPr lang="cs-CZ" sz="2000" dirty="0"/>
          </a:p>
        </p:txBody>
      </p:sp>
      <p:sp>
        <p:nvSpPr>
          <p:cNvPr id="4" name="Šipka doprava 3"/>
          <p:cNvSpPr/>
          <p:nvPr/>
        </p:nvSpPr>
        <p:spPr>
          <a:xfrm>
            <a:off x="342047" y="2240276"/>
            <a:ext cx="355695" cy="34119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42046" y="2912465"/>
            <a:ext cx="355695" cy="34119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Kvantitativní</a:t>
            </a:r>
            <a:r>
              <a:rPr lang="cs-CZ" sz="3200" b="1" dirty="0" smtClean="0"/>
              <a:t> přístup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Systematicky zkoumá </a:t>
            </a:r>
            <a:r>
              <a:rPr lang="cs-CZ" sz="2400" b="1" dirty="0" smtClean="0"/>
              <a:t>vztahy</a:t>
            </a:r>
            <a:r>
              <a:rPr lang="cs-CZ" sz="2400" dirty="0" smtClean="0"/>
              <a:t> mezi </a:t>
            </a:r>
            <a:r>
              <a:rPr lang="cs-CZ" sz="2400" b="1" dirty="0" smtClean="0"/>
              <a:t>měřitelnými fenomény</a:t>
            </a:r>
            <a:r>
              <a:rPr lang="cs-CZ" sz="2400" dirty="0" smtClean="0"/>
              <a:t> (vlastnosti, postoje, chování apod.) za účelem jejich vysvětlení</a:t>
            </a:r>
          </a:p>
          <a:p>
            <a:r>
              <a:rPr lang="cs-CZ" sz="2400" dirty="0" smtClean="0"/>
              <a:t>Obecně je založený na tvorbě teorií, </a:t>
            </a:r>
            <a:r>
              <a:rPr lang="cs-CZ" sz="2400" b="1" dirty="0" smtClean="0"/>
              <a:t>formulaci výzkumných hypotéz a jejich potvrzení či vyvracení</a:t>
            </a:r>
            <a:r>
              <a:rPr lang="cs-CZ" sz="2400" dirty="0" smtClean="0"/>
              <a:t> na základě </a:t>
            </a:r>
            <a:r>
              <a:rPr lang="cs-CZ" sz="2400" b="1" dirty="0" smtClean="0"/>
              <a:t>statistické analýzy </a:t>
            </a:r>
            <a:r>
              <a:rPr lang="cs-CZ" sz="2400" dirty="0" smtClean="0"/>
              <a:t>výsledků měření dostatečně </a:t>
            </a:r>
            <a:r>
              <a:rPr lang="cs-CZ" sz="2400" b="1" dirty="0" smtClean="0"/>
              <a:t>velkého vzorku </a:t>
            </a:r>
            <a:r>
              <a:rPr lang="cs-CZ" sz="2400" dirty="0" smtClean="0"/>
              <a:t>zkoumané populace.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5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Kvalitativní</a:t>
            </a:r>
            <a:r>
              <a:rPr lang="cs-CZ" sz="3200" b="1" dirty="0" smtClean="0"/>
              <a:t> přístup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56067"/>
            <a:ext cx="7886700" cy="4760527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Snaží se </a:t>
            </a:r>
            <a:r>
              <a:rPr lang="cs-CZ" sz="2400" b="1" dirty="0" smtClean="0"/>
              <a:t>pochopit</a:t>
            </a:r>
            <a:r>
              <a:rPr lang="cs-CZ" sz="2400" dirty="0" smtClean="0"/>
              <a:t> </a:t>
            </a:r>
            <a:r>
              <a:rPr lang="cs-CZ" sz="2400" b="1" dirty="0" smtClean="0"/>
              <a:t>fenomény</a:t>
            </a:r>
            <a:r>
              <a:rPr lang="cs-CZ" sz="2400" dirty="0" smtClean="0"/>
              <a:t> na základě toho, jak je vnímají a prožívají jednotliví lidé (skupiny) v jejich přirozeném prostředí a v různých situacích.</a:t>
            </a:r>
          </a:p>
          <a:p>
            <a:r>
              <a:rPr lang="cs-CZ" sz="2400" dirty="0" smtClean="0"/>
              <a:t>Obvykle zahrnuje úvodní </a:t>
            </a:r>
            <a:r>
              <a:rPr lang="cs-CZ" sz="2400" b="1" dirty="0" smtClean="0"/>
              <a:t>obecnou výzkumnou otázku </a:t>
            </a:r>
            <a:r>
              <a:rPr lang="cs-CZ" sz="2400" dirty="0" smtClean="0"/>
              <a:t>(ne konkrétní hypotézu). </a:t>
            </a:r>
          </a:p>
          <a:p>
            <a:r>
              <a:rPr lang="cs-CZ" sz="2400" dirty="0" smtClean="0"/>
              <a:t>Je sbírán </a:t>
            </a:r>
            <a:r>
              <a:rPr lang="cs-CZ" sz="2400" b="1" dirty="0" smtClean="0"/>
              <a:t>velký objem dat od relativně malého počtu respondentů</a:t>
            </a:r>
            <a:r>
              <a:rPr lang="cs-CZ" sz="2400" dirty="0" smtClean="0"/>
              <a:t>. Data jsou následně organizována do soudržného celku spolu s interpretací výsledků a formulací závěrů nebo hypotéz.</a:t>
            </a:r>
          </a:p>
          <a:p>
            <a:r>
              <a:rPr lang="cs-CZ" sz="2400" dirty="0" smtClean="0"/>
              <a:t>Delší intenzivní kontakt s jedinci či skupinou, kteří se podílejí na výzkumu.</a:t>
            </a:r>
          </a:p>
          <a:p>
            <a:r>
              <a:rPr lang="cs-CZ" sz="2400" dirty="0" smtClean="0"/>
              <a:t>Citlivý ke kontextu - řešená témata interpretovaná v kontextu ostatních dat</a:t>
            </a:r>
          </a:p>
          <a:p>
            <a:r>
              <a:rPr lang="cs-CZ" sz="2400" dirty="0" smtClean="0"/>
              <a:t>Induktivně deduktivní postupy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919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Smíšený</a:t>
            </a:r>
            <a:r>
              <a:rPr lang="cs-CZ" sz="3200" b="1" dirty="0" smtClean="0"/>
              <a:t> přístup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23319"/>
            <a:ext cx="7886700" cy="2211859"/>
          </a:xfrm>
        </p:spPr>
        <p:txBody>
          <a:bodyPr/>
          <a:lstStyle/>
          <a:p>
            <a:r>
              <a:rPr lang="cs-CZ" dirty="0" smtClean="0"/>
              <a:t>Ne vždy lze využít pouze kvantitativní výzkumné designy, zejména když: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ituace je nejasná či otevřená (budoucnost)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ituace je příliš technicky složitá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ituace vyžaduje subjektivní či intuitivní názor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4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V. Kvalitativní</a:t>
            </a:r>
            <a:r>
              <a:rPr lang="cs-CZ" sz="3200" b="1" dirty="0" smtClean="0"/>
              <a:t> postupy </a:t>
            </a:r>
            <a:r>
              <a:rPr lang="cs-CZ" sz="3200" b="1" dirty="0"/>
              <a:t>v </a:t>
            </a:r>
            <a:r>
              <a:rPr lang="cs-CZ" sz="3200" b="1" dirty="0" smtClean="0"/>
              <a:t>evaluacích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Výzkumné postupy:</a:t>
            </a:r>
          </a:p>
          <a:p>
            <a:pPr lvl="1"/>
            <a:r>
              <a:rPr lang="cs-CZ" dirty="0" smtClean="0"/>
              <a:t>Případové studie</a:t>
            </a:r>
          </a:p>
          <a:p>
            <a:pPr lvl="1"/>
            <a:r>
              <a:rPr lang="cs-CZ" dirty="0" smtClean="0"/>
              <a:t>Longitudinální / panelová studie</a:t>
            </a:r>
          </a:p>
          <a:p>
            <a:pPr lvl="1"/>
            <a:r>
              <a:rPr lang="cs-CZ" dirty="0" smtClean="0"/>
              <a:t>Expertní šetření (</a:t>
            </a:r>
            <a:r>
              <a:rPr lang="cs-CZ" dirty="0" err="1" smtClean="0"/>
              <a:t>fokusní</a:t>
            </a:r>
            <a:r>
              <a:rPr lang="cs-CZ" dirty="0" smtClean="0"/>
              <a:t> skupiny, kulaté stoly, diskuzní semináře, </a:t>
            </a:r>
            <a:r>
              <a:rPr lang="cs-CZ" dirty="0" err="1" smtClean="0"/>
              <a:t>Delphi</a:t>
            </a:r>
            <a:r>
              <a:rPr lang="cs-CZ" dirty="0" smtClean="0"/>
              <a:t> metoda)</a:t>
            </a:r>
          </a:p>
          <a:p>
            <a:r>
              <a:rPr lang="cs-CZ" dirty="0" smtClean="0"/>
              <a:t>Hlavní metody sběru primárních dat:</a:t>
            </a:r>
          </a:p>
          <a:p>
            <a:pPr lvl="1"/>
            <a:r>
              <a:rPr lang="cs-CZ" dirty="0" smtClean="0"/>
              <a:t>Rozhovory </a:t>
            </a:r>
            <a:r>
              <a:rPr lang="cs-CZ" dirty="0"/>
              <a:t>(interview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dirty="0"/>
              <a:t>p</a:t>
            </a:r>
            <a:r>
              <a:rPr lang="cs-CZ" dirty="0" smtClean="0"/>
              <a:t>říprava </a:t>
            </a:r>
            <a:r>
              <a:rPr lang="cs-CZ" dirty="0"/>
              <a:t>scénáře, záznam a zpracování kvalitativních dat, kvalitativní </a:t>
            </a:r>
            <a:r>
              <a:rPr lang="cs-CZ" dirty="0" err="1"/>
              <a:t>škálování</a:t>
            </a:r>
            <a:r>
              <a:rPr lang="cs-CZ" dirty="0"/>
              <a:t> </a:t>
            </a:r>
            <a:r>
              <a:rPr lang="cs-CZ" dirty="0" smtClean="0"/>
              <a:t>odpovědí</a:t>
            </a:r>
          </a:p>
          <a:p>
            <a:pPr lvl="1"/>
            <a:r>
              <a:rPr lang="cs-CZ" dirty="0" smtClean="0"/>
              <a:t>Pozorování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účastněné, utajené</a:t>
            </a:r>
          </a:p>
        </p:txBody>
      </p:sp>
    </p:spTree>
    <p:extLst>
      <p:ext uri="{BB962C8B-B14F-4D97-AF65-F5344CB8AC3E}">
        <p14:creationId xmlns:p14="http://schemas.microsoft.com/office/powerpoint/2010/main" val="8860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VI. Kvantitativní </a:t>
            </a:r>
            <a:r>
              <a:rPr lang="cs-CZ" sz="3200" b="1" dirty="0" smtClean="0"/>
              <a:t>postupy </a:t>
            </a:r>
            <a:r>
              <a:rPr lang="cs-CZ" sz="3200" b="1" dirty="0"/>
              <a:t>v </a:t>
            </a:r>
            <a:r>
              <a:rPr lang="cs-CZ" sz="3200" b="1" dirty="0" smtClean="0"/>
              <a:t>evaluacích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Standardizované metody sběru primárních dat:</a:t>
            </a:r>
          </a:p>
          <a:p>
            <a:pPr lvl="1"/>
            <a:r>
              <a:rPr lang="cs-CZ" dirty="0" smtClean="0"/>
              <a:t>CAWI/PAPI/CAPI/CATI </a:t>
            </a:r>
            <a:r>
              <a:rPr lang="cs-CZ" dirty="0"/>
              <a:t>(dotazníková šetření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ebo rozhovor s dotazníkovým archem</a:t>
            </a:r>
            <a:endParaRPr lang="cs-CZ" dirty="0"/>
          </a:p>
          <a:p>
            <a:r>
              <a:rPr lang="cs-CZ" dirty="0"/>
              <a:t>Sběr dat, stanovení velikosti vzorku, (bez statistického zpracování dat).</a:t>
            </a:r>
          </a:p>
          <a:p>
            <a:r>
              <a:rPr lang="cs-CZ" dirty="0"/>
              <a:t>Objasnění principu CIE (</a:t>
            </a:r>
            <a:r>
              <a:rPr lang="cs-CZ" dirty="0" err="1"/>
              <a:t>Counterfactual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37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Příloha: </a:t>
            </a:r>
            <a:br>
              <a:rPr lang="cs-CZ" sz="3200" b="1" dirty="0" smtClean="0"/>
            </a:br>
            <a:r>
              <a:rPr lang="cs-CZ" sz="3200" b="1" dirty="0" smtClean="0"/>
              <a:t>Přehled výzkumných designů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Design je plán, jak odpovědět na evaluační otázku.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b="1" dirty="0" smtClean="0"/>
              <a:t>Experimentální (RCT)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áhodně vytvořená kontrolní skupina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pakované měření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b="1" dirty="0" smtClean="0"/>
              <a:t>Kvazi-experimentální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měle vytvořená srovnávací skupina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pakované měření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600" b="1" dirty="0" smtClean="0"/>
              <a:t>Neexperimentální</a:t>
            </a:r>
          </a:p>
          <a:p>
            <a:pPr lvl="1"/>
            <a:r>
              <a:rPr lang="cs-CZ" dirty="0" smtClean="0"/>
              <a:t>bez kontrolní a bez srovnávací skupiny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opisuje vztahy mezi intervencí a dopady, sleduje charakteristiky frekvence, asociace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asto jen jeden sběr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42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4683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Evaluace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899" y="982639"/>
            <a:ext cx="8543498" cy="5194324"/>
          </a:xfrm>
        </p:spPr>
        <p:txBody>
          <a:bodyPr>
            <a:normAutofit/>
          </a:bodyPr>
          <a:lstStyle/>
          <a:p>
            <a:pPr marL="457200" indent="-457200"/>
            <a:r>
              <a:rPr lang="cs-CZ" sz="2400" dirty="0"/>
              <a:t>typ </a:t>
            </a:r>
            <a:r>
              <a:rPr lang="cs-CZ" sz="2400" i="1" dirty="0"/>
              <a:t>aplikovaného výzkumu</a:t>
            </a:r>
            <a:r>
              <a:rPr lang="cs-CZ" sz="2400" dirty="0"/>
              <a:t> – zcela jednoznačně zaměřený na specifické, konkrétní </a:t>
            </a:r>
            <a:r>
              <a:rPr lang="cs-CZ" sz="2400" u="sng" dirty="0"/>
              <a:t>předem stanovené cíle využití </a:t>
            </a:r>
            <a:endParaRPr lang="cs-CZ" sz="2400" u="sng" dirty="0" smtClean="0"/>
          </a:p>
          <a:p>
            <a:pPr marL="0" indent="0" algn="r">
              <a:buNone/>
            </a:pPr>
            <a:r>
              <a:rPr lang="cs-CZ" sz="2400" dirty="0"/>
              <a:t>	</a:t>
            </a:r>
            <a:r>
              <a:rPr lang="cs-CZ" sz="2400" i="1" dirty="0" smtClean="0"/>
              <a:t>(zdroj: OECD</a:t>
            </a:r>
            <a:r>
              <a:rPr lang="cs-CZ" sz="2400" i="1" dirty="0"/>
              <a:t>, </a:t>
            </a:r>
            <a:r>
              <a:rPr lang="cs-CZ" sz="2400" i="1" dirty="0" err="1"/>
              <a:t>Frascati</a:t>
            </a:r>
            <a:r>
              <a:rPr lang="cs-CZ" sz="2400" i="1" dirty="0"/>
              <a:t> </a:t>
            </a:r>
            <a:r>
              <a:rPr lang="cs-CZ" sz="2400" i="1" dirty="0" err="1"/>
              <a:t>manual</a:t>
            </a:r>
            <a:r>
              <a:rPr lang="cs-CZ" sz="2400" i="1" dirty="0"/>
              <a:t>)</a:t>
            </a:r>
          </a:p>
          <a:p>
            <a:pPr marL="457200" indent="-457200"/>
            <a:r>
              <a:rPr lang="cs-CZ" sz="2400" u="sng" dirty="0" smtClean="0"/>
              <a:t>jednoznačný klient </a:t>
            </a:r>
            <a:r>
              <a:rPr lang="cs-CZ" sz="2400" dirty="0" smtClean="0"/>
              <a:t>(nejen úřad či organizace!) =&gt; poskytnutí užitečné zpětné vazby musí mít konkrétního příjemce</a:t>
            </a:r>
          </a:p>
          <a:p>
            <a:pPr marL="457200" indent="-457200"/>
            <a:r>
              <a:rPr lang="cs-CZ" sz="2400" dirty="0" smtClean="0"/>
              <a:t>aplikace transparentní a rigorózní metodologie</a:t>
            </a:r>
          </a:p>
          <a:p>
            <a:pPr marL="457200" indent="-457200"/>
            <a:r>
              <a:rPr lang="cs-CZ" sz="2400" dirty="0" smtClean="0"/>
              <a:t>ALE… častá omezení:</a:t>
            </a:r>
          </a:p>
          <a:p>
            <a:pPr lvl="1">
              <a:buFontTx/>
              <a:buChar char="-"/>
            </a:pPr>
            <a:r>
              <a:rPr lang="cs-CZ" b="1" dirty="0"/>
              <a:t>č</a:t>
            </a:r>
            <a:r>
              <a:rPr lang="cs-CZ" b="1" dirty="0" smtClean="0"/>
              <a:t>as</a:t>
            </a:r>
            <a:r>
              <a:rPr lang="cs-CZ" dirty="0" smtClean="0"/>
              <a:t> na sběr dat a zpracování</a:t>
            </a:r>
          </a:p>
          <a:p>
            <a:pPr lvl="1">
              <a:buFontTx/>
              <a:buChar char="-"/>
            </a:pPr>
            <a:r>
              <a:rPr lang="cs-CZ" b="1" dirty="0"/>
              <a:t>r</a:t>
            </a:r>
            <a:r>
              <a:rPr lang="cs-CZ" b="1" dirty="0" smtClean="0"/>
              <a:t>ozpočet</a:t>
            </a:r>
            <a:r>
              <a:rPr lang="cs-CZ" dirty="0" smtClean="0"/>
              <a:t> (finanční zajištění výzkumu)</a:t>
            </a:r>
          </a:p>
          <a:p>
            <a:pPr lvl="1">
              <a:buFontTx/>
              <a:buChar char="-"/>
            </a:pPr>
            <a:r>
              <a:rPr lang="cs-CZ" b="1" dirty="0"/>
              <a:t>d</a:t>
            </a:r>
            <a:r>
              <a:rPr lang="cs-CZ" b="1" dirty="0" smtClean="0"/>
              <a:t>ostupnost dat </a:t>
            </a:r>
            <a:r>
              <a:rPr lang="cs-CZ" dirty="0" smtClean="0"/>
              <a:t>a dosažitelnost respondentů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p</a:t>
            </a:r>
            <a:r>
              <a:rPr lang="cs-CZ" b="1" dirty="0" smtClean="0"/>
              <a:t>olitická vůle </a:t>
            </a:r>
            <a:r>
              <a:rPr lang="cs-CZ" dirty="0" smtClean="0"/>
              <a:t>(či zvůle a tlak na pozitivitu zjištění)</a:t>
            </a:r>
          </a:p>
        </p:txBody>
      </p:sp>
    </p:spTree>
    <p:extLst>
      <p:ext uri="{BB962C8B-B14F-4D97-AF65-F5344CB8AC3E}">
        <p14:creationId xmlns:p14="http://schemas.microsoft.com/office/powerpoint/2010/main" val="7176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Příklady kvazi-experimentálních designů</a:t>
            </a:r>
            <a:endParaRPr lang="cs-CZ" sz="28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267700" cy="45029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Before</a:t>
            </a:r>
            <a:r>
              <a:rPr lang="cs-CZ" sz="2400" b="1" dirty="0" smtClean="0"/>
              <a:t>-and-</a:t>
            </a:r>
            <a:r>
              <a:rPr lang="cs-CZ" sz="2400" b="1" dirty="0" err="1" smtClean="0"/>
              <a:t>After</a:t>
            </a:r>
            <a:r>
              <a:rPr lang="cs-CZ" sz="2400" dirty="0" smtClean="0"/>
              <a:t> </a:t>
            </a:r>
            <a:r>
              <a:rPr lang="cs-CZ" sz="2400" b="1" dirty="0" smtClean="0"/>
              <a:t>design </a:t>
            </a:r>
            <a:r>
              <a:rPr lang="cs-CZ" sz="2400" b="1" dirty="0" err="1" smtClean="0"/>
              <a:t>without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comparison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group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vyjdařuje</a:t>
            </a:r>
            <a:r>
              <a:rPr lang="cs-CZ" sz="2400" dirty="0" smtClean="0"/>
              <a:t> změnu „před“ a „po“, nepotvrzuje přičitatelnost/kauzalitu)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Pre</a:t>
            </a:r>
            <a:r>
              <a:rPr lang="cs-CZ" sz="2400" b="1" dirty="0" smtClean="0"/>
              <a:t>-and-Post </a:t>
            </a:r>
            <a:r>
              <a:rPr lang="cs-CZ" sz="2400" b="1" dirty="0" err="1" smtClean="0"/>
              <a:t>nonequivalent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comparison</a:t>
            </a:r>
            <a:r>
              <a:rPr lang="cs-CZ" sz="2400" b="1" dirty="0" smtClean="0"/>
              <a:t> design</a:t>
            </a:r>
            <a:br>
              <a:rPr lang="cs-CZ" sz="2400" b="1" dirty="0" smtClean="0"/>
            </a:br>
            <a:r>
              <a:rPr lang="cs-CZ" sz="2400" dirty="0" smtClean="0"/>
              <a:t>(za základě </a:t>
            </a:r>
            <a:r>
              <a:rPr lang="cs-CZ" sz="2400" dirty="0" err="1" smtClean="0"/>
              <a:t>pre</a:t>
            </a:r>
            <a:r>
              <a:rPr lang="cs-CZ" sz="2400" dirty="0" smtClean="0"/>
              <a:t>-testu a jeho výsledků srovnává nejlepší s nejlepšími v podpořené a nepodpořené skupině v dalším testu po ukončení intervence)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Post-</a:t>
            </a:r>
            <a:r>
              <a:rPr lang="cs-CZ" sz="2400" b="1" dirty="0" err="1" smtClean="0"/>
              <a:t>only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nonequivalent</a:t>
            </a:r>
            <a:r>
              <a:rPr lang="cs-CZ" sz="2400" b="1" dirty="0" smtClean="0"/>
              <a:t> </a:t>
            </a:r>
            <a:r>
              <a:rPr lang="cs-CZ" sz="2400" b="1" dirty="0" err="1"/>
              <a:t>comparison</a:t>
            </a:r>
            <a:r>
              <a:rPr lang="cs-CZ" sz="2400" b="1" dirty="0"/>
              <a:t> </a:t>
            </a:r>
            <a:r>
              <a:rPr lang="cs-CZ" sz="2400" b="1" dirty="0" smtClean="0"/>
              <a:t>design</a:t>
            </a:r>
            <a:br>
              <a:rPr lang="cs-CZ" sz="2400" b="1" dirty="0" smtClean="0"/>
            </a:br>
            <a:r>
              <a:rPr lang="cs-CZ" sz="2400" dirty="0" smtClean="0"/>
              <a:t>(srovnává podpořené a nepodpořené po intervenci)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Interrupted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Time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Series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Comparison</a:t>
            </a:r>
            <a:r>
              <a:rPr lang="cs-CZ" sz="2400" b="1" dirty="0" smtClean="0"/>
              <a:t> Design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(zjišťuje změnu v čase, trendy, před a po intervenci,</a:t>
            </a:r>
            <a:br>
              <a:rPr lang="cs-CZ" sz="2400" dirty="0" smtClean="0"/>
            </a:br>
            <a:r>
              <a:rPr lang="cs-CZ" sz="2400" dirty="0" smtClean="0"/>
              <a:t>nejméně 3 sběry dat před a 3 sběry dat po intervenci)</a:t>
            </a:r>
          </a:p>
        </p:txBody>
      </p:sp>
    </p:spTree>
    <p:extLst>
      <p:ext uri="{BB962C8B-B14F-4D97-AF65-F5344CB8AC3E}">
        <p14:creationId xmlns:p14="http://schemas.microsoft.com/office/powerpoint/2010/main" val="190404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565484"/>
            <a:ext cx="7886700" cy="5611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sz="2400" b="1" dirty="0" err="1" smtClean="0"/>
              <a:t>Longitudinal</a:t>
            </a:r>
            <a:r>
              <a:rPr lang="cs-CZ" sz="2400" b="1" dirty="0" smtClean="0"/>
              <a:t> design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(dlouhodobé a opakované sledování stejné populace z hlediska jedné charakteristiky)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sz="2400" b="1" dirty="0" smtClean="0"/>
              <a:t>Panel Design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(dlouhodobé sbírání odpovědí na stejnou otázku u stejné skupiny osob)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sz="2400" b="1" dirty="0" err="1" smtClean="0"/>
              <a:t>Correlational</a:t>
            </a:r>
            <a:r>
              <a:rPr lang="cs-CZ" sz="2400" b="1" dirty="0" smtClean="0"/>
              <a:t> Design </a:t>
            </a:r>
            <a:r>
              <a:rPr lang="cs-CZ" sz="2400" b="1" dirty="0" err="1" smtClean="0"/>
              <a:t>Using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Statistical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Control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 smtClean="0"/>
              <a:t>(Měření několika proměnných a jejich statistických vztahů na rozsáhlé populaci)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cs-CZ" sz="2400" b="1" dirty="0" err="1" smtClean="0"/>
              <a:t>Propensity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Score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Matching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(Měří dopad intervence na podpořené účastníky oproti stavu u neúčastníků se stejnými charakteristikami. Měří se dvojice a po dvojicích se také analyzuje.)</a:t>
            </a:r>
          </a:p>
        </p:txBody>
      </p:sp>
    </p:spTree>
    <p:extLst>
      <p:ext uri="{BB962C8B-B14F-4D97-AF65-F5344CB8AC3E}">
        <p14:creationId xmlns:p14="http://schemas.microsoft.com/office/powerpoint/2010/main" val="2733744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Příklady neexperimentálních designů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05" y="1825625"/>
            <a:ext cx="8325853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Simple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cross-sectional</a:t>
            </a:r>
            <a:r>
              <a:rPr lang="cs-CZ" sz="2400" b="1" dirty="0" smtClean="0"/>
              <a:t> design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(jeden sběr dat po ukončení projektu, srovnávají se odpovědi různých typů respondentů mezi sebou)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One</a:t>
            </a:r>
            <a:r>
              <a:rPr lang="cs-CZ" sz="2400" b="1" dirty="0" smtClean="0"/>
              <a:t>-shot design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(jeden sběr dat na jedné podpořené skupině po ukončení intervence) </a:t>
            </a:r>
            <a:r>
              <a:rPr lang="cs-CZ" sz="2400" i="1" dirty="0" smtClean="0"/>
              <a:t>- slabý design, ale lepší taková zpětná vazba na průběh podpory, než žádná.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Causal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tracing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strategies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(sběr evidence o tom, jestli se staly všechny části toho, co by se mělo stát, aby výsledek pravděpodobně nastal)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Case study design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(umožňuje hluboké porozumění procesům a událostem na základě zkoumání jednoho nebo více případů - extrémních nebo typických)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4964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Příloha:</a:t>
            </a:r>
            <a:br>
              <a:rPr lang="cs-CZ" sz="3200" b="1" dirty="0"/>
            </a:br>
            <a:r>
              <a:rPr lang="cs-CZ" sz="3200" b="1" dirty="0"/>
              <a:t>Dobrý </a:t>
            </a:r>
            <a:r>
              <a:rPr lang="cs-CZ" sz="3200" b="1" dirty="0" smtClean="0"/>
              <a:t>aplikovaný výzkum / evaluace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Odpovídá na otázky, které zajímají zadavatele</a:t>
            </a:r>
          </a:p>
          <a:p>
            <a:r>
              <a:rPr lang="cs-CZ" sz="2400" dirty="0" smtClean="0"/>
              <a:t>Poskytuje poznatky, které zadavatel potřebuje, (byť třeba nejsou úplné)</a:t>
            </a:r>
          </a:p>
          <a:p>
            <a:r>
              <a:rPr lang="cs-CZ" sz="2400" dirty="0" smtClean="0"/>
              <a:t>Je systematická ve sběru dat</a:t>
            </a:r>
          </a:p>
          <a:p>
            <a:r>
              <a:rPr lang="cs-CZ" sz="2400" dirty="0" smtClean="0"/>
              <a:t>Uvádí transparentně metodologii</a:t>
            </a:r>
          </a:p>
          <a:p>
            <a:r>
              <a:rPr lang="cs-CZ" sz="2400" dirty="0" smtClean="0"/>
              <a:t>Má konzistentní tvrzení a argumentaci</a:t>
            </a:r>
          </a:p>
          <a:p>
            <a:r>
              <a:rPr lang="cs-CZ" sz="2400" dirty="0" smtClean="0"/>
              <a:t>Je kritická a reflektující své limity</a:t>
            </a:r>
          </a:p>
          <a:p>
            <a:r>
              <a:rPr lang="cs-CZ" sz="2400" dirty="0" smtClean="0"/>
              <a:t>Byla zpracována za dodržení etických principů.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3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>Příloha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sz="3200" b="1" dirty="0"/>
              <a:t>Návrh </a:t>
            </a:r>
            <a:r>
              <a:rPr lang="cs-CZ" sz="3200" b="1" dirty="0" smtClean="0"/>
              <a:t>přístupu k evaluaci akce </a:t>
            </a:r>
            <a:r>
              <a:rPr lang="cs-CZ" sz="3200" b="1" dirty="0"/>
              <a:t>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Nad to „kolik přišlo lidí“ se také zeptejte:</a:t>
            </a:r>
          </a:p>
          <a:p>
            <a:r>
              <a:rPr lang="cs-CZ" sz="2400" dirty="0" smtClean="0"/>
              <a:t>Do </a:t>
            </a:r>
            <a:r>
              <a:rPr lang="cs-CZ" sz="2400" dirty="0"/>
              <a:t>jaké míry nám přinesla organizace této akce to, co jsme od ní očekávali z hlediska koncepce knihovny? </a:t>
            </a:r>
          </a:p>
          <a:p>
            <a:pPr marL="457200" lvl="1" indent="0">
              <a:buNone/>
            </a:pPr>
            <a:r>
              <a:rPr lang="cs-CZ" sz="1900" dirty="0" smtClean="0"/>
              <a:t>(</a:t>
            </a:r>
            <a:r>
              <a:rPr lang="cs-CZ" sz="1900" dirty="0"/>
              <a:t>co </a:t>
            </a:r>
            <a:r>
              <a:rPr lang="cs-CZ" sz="1900" dirty="0" smtClean="0"/>
              <a:t>byl žádoucí/očekávaný </a:t>
            </a:r>
            <a:r>
              <a:rPr lang="cs-CZ" sz="1900" dirty="0"/>
              <a:t>výsledek - proč to </a:t>
            </a:r>
            <a:r>
              <a:rPr lang="cs-CZ" sz="1900" dirty="0" smtClean="0"/>
              <a:t>děláme</a:t>
            </a:r>
            <a:r>
              <a:rPr lang="cs-CZ" sz="1900" dirty="0"/>
              <a:t>?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cs-CZ" sz="1900" dirty="0" smtClean="0"/>
              <a:t>Ke </a:t>
            </a:r>
            <a:r>
              <a:rPr lang="cs-CZ" sz="1900" dirty="0"/>
              <a:t>kterému cíli rozvoje knihovny měla akce </a:t>
            </a:r>
            <a:r>
              <a:rPr lang="cs-CZ" sz="1900" dirty="0" smtClean="0"/>
              <a:t>přispět?)</a:t>
            </a:r>
          </a:p>
          <a:p>
            <a:r>
              <a:rPr lang="cs-CZ" sz="2400" b="1" dirty="0"/>
              <a:t>Chtěli jsme akcí docílit toho, aby lidé</a:t>
            </a:r>
            <a:r>
              <a:rPr lang="cs-CZ" sz="2400" dirty="0"/>
              <a:t>/instituce/... a z okamžité zpětné vazby </a:t>
            </a:r>
            <a:r>
              <a:rPr lang="cs-CZ" sz="2400" dirty="0" smtClean="0"/>
              <a:t>(dotazníky/rozhovory) </a:t>
            </a:r>
            <a:r>
              <a:rPr lang="cs-CZ" sz="2400" dirty="0"/>
              <a:t>nám vyšlo, že se to podařilo do...</a:t>
            </a:r>
            <a:r>
              <a:rPr lang="cs-CZ" sz="2400" i="1" dirty="0"/>
              <a:t>určité </a:t>
            </a:r>
            <a:r>
              <a:rPr lang="cs-CZ" sz="2400" i="1" dirty="0" smtClean="0"/>
              <a:t>míry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Co se při organizaci této akce nepodařilo a jak tomu příště předejít</a:t>
            </a:r>
            <a:r>
              <a:rPr lang="cs-CZ" sz="2400" dirty="0" smtClean="0"/>
              <a:t>?</a:t>
            </a:r>
          </a:p>
          <a:p>
            <a:r>
              <a:rPr lang="cs-CZ" sz="2400" dirty="0"/>
              <a:t>Jak byly úspěšné jednotlivé inovace, které jsme si na této akci vyzkoušeli? </a:t>
            </a:r>
          </a:p>
          <a:p>
            <a:r>
              <a:rPr lang="cs-CZ" sz="2400" dirty="0"/>
              <a:t>Je poměr cena/výkon této akce pro knihovnu příznivý?</a:t>
            </a:r>
          </a:p>
        </p:txBody>
      </p:sp>
    </p:spTree>
    <p:extLst>
      <p:ext uri="{BB962C8B-B14F-4D97-AF65-F5344CB8AC3E}">
        <p14:creationId xmlns:p14="http://schemas.microsoft.com/office/powerpoint/2010/main" val="3280570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977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Zdroje využité při přípravě prezentace: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04901"/>
            <a:ext cx="7886700" cy="5072061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 smtClean="0"/>
              <a:t>Metodika pro sebeevaluaci nesoutěžních projektů OPZ (MPSV 2015)</a:t>
            </a:r>
          </a:p>
          <a:p>
            <a:r>
              <a:rPr lang="cs-CZ" sz="2400" dirty="0" smtClean="0"/>
              <a:t>Prezentace Mgr. Martina Nekoly, Ph.D. z kurzu „Společensko-vědní minimum pro evaluátory“ připraveného pro MMR-NOK (2014)</a:t>
            </a:r>
          </a:p>
          <a:p>
            <a:r>
              <a:rPr lang="cs-CZ" sz="2400" dirty="0"/>
              <a:t>Prezentace Mgr. Martina Nekoly, Ph.D. z kurzu </a:t>
            </a:r>
            <a:r>
              <a:rPr lang="cs-CZ" sz="2400" dirty="0" smtClean="0"/>
              <a:t>„Inventář metod výsledkových evaluací“ </a:t>
            </a:r>
            <a:r>
              <a:rPr lang="cs-CZ" sz="2400" dirty="0"/>
              <a:t>připraveného pro MMR-NOK (2014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Prezentace z </a:t>
            </a:r>
            <a:r>
              <a:rPr lang="cs-CZ" sz="2400" dirty="0" err="1" smtClean="0"/>
              <a:t>CzechDET</a:t>
            </a:r>
            <a:r>
              <a:rPr lang="cs-CZ" sz="2400" dirty="0" smtClean="0"/>
              <a:t> 2009 (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C.Rist</a:t>
            </a:r>
            <a:r>
              <a:rPr lang="cs-CZ" sz="2400" dirty="0" smtClean="0"/>
              <a:t>, Linda G. </a:t>
            </a:r>
            <a:r>
              <a:rPr lang="cs-CZ" sz="2400" dirty="0" err="1" smtClean="0"/>
              <a:t>Morra-Imas</a:t>
            </a:r>
            <a:r>
              <a:rPr lang="cs-CZ" sz="2400" dirty="0" smtClean="0"/>
              <a:t>) a tomu odpovídající publikace:</a:t>
            </a:r>
          </a:p>
          <a:p>
            <a:r>
              <a:rPr lang="en-GB" sz="2400" u="sng" dirty="0">
                <a:hlinkClick r:id="rId2"/>
              </a:rPr>
              <a:t>The Road to Results - Designing and Conducting Effective Development Evaluations; </a:t>
            </a:r>
            <a:r>
              <a:rPr lang="en-GB" sz="2400" u="sng" dirty="0" err="1">
                <a:hlinkClick r:id="rId2"/>
              </a:rPr>
              <a:t>Morra-Imas</a:t>
            </a:r>
            <a:r>
              <a:rPr lang="en-GB" sz="2400" u="sng" dirty="0">
                <a:hlinkClick r:id="rId2"/>
              </a:rPr>
              <a:t>, Linda &amp; </a:t>
            </a:r>
            <a:r>
              <a:rPr lang="en-GB" sz="2400" u="sng" dirty="0" err="1">
                <a:hlinkClick r:id="rId2"/>
              </a:rPr>
              <a:t>Rist</a:t>
            </a:r>
            <a:r>
              <a:rPr lang="en-GB" sz="2400" u="sng" dirty="0">
                <a:hlinkClick r:id="rId2"/>
              </a:rPr>
              <a:t>, Ray C., World Bank, 2008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Metodický pokyn pro evaluace v programovém období </a:t>
            </a:r>
            <a:r>
              <a:rPr lang="cs-CZ" sz="2400" dirty="0" smtClean="0"/>
              <a:t>2014–2020 MMR-NOK</a:t>
            </a:r>
          </a:p>
          <a:p>
            <a:r>
              <a:rPr lang="cs-CZ" sz="2400" dirty="0" smtClean="0"/>
              <a:t>Základní pojmy pro přípravu a realizaci evaluace inovačního projektu (MPSV - OPZ)</a:t>
            </a:r>
          </a:p>
          <a:p>
            <a:r>
              <a:rPr lang="cs-CZ" sz="2500" dirty="0"/>
              <a:t>Pergler, </a:t>
            </a:r>
            <a:r>
              <a:rPr lang="cs-CZ" sz="2500" dirty="0" err="1"/>
              <a:t>Disman</a:t>
            </a:r>
            <a:r>
              <a:rPr lang="cs-CZ" sz="2500" dirty="0"/>
              <a:t> a kol.: Vybrané techniky sociologického výzkumu (Praha, 1969, I. vydání), kapitola </a:t>
            </a:r>
            <a:r>
              <a:rPr lang="cs-CZ" sz="2500" dirty="0" smtClean="0"/>
              <a:t>Rozhovor</a:t>
            </a:r>
          </a:p>
          <a:p>
            <a:r>
              <a:rPr lang="cs-CZ" sz="2500" dirty="0" smtClean="0"/>
              <a:t>Kateřina Vlčková, Ph.D. „</a:t>
            </a:r>
            <a:r>
              <a:rPr lang="cs-CZ" sz="2500" dirty="0" err="1"/>
              <a:t>Š</a:t>
            </a:r>
            <a:r>
              <a:rPr lang="cs-CZ" sz="2500" dirty="0" err="1" smtClean="0"/>
              <a:t>kálování</a:t>
            </a:r>
            <a:r>
              <a:rPr lang="cs-CZ" sz="2500" dirty="0" smtClean="0"/>
              <a:t>“, CPV </a:t>
            </a:r>
            <a:r>
              <a:rPr lang="cs-CZ" sz="2500" dirty="0" err="1" smtClean="0"/>
              <a:t>PdF</a:t>
            </a:r>
            <a:r>
              <a:rPr lang="cs-CZ" sz="2500" dirty="0" smtClean="0"/>
              <a:t> MU</a:t>
            </a:r>
          </a:p>
          <a:p>
            <a:r>
              <a:rPr lang="cs-CZ" sz="2400" dirty="0"/>
              <a:t>Publikace EK 2013: </a:t>
            </a:r>
            <a:r>
              <a:rPr lang="cs-CZ" sz="2400" i="1" dirty="0"/>
              <a:t>Design and </a:t>
            </a:r>
            <a:r>
              <a:rPr lang="cs-CZ" sz="2400" i="1" dirty="0" err="1"/>
              <a:t>commissioning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counterfactual</a:t>
            </a:r>
            <a:r>
              <a:rPr lang="cs-CZ" sz="2400" i="1" dirty="0"/>
              <a:t> </a:t>
            </a:r>
            <a:r>
              <a:rPr lang="cs-CZ" sz="2400" i="1" dirty="0" err="1"/>
              <a:t>impact</a:t>
            </a:r>
            <a:r>
              <a:rPr lang="cs-CZ" sz="2400" i="1" dirty="0"/>
              <a:t> </a:t>
            </a:r>
            <a:r>
              <a:rPr lang="cs-CZ" sz="2400" i="1" dirty="0" err="1" smtClean="0"/>
              <a:t>evaluations</a:t>
            </a:r>
            <a:endParaRPr lang="cs-CZ" sz="2400" i="1" dirty="0" smtClean="0"/>
          </a:p>
          <a:p>
            <a:r>
              <a:rPr lang="cs-CZ" sz="2400" dirty="0" smtClean="0"/>
              <a:t>Mazák Jaromír, FFUK: </a:t>
            </a:r>
            <a:r>
              <a:rPr lang="cs-CZ" sz="2400" dirty="0" err="1" smtClean="0"/>
              <a:t>Process</a:t>
            </a:r>
            <a:r>
              <a:rPr lang="cs-CZ" sz="2400" dirty="0" smtClean="0"/>
              <a:t> </a:t>
            </a:r>
            <a:r>
              <a:rPr lang="cs-CZ" sz="2400" dirty="0" err="1" smtClean="0"/>
              <a:t>tracing</a:t>
            </a:r>
            <a:r>
              <a:rPr lang="cs-CZ" sz="2400" dirty="0" smtClean="0"/>
              <a:t> - zkoumání kauzality v případových studiích (</a:t>
            </a:r>
            <a:r>
              <a:rPr lang="cs-CZ" sz="2400" dirty="0" err="1" smtClean="0"/>
              <a:t>Sociológia</a:t>
            </a:r>
            <a:r>
              <a:rPr lang="cs-CZ" sz="2400" dirty="0" smtClean="0"/>
              <a:t> 49, 2017)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75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28613"/>
            <a:ext cx="8115300" cy="584835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Shrnutí:</a:t>
            </a:r>
          </a:p>
          <a:p>
            <a:pPr marL="0" indent="0">
              <a:buNone/>
            </a:pPr>
            <a:r>
              <a:rPr lang="cs-CZ" sz="2600" i="1" dirty="0" smtClean="0"/>
              <a:t>Evaluaci děláte, protože se někdo potřebuje v konkrétním čase dozvědět odpovědi na otázky související s kvalitou něčeho, co se dělá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dirty="0"/>
              <a:t>Příklady</a:t>
            </a:r>
            <a:r>
              <a:rPr lang="cs-CZ" dirty="0" smtClean="0"/>
              <a:t>:</a:t>
            </a:r>
          </a:p>
          <a:p>
            <a:pPr lvl="1">
              <a:buFontTx/>
              <a:buChar char="-"/>
            </a:pPr>
            <a:r>
              <a:rPr lang="cs-CZ" dirty="0"/>
              <a:t>evaluace </a:t>
            </a:r>
            <a:r>
              <a:rPr lang="cs-CZ" dirty="0" smtClean="0"/>
              <a:t>dopadů nástrojů národních politik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evaluace dopadů dotačních </a:t>
            </a:r>
            <a:r>
              <a:rPr lang="cs-CZ" dirty="0" smtClean="0"/>
              <a:t>programů</a:t>
            </a:r>
          </a:p>
          <a:p>
            <a:pPr lvl="1">
              <a:buFontTx/>
              <a:buChar char="-"/>
            </a:pPr>
            <a:r>
              <a:rPr lang="cs-CZ" dirty="0" smtClean="0"/>
              <a:t>evaluace procesu a dopadů projektů</a:t>
            </a:r>
          </a:p>
          <a:p>
            <a:pPr lvl="1">
              <a:buFontTx/>
              <a:buChar char="-"/>
            </a:pPr>
            <a:r>
              <a:rPr lang="cs-CZ" dirty="0" smtClean="0"/>
              <a:t>evaluace služby poskytované knihovnou</a:t>
            </a:r>
          </a:p>
          <a:p>
            <a:pPr lvl="1">
              <a:buFontTx/>
              <a:buChar char="-"/>
            </a:pPr>
            <a:r>
              <a:rPr lang="cs-CZ" dirty="0" smtClean="0"/>
              <a:t>evaluace studijního programu</a:t>
            </a:r>
          </a:p>
          <a:p>
            <a:pPr lvl="1">
              <a:buFontTx/>
              <a:buChar char="-"/>
            </a:pPr>
            <a:endParaRPr lang="cs-CZ" dirty="0" smtClean="0"/>
          </a:p>
          <a:p>
            <a:r>
              <a:rPr lang="cs-CZ" sz="2400" dirty="0" smtClean="0"/>
              <a:t>Evaluace </a:t>
            </a:r>
            <a:r>
              <a:rPr lang="cs-CZ" altLang="cs-CZ" sz="2400" b="1" dirty="0" smtClean="0"/>
              <a:t>poskytuje </a:t>
            </a:r>
            <a:r>
              <a:rPr lang="cs-CZ" altLang="cs-CZ" sz="2400" b="1" dirty="0"/>
              <a:t>informace</a:t>
            </a:r>
            <a:r>
              <a:rPr lang="cs-CZ" altLang="cs-CZ" sz="2400" dirty="0"/>
              <a:t> o tom, jak dobře/špatně se něco udělalo a </a:t>
            </a:r>
            <a:r>
              <a:rPr lang="cs-CZ" altLang="cs-CZ" sz="2400" b="1" dirty="0"/>
              <a:t>proč</a:t>
            </a:r>
          </a:p>
          <a:p>
            <a:r>
              <a:rPr lang="cs-CZ" sz="2400" dirty="0"/>
              <a:t>Evaluace </a:t>
            </a:r>
            <a:r>
              <a:rPr lang="cs-CZ" altLang="cs-CZ" sz="2400" dirty="0" smtClean="0"/>
              <a:t>zjišťuje</a:t>
            </a:r>
            <a:r>
              <a:rPr lang="cs-CZ" altLang="cs-CZ" sz="2400" b="1" dirty="0" smtClean="0"/>
              <a:t> </a:t>
            </a:r>
            <a:r>
              <a:rPr lang="cs-CZ" altLang="cs-CZ" sz="2400" dirty="0"/>
              <a:t>rozdíl mezi tím, čeho se dosáhlo a čeho mohlo být dosaženo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6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845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A co tedy „dělá“ evaluátor?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955" y="1173707"/>
            <a:ext cx="8666329" cy="53362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Komunikuje se zainteresovanými subjekty (udělá si </a:t>
            </a:r>
            <a:r>
              <a:rPr lang="cs-CZ" altLang="cs-CZ" sz="2400" b="1" dirty="0" smtClean="0"/>
              <a:t>analýzu stakeholderů</a:t>
            </a:r>
            <a:r>
              <a:rPr lang="cs-CZ" altLang="cs-CZ" sz="2400" dirty="0" smtClean="0"/>
              <a:t>) a </a:t>
            </a:r>
            <a:r>
              <a:rPr lang="cs-CZ" altLang="cs-CZ" sz="2400" b="1" dirty="0" smtClean="0"/>
              <a:t>konzultuje očekávání </a:t>
            </a:r>
            <a:r>
              <a:rPr lang="cs-CZ" altLang="cs-CZ" sz="2400" dirty="0" smtClean="0"/>
              <a:t>od evaluace se zadavatelem 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Rekonstruuje nebo vytvoří logický </a:t>
            </a:r>
            <a:r>
              <a:rPr lang="cs-CZ" altLang="cs-CZ" sz="2400" dirty="0"/>
              <a:t>rámec </a:t>
            </a:r>
            <a:r>
              <a:rPr lang="cs-CZ" altLang="cs-CZ" sz="2400" dirty="0" smtClean="0"/>
              <a:t>projektu (připraví a projedná s řešitelem projektu </a:t>
            </a:r>
            <a:r>
              <a:rPr lang="cs-CZ" altLang="cs-CZ" sz="2400" b="1" dirty="0" smtClean="0"/>
              <a:t>teorii změny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Navrhne </a:t>
            </a:r>
            <a:r>
              <a:rPr lang="cs-CZ" altLang="cs-CZ" sz="2400" b="1" dirty="0" smtClean="0"/>
              <a:t>design a průběh </a:t>
            </a:r>
            <a:r>
              <a:rPr lang="cs-CZ" altLang="cs-CZ" sz="2400" dirty="0" smtClean="0"/>
              <a:t>evaluace včetně požadavků na monitoring (</a:t>
            </a:r>
            <a:r>
              <a:rPr lang="cs-CZ" altLang="cs-CZ" sz="2400" b="1" dirty="0" smtClean="0"/>
              <a:t>indikátory</a:t>
            </a:r>
            <a:r>
              <a:rPr lang="cs-CZ" altLang="cs-CZ" sz="2400" dirty="0" smtClean="0"/>
              <a:t>) vzhledem k podmínkám a formuluje </a:t>
            </a:r>
            <a:r>
              <a:rPr lang="cs-CZ" altLang="cs-CZ" sz="2400" b="1" dirty="0" smtClean="0"/>
              <a:t>evaluační otázky </a:t>
            </a:r>
            <a:r>
              <a:rPr lang="cs-CZ" altLang="cs-CZ" sz="2400" dirty="0" smtClean="0"/>
              <a:t>do evaluační matice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Řídí náklady evaluace vzhledem k rozpočtu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Provádí evaluační výzkum </a:t>
            </a:r>
            <a:r>
              <a:rPr lang="cs-CZ" altLang="cs-CZ" sz="2400" dirty="0"/>
              <a:t>(sám, nebo </a:t>
            </a:r>
            <a:r>
              <a:rPr lang="cs-CZ" altLang="cs-CZ" sz="2400" dirty="0" smtClean="0"/>
              <a:t>najímá a rozděluje </a:t>
            </a:r>
            <a:r>
              <a:rPr lang="cs-CZ" altLang="cs-CZ" sz="2400" dirty="0"/>
              <a:t>úkoly </a:t>
            </a:r>
            <a:r>
              <a:rPr lang="cs-CZ" altLang="cs-CZ" sz="2400" dirty="0" smtClean="0"/>
              <a:t>týmu, </a:t>
            </a:r>
            <a:r>
              <a:rPr lang="cs-CZ" altLang="cs-CZ" sz="2400" dirty="0"/>
              <a:t>který ji provádí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Nastavuje a hlídá standardy a etický kodex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Sbírá, analyzuje, </a:t>
            </a:r>
            <a:r>
              <a:rPr lang="cs-CZ" altLang="cs-CZ" sz="2400" b="1" dirty="0" smtClean="0"/>
              <a:t>interpretuje data </a:t>
            </a:r>
            <a:r>
              <a:rPr lang="cs-CZ" altLang="cs-CZ" sz="2400" b="1" dirty="0"/>
              <a:t>a prezentuje </a:t>
            </a:r>
            <a:r>
              <a:rPr lang="cs-CZ" altLang="cs-CZ" sz="2400" b="1" dirty="0" smtClean="0"/>
              <a:t>výsledky, navrhuje doporučení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293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Odlišné </a:t>
            </a:r>
            <a:r>
              <a:rPr lang="cs-CZ" sz="3200" b="1" dirty="0"/>
              <a:t>typy evaluací podle zařazení do projektového </a:t>
            </a:r>
            <a:r>
              <a:rPr lang="cs-CZ" sz="3200" b="1" dirty="0" smtClean="0"/>
              <a:t>cyklu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283338" cy="4351338"/>
          </a:xfrm>
        </p:spPr>
        <p:txBody>
          <a:bodyPr/>
          <a:lstStyle/>
          <a:p>
            <a:r>
              <a:rPr lang="cs-CZ" b="1" dirty="0" err="1" smtClean="0"/>
              <a:t>mid</a:t>
            </a:r>
            <a:r>
              <a:rPr lang="cs-CZ" b="1" dirty="0" smtClean="0"/>
              <a:t>-term/on-</a:t>
            </a:r>
            <a:r>
              <a:rPr lang="cs-CZ" b="1" dirty="0" err="1" smtClean="0"/>
              <a:t>going</a:t>
            </a:r>
            <a:r>
              <a:rPr lang="cs-CZ" dirty="0" smtClean="0"/>
              <a:t> </a:t>
            </a:r>
            <a:r>
              <a:rPr lang="cs-CZ" dirty="0"/>
              <a:t>(procesní typ </a:t>
            </a:r>
            <a:r>
              <a:rPr lang="cs-CZ" dirty="0" smtClean="0"/>
              <a:t>evaluace)</a:t>
            </a:r>
          </a:p>
          <a:p>
            <a:pPr lvl="1"/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ormativní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smtClean="0"/>
              <a:t>– zaměřuje se na běžící intervence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leduje změnu mezi „před“ a „během“ implementace</a:t>
            </a:r>
          </a:p>
          <a:p>
            <a:r>
              <a:rPr lang="cs-CZ" b="1" dirty="0" smtClean="0"/>
              <a:t>ex-post</a:t>
            </a:r>
            <a:r>
              <a:rPr lang="cs-CZ" dirty="0" smtClean="0"/>
              <a:t>, </a:t>
            </a:r>
            <a:r>
              <a:rPr lang="cs-CZ" b="1" dirty="0" err="1" smtClean="0"/>
              <a:t>at</a:t>
            </a:r>
            <a:r>
              <a:rPr lang="cs-CZ" b="1" dirty="0" smtClean="0"/>
              <a:t>-the-end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dopadový typ </a:t>
            </a:r>
            <a:r>
              <a:rPr lang="cs-CZ" dirty="0"/>
              <a:t>evaluace</a:t>
            </a:r>
            <a:r>
              <a:rPr lang="cs-CZ" dirty="0" smtClean="0"/>
              <a:t>)</a:t>
            </a:r>
          </a:p>
          <a:p>
            <a:pPr lvl="1"/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sumativní</a:t>
            </a:r>
            <a:r>
              <a:rPr lang="cs-CZ" b="1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zaměření na výsledky a důsledky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leduje rozdíl „před“ a „po“ ukončení projektu </a:t>
            </a:r>
            <a:br>
              <a:rPr lang="cs-CZ" dirty="0" smtClean="0"/>
            </a:br>
            <a:r>
              <a:rPr lang="cs-CZ" dirty="0" smtClean="0"/>
              <a:t>(s různým časovým odstupem)</a:t>
            </a:r>
          </a:p>
          <a:p>
            <a:r>
              <a:rPr lang="cs-CZ" b="1" dirty="0" smtClean="0"/>
              <a:t>ex-ante, </a:t>
            </a:r>
            <a:r>
              <a:rPr lang="cs-CZ" b="1" dirty="0" err="1" smtClean="0"/>
              <a:t>before-beginning</a:t>
            </a:r>
            <a:r>
              <a:rPr lang="cs-CZ" b="1" dirty="0" smtClean="0"/>
              <a:t> </a:t>
            </a:r>
            <a:r>
              <a:rPr lang="cs-CZ" dirty="0"/>
              <a:t>(analýza potřebnosti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odhaduje očekávatelné výsledky navrhovaných intervencí </a:t>
            </a:r>
            <a:endParaRPr lang="cs-CZ" dirty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625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Kde obvykle vzniká nepochopení?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Evaluace není „jen“ monitoring.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7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</TotalTime>
  <Words>2971</Words>
  <Application>Microsoft Office PowerPoint</Application>
  <PresentationFormat>Předvádění na obrazovce (4:3)</PresentationFormat>
  <Paragraphs>380</Paragraphs>
  <Slides>55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Motiv Office</vt:lpstr>
      <vt:lpstr>Vlastní návrh</vt:lpstr>
      <vt:lpstr>Evaluace  jako aplikovaný výzkum posuzující kvalitu a hodnotu intervencí  nástroj Teorie změny </vt:lpstr>
      <vt:lpstr>Proč jsme se tu dnes sešli?</vt:lpstr>
      <vt:lpstr>Obsah prezentace</vt:lpstr>
      <vt:lpstr>Definice: evaluace x výzkum x věda</vt:lpstr>
      <vt:lpstr>Evaluace</vt:lpstr>
      <vt:lpstr>Prezentace aplikace PowerPoint</vt:lpstr>
      <vt:lpstr>A co tedy „dělá“ evaluátor?</vt:lpstr>
      <vt:lpstr>Odlišné typy evaluací podle zařazení do projektového cyklu</vt:lpstr>
      <vt:lpstr>Prezentace aplikace PowerPoint</vt:lpstr>
      <vt:lpstr>Prezentace aplikace PowerPoint</vt:lpstr>
      <vt:lpstr>DOPLŇUJÍCÍ SE ROLE  MONITORINGU   a   EVALUACE</vt:lpstr>
      <vt:lpstr>Prezentace aplikace PowerPoint</vt:lpstr>
      <vt:lpstr>Prezentace aplikace PowerPoint</vt:lpstr>
      <vt:lpstr>Prezentace aplikace PowerPoint</vt:lpstr>
      <vt:lpstr>Analýza stakeholderů</vt:lpstr>
      <vt:lpstr>Teorie změny A) jako základ evaluace (začátek projektu)</vt:lpstr>
      <vt:lpstr>Základní komponenty TZ (ToC)</vt:lpstr>
      <vt:lpstr>Prezentace aplikace PowerPoint</vt:lpstr>
      <vt:lpstr>Prezentace aplikace PowerPoint</vt:lpstr>
      <vt:lpstr>Prezentace aplikace PowerPoint</vt:lpstr>
      <vt:lpstr>Metodické odlišnosti mezi  výstupy, výsledky a dopady</vt:lpstr>
      <vt:lpstr>Prezentace aplikace PowerPoint</vt:lpstr>
      <vt:lpstr>Teorie změny  B) pro sledování vývoje projektu</vt:lpstr>
      <vt:lpstr>Prezentace aplikace PowerPoint</vt:lpstr>
      <vt:lpstr>Teorie změny  C) pro evaluaci impaktu (konec projektu)</vt:lpstr>
      <vt:lpstr>Prezentace aplikace PowerPoint</vt:lpstr>
      <vt:lpstr>A ještě k TZ…</vt:lpstr>
      <vt:lpstr>Otázky k TZ?</vt:lpstr>
      <vt:lpstr>Možná témata diplomek v návaznosti na postupy evaluace</vt:lpstr>
      <vt:lpstr>Prezentace aplikace PowerPoint</vt:lpstr>
      <vt:lpstr>Obvyklé části evaluačního plánu</vt:lpstr>
      <vt:lpstr>Ukázka: aktualizovaný harmonogram projektu CIDES a jeho evaluace</vt:lpstr>
      <vt:lpstr>Ukázka harmonogramu: projekt „PROAK“</vt:lpstr>
      <vt:lpstr>EP: Evaluační otázky a evaluační kritéria</vt:lpstr>
      <vt:lpstr>Evaluační kritéria</vt:lpstr>
      <vt:lpstr>Doporučené EO k procesní části evaluace (zdroj MPSV):</vt:lpstr>
      <vt:lpstr>Doporučené EO k dopadové části evaluace (zdroj MPSV):</vt:lpstr>
      <vt:lpstr>Další možné evaluační otázky (příklady):</vt:lpstr>
      <vt:lpstr>Prezentace aplikace PowerPoint</vt:lpstr>
      <vt:lpstr>Evaluační matice</vt:lpstr>
      <vt:lpstr>Otázky k EP?</vt:lpstr>
      <vt:lpstr>Prezentace aplikace PowerPoint</vt:lpstr>
      <vt:lpstr>Evaluační praxe - metody</vt:lpstr>
      <vt:lpstr>Kvantitativní přístup</vt:lpstr>
      <vt:lpstr>Kvalitativní přístup</vt:lpstr>
      <vt:lpstr>Smíšený přístup</vt:lpstr>
      <vt:lpstr>V. Kvalitativní postupy v evaluacích</vt:lpstr>
      <vt:lpstr>VI. Kvantitativní postupy v evaluacích</vt:lpstr>
      <vt:lpstr>Příloha:  Přehled výzkumných designů</vt:lpstr>
      <vt:lpstr>Příklady kvazi-experimentálních designů</vt:lpstr>
      <vt:lpstr>Prezentace aplikace PowerPoint</vt:lpstr>
      <vt:lpstr>Příklady neexperimentálních designů</vt:lpstr>
      <vt:lpstr>Příloha: Dobrý aplikovaný výzkum / evaluace</vt:lpstr>
      <vt:lpstr>Příloha:  Návrh přístupu k evaluaci akce v knihovně</vt:lpstr>
      <vt:lpstr>Zdroje využité při přípravě prezentace: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Jiřina Svitáková</dc:creator>
  <cp:lastModifiedBy>Jirina Svitakova</cp:lastModifiedBy>
  <cp:revision>285</cp:revision>
  <cp:lastPrinted>2019-11-08T10:16:14Z</cp:lastPrinted>
  <dcterms:created xsi:type="dcterms:W3CDTF">2016-04-26T07:51:38Z</dcterms:created>
  <dcterms:modified xsi:type="dcterms:W3CDTF">2019-11-08T14:40:47Z</dcterms:modified>
</cp:coreProperties>
</file>