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2" r:id="rId7"/>
  </p:sldIdLst>
  <p:sldSz cx="12192000" cy="6858000"/>
  <p:notesSz cx="6858000" cy="9144000"/>
  <p:custDataLst>
    <p:tags r:id="rId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439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80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72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262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90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78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05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67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9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40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36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2B8D-4833-4491-9D83-457FE12B94BA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D1E86-2F71-4BFD-9013-2DF24A7ADF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84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vikma1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cs-CZ" sz="4800" i="1" dirty="0">
                <a:solidFill>
                  <a:schemeClr val="bg1"/>
                </a:solidFill>
              </a:rPr>
              <a:t>„</a:t>
            </a:r>
            <a:r>
              <a:rPr lang="pt-BR" sz="4800" i="1" dirty="0">
                <a:solidFill>
                  <a:schemeClr val="bg1"/>
                </a:solidFill>
              </a:rPr>
              <a:t>Serva ordinem, et ordo servabit te</a:t>
            </a:r>
            <a:r>
              <a:rPr lang="cs-CZ" sz="4800" i="1">
                <a:solidFill>
                  <a:schemeClr val="bg1"/>
                </a:solidFill>
              </a:rPr>
              <a:t>“</a:t>
            </a:r>
            <a:endParaRPr lang="cs-CZ" sz="4800" i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cs-CZ" sz="2000" i="1" dirty="0">
                <a:solidFill>
                  <a:schemeClr val="accent4"/>
                </a:solidFill>
              </a:rPr>
              <a:t>Organizační pokyny</a:t>
            </a:r>
          </a:p>
          <a:p>
            <a:pPr algn="r"/>
            <a:endParaRPr lang="cs-CZ" sz="2000" dirty="0">
              <a:solidFill>
                <a:schemeClr val="accent4"/>
              </a:solidFill>
            </a:endParaRPr>
          </a:p>
          <a:p>
            <a:pPr algn="r"/>
            <a:endParaRPr lang="cs-CZ" sz="2000" dirty="0">
              <a:solidFill>
                <a:schemeClr val="accent4"/>
              </a:solidFill>
            </a:endParaRPr>
          </a:p>
          <a:p>
            <a:pPr algn="r"/>
            <a:r>
              <a:rPr lang="cs-CZ" sz="2000" b="1" dirty="0">
                <a:solidFill>
                  <a:schemeClr val="accent4"/>
                </a:solidFill>
              </a:rPr>
              <a:t>VIKMA16: Učící se společnost</a:t>
            </a:r>
          </a:p>
          <a:p>
            <a:pPr algn="r"/>
            <a:r>
              <a:rPr lang="cs-CZ" sz="2000" dirty="0">
                <a:solidFill>
                  <a:schemeClr val="accent4"/>
                </a:solidFill>
              </a:rPr>
              <a:t>0. přednáška</a:t>
            </a:r>
          </a:p>
          <a:p>
            <a:pPr algn="r"/>
            <a:r>
              <a:rPr lang="cs-CZ" sz="2000" dirty="0">
                <a:solidFill>
                  <a:schemeClr val="accent4"/>
                </a:solidFill>
              </a:rPr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332637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Jak a 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Základní myšlenka: první polovina je přednáška, druhá diskuse</a:t>
            </a:r>
          </a:p>
          <a:p>
            <a:r>
              <a:rPr lang="cs-CZ" sz="2400" dirty="0">
                <a:solidFill>
                  <a:schemeClr val="bg1"/>
                </a:solidFill>
              </a:rPr>
              <a:t>K diskusi je dobré mít načteno</a:t>
            </a:r>
          </a:p>
          <a:p>
            <a:r>
              <a:rPr lang="cs-CZ" sz="2400" dirty="0">
                <a:solidFill>
                  <a:schemeClr val="bg1"/>
                </a:solidFill>
              </a:rPr>
              <a:t>Snažme se nepsat do šuplíku, ale na Medium</a:t>
            </a:r>
          </a:p>
        </p:txBody>
      </p:sp>
    </p:spTree>
    <p:extLst>
      <p:ext uri="{BB962C8B-B14F-4D97-AF65-F5344CB8AC3E}">
        <p14:creationId xmlns:p14="http://schemas.microsoft.com/office/powerpoint/2010/main" val="16625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 fontScale="70000" lnSpcReduction="20000"/>
          </a:bodyPr>
          <a:lstStyle/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Dvojí vymezení pojmu učící se společnost, technologické změny, penetrace technologií. Analýza trendů a predikce změn (</a:t>
            </a:r>
            <a:r>
              <a:rPr lang="cs-CZ" sz="1700" dirty="0" err="1">
                <a:solidFill>
                  <a:schemeClr val="bg1"/>
                </a:solidFill>
              </a:rPr>
              <a:t>Deloitte</a:t>
            </a:r>
            <a:r>
              <a:rPr lang="cs-CZ" sz="1700" dirty="0">
                <a:solidFill>
                  <a:schemeClr val="bg1"/>
                </a:solidFill>
              </a:rPr>
              <a:t>, </a:t>
            </a:r>
            <a:r>
              <a:rPr lang="cs-CZ" sz="1700" dirty="0" err="1">
                <a:solidFill>
                  <a:schemeClr val="bg1"/>
                </a:solidFill>
              </a:rPr>
              <a:t>Garners</a:t>
            </a:r>
            <a:r>
              <a:rPr lang="cs-CZ" sz="1700" dirty="0">
                <a:solidFill>
                  <a:schemeClr val="bg1"/>
                </a:solidFill>
              </a:rPr>
              <a:t>, Google </a:t>
            </a:r>
            <a:r>
              <a:rPr lang="cs-CZ" sz="1700" dirty="0" err="1">
                <a:solidFill>
                  <a:schemeClr val="bg1"/>
                </a:solidFill>
              </a:rPr>
              <a:t>Trends</a:t>
            </a:r>
            <a:r>
              <a:rPr lang="cs-CZ" sz="1700" dirty="0">
                <a:solidFill>
                  <a:schemeClr val="bg1"/>
                </a:solidFill>
              </a:rPr>
              <a:t>,..); metodologie predikce; futures </a:t>
            </a:r>
            <a:r>
              <a:rPr lang="cs-CZ" sz="1700" dirty="0" err="1">
                <a:solidFill>
                  <a:schemeClr val="bg1"/>
                </a:solidFill>
              </a:rPr>
              <a:t>studies</a:t>
            </a:r>
            <a:endParaRPr lang="cs-CZ" sz="1700" dirty="0">
              <a:solidFill>
                <a:schemeClr val="bg1"/>
              </a:solidFill>
            </a:endParaRP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Vzdělávací politika dospělých, akreditační procesy a instituce, 70:20:10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Otevřené vzdělávání a otevřená věda, MOOC, SOOC, občanská věda, Wikipedie, wiki přístup, wiki komunity, nelineární učení</a:t>
            </a:r>
          </a:p>
          <a:p>
            <a:pPr>
              <a:lnSpc>
                <a:spcPct val="70000"/>
              </a:lnSpc>
            </a:pPr>
            <a:r>
              <a:rPr lang="cs-CZ" sz="1700" dirty="0" err="1">
                <a:solidFill>
                  <a:schemeClr val="bg1"/>
                </a:solidFill>
              </a:rPr>
              <a:t>Konektivismus</a:t>
            </a:r>
            <a:r>
              <a:rPr lang="cs-CZ" sz="1700" dirty="0">
                <a:solidFill>
                  <a:schemeClr val="bg1"/>
                </a:solidFill>
              </a:rPr>
              <a:t> a jeho kritika, PLE, </a:t>
            </a:r>
            <a:r>
              <a:rPr lang="cs-CZ" sz="1700" dirty="0" err="1">
                <a:solidFill>
                  <a:schemeClr val="bg1"/>
                </a:solidFill>
              </a:rPr>
              <a:t>sebeřízené</a:t>
            </a:r>
            <a:r>
              <a:rPr lang="cs-CZ" sz="1700" dirty="0">
                <a:solidFill>
                  <a:schemeClr val="bg1"/>
                </a:solidFill>
              </a:rPr>
              <a:t> a sebeurčené učení, </a:t>
            </a:r>
            <a:r>
              <a:rPr lang="cs-CZ" sz="1700" dirty="0" err="1">
                <a:solidFill>
                  <a:schemeClr val="bg1"/>
                </a:solidFill>
              </a:rPr>
              <a:t>heutagogika</a:t>
            </a:r>
            <a:r>
              <a:rPr lang="cs-CZ" sz="1700" dirty="0">
                <a:solidFill>
                  <a:schemeClr val="bg1"/>
                </a:solidFill>
              </a:rPr>
              <a:t>, učební plány, co-</a:t>
            </a:r>
            <a:r>
              <a:rPr lang="cs-CZ" sz="1700" dirty="0" err="1">
                <a:solidFill>
                  <a:schemeClr val="bg1"/>
                </a:solidFill>
              </a:rPr>
              <a:t>curiculum</a:t>
            </a:r>
            <a:r>
              <a:rPr lang="cs-CZ" sz="1700" dirty="0">
                <a:solidFill>
                  <a:schemeClr val="bg1"/>
                </a:solidFill>
              </a:rPr>
              <a:t>, portfoliová výuka a jejich kritika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Univerzity v historické perspektivě a budoucnosti, </a:t>
            </a:r>
            <a:r>
              <a:rPr lang="cs-CZ" sz="1700" dirty="0" err="1">
                <a:solidFill>
                  <a:schemeClr val="bg1"/>
                </a:solidFill>
              </a:rPr>
              <a:t>École</a:t>
            </a:r>
            <a:r>
              <a:rPr lang="cs-CZ" sz="1700" dirty="0">
                <a:solidFill>
                  <a:schemeClr val="bg1"/>
                </a:solidFill>
              </a:rPr>
              <a:t> 42, P2PU, </a:t>
            </a:r>
            <a:r>
              <a:rPr lang="cs-CZ" sz="1700" dirty="0" err="1">
                <a:solidFill>
                  <a:schemeClr val="bg1"/>
                </a:solidFill>
              </a:rPr>
              <a:t>OpenUniversity</a:t>
            </a:r>
            <a:r>
              <a:rPr lang="cs-CZ" sz="1700" dirty="0">
                <a:solidFill>
                  <a:schemeClr val="bg1"/>
                </a:solidFill>
              </a:rPr>
              <a:t>, učící se komunity, učící se společnosti, P2P learning, vzájemné učení, učení se na sociálních sítích, knihovny bez knih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Změna vzdělávacích procesů, nové formy a metody vzdělávání, učení se v kyberprostoru, </a:t>
            </a:r>
            <a:r>
              <a:rPr lang="cs-CZ" sz="1700" dirty="0" err="1">
                <a:solidFill>
                  <a:schemeClr val="bg1"/>
                </a:solidFill>
              </a:rPr>
              <a:t>kybergogika</a:t>
            </a:r>
            <a:r>
              <a:rPr lang="cs-CZ" sz="1700" dirty="0">
                <a:solidFill>
                  <a:schemeClr val="bg1"/>
                </a:solidFill>
              </a:rPr>
              <a:t>, </a:t>
            </a:r>
            <a:r>
              <a:rPr lang="cs-CZ" sz="1700" dirty="0" err="1">
                <a:solidFill>
                  <a:schemeClr val="bg1"/>
                </a:solidFill>
              </a:rPr>
              <a:t>cyberlearning</a:t>
            </a:r>
            <a:r>
              <a:rPr lang="cs-CZ" sz="1700" dirty="0">
                <a:solidFill>
                  <a:schemeClr val="bg1"/>
                </a:solidFill>
              </a:rPr>
              <a:t> vs. e-learning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Měnící se společnost, informační společnost, změna rolí, filosofické otázky učící se společnosti: Co je vzdělanost? K čemu se učíme? Celoživotní učení, učení dospělých, různé formy přístupy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Učící se člověk a AI, AC, neuronové sítě, mentální modely, kreativita, řízení kreativity. Evidence </a:t>
            </a:r>
            <a:r>
              <a:rPr lang="cs-CZ" sz="1700" dirty="0" err="1">
                <a:solidFill>
                  <a:schemeClr val="bg1"/>
                </a:solidFill>
              </a:rPr>
              <a:t>based</a:t>
            </a:r>
            <a:r>
              <a:rPr lang="cs-CZ" sz="1700" dirty="0">
                <a:solidFill>
                  <a:schemeClr val="bg1"/>
                </a:solidFill>
              </a:rPr>
              <a:t> learning, daty řízené školství a jeho kritika (</a:t>
            </a:r>
            <a:r>
              <a:rPr lang="cs-CZ" sz="1700" dirty="0" err="1">
                <a:solidFill>
                  <a:schemeClr val="bg1"/>
                </a:solidFill>
              </a:rPr>
              <a:t>dehumanisace</a:t>
            </a:r>
            <a:r>
              <a:rPr lang="cs-CZ" sz="1700" dirty="0">
                <a:solidFill>
                  <a:schemeClr val="bg1"/>
                </a:solidFill>
              </a:rPr>
              <a:t>)</a:t>
            </a:r>
          </a:p>
          <a:p>
            <a:pPr>
              <a:lnSpc>
                <a:spcPct val="70000"/>
              </a:lnSpc>
            </a:pPr>
            <a:r>
              <a:rPr lang="cs-CZ" sz="1700" dirty="0" err="1">
                <a:solidFill>
                  <a:schemeClr val="bg1"/>
                </a:solidFill>
              </a:rPr>
              <a:t>edTech</a:t>
            </a:r>
            <a:r>
              <a:rPr lang="cs-CZ" sz="1700" dirty="0">
                <a:solidFill>
                  <a:schemeClr val="bg1"/>
                </a:solidFill>
              </a:rPr>
              <a:t> a korporace, komerční vzdělávání, podnikání ve vzdělávání, jak založit školu či školské zařízení</a:t>
            </a:r>
          </a:p>
          <a:p>
            <a:pPr>
              <a:lnSpc>
                <a:spcPct val="70000"/>
              </a:lnSpc>
            </a:pPr>
            <a:r>
              <a:rPr lang="cs-CZ" sz="1700" dirty="0" err="1">
                <a:solidFill>
                  <a:schemeClr val="bg1"/>
                </a:solidFill>
              </a:rPr>
              <a:t>edTech</a:t>
            </a:r>
            <a:r>
              <a:rPr lang="cs-CZ" sz="1700" dirty="0">
                <a:solidFill>
                  <a:schemeClr val="bg1"/>
                </a:solidFill>
              </a:rPr>
              <a:t> v pedagogice, </a:t>
            </a:r>
            <a:r>
              <a:rPr lang="cs-CZ" sz="1700" dirty="0" err="1">
                <a:solidFill>
                  <a:schemeClr val="bg1"/>
                </a:solidFill>
              </a:rPr>
              <a:t>edTech</a:t>
            </a:r>
            <a:r>
              <a:rPr lang="cs-CZ" sz="1700" dirty="0">
                <a:solidFill>
                  <a:schemeClr val="bg1"/>
                </a:solidFill>
              </a:rPr>
              <a:t> v andragogice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Kritický přístup k </a:t>
            </a:r>
            <a:r>
              <a:rPr lang="cs-CZ" sz="1700" dirty="0" err="1">
                <a:solidFill>
                  <a:schemeClr val="bg1"/>
                </a:solidFill>
              </a:rPr>
              <a:t>edTechu</a:t>
            </a:r>
            <a:r>
              <a:rPr lang="cs-CZ" sz="1700" dirty="0">
                <a:solidFill>
                  <a:schemeClr val="bg1"/>
                </a:solidFill>
              </a:rPr>
              <a:t>, zneužitelnost nových technologií; psychologické posuny: pozornost, paměť, multitasking, HCI, HCD a </a:t>
            </a:r>
            <a:r>
              <a:rPr lang="cs-CZ" sz="1700" dirty="0" err="1">
                <a:solidFill>
                  <a:schemeClr val="bg1"/>
                </a:solidFill>
              </a:rPr>
              <a:t>edudesign</a:t>
            </a:r>
            <a:endParaRPr lang="cs-CZ" sz="1700" dirty="0">
              <a:solidFill>
                <a:schemeClr val="bg1"/>
              </a:solidFill>
            </a:endParaRP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ŠVP, RVP, kariérní řád učitelů, koordinátor ICT, mentor: vzdělávací politika na ZŠ a SŠ, kompetence pro 21. století, kompetenční modely učení, alternativní vzdělávací cesty a koncepty, DIY, historické pokusy a kontexty, současné podoby alternativního vzdělávání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Technologie a technologické trendy měnící vzdělávání, </a:t>
            </a:r>
            <a:r>
              <a:rPr lang="cs-CZ" sz="1700" dirty="0" err="1">
                <a:solidFill>
                  <a:schemeClr val="bg1"/>
                </a:solidFill>
              </a:rPr>
              <a:t>edTechové</a:t>
            </a:r>
            <a:r>
              <a:rPr lang="cs-CZ" sz="1700" dirty="0">
                <a:solidFill>
                  <a:schemeClr val="bg1"/>
                </a:solidFill>
              </a:rPr>
              <a:t> diskursy, zájmové skupiny, klíčový inovátoři, pedagogika nejistoty, klíčové osobnosti trendy, myšlení a práce nahlas, cíleně budované digitální stopy</a:t>
            </a:r>
          </a:p>
          <a:p>
            <a:pPr>
              <a:lnSpc>
                <a:spcPct val="70000"/>
              </a:lnSpc>
            </a:pPr>
            <a:r>
              <a:rPr lang="cs-CZ" sz="1700" dirty="0">
                <a:solidFill>
                  <a:schemeClr val="bg1"/>
                </a:solidFill>
              </a:rPr>
              <a:t>Digitální sociologie a psychologie; generace X a Y, digitální domorodci, digitální nomádi, modelování sociálních jevů, síťová generace, </a:t>
            </a:r>
            <a:r>
              <a:rPr lang="cs-CZ" sz="1700" dirty="0" err="1">
                <a:solidFill>
                  <a:schemeClr val="bg1"/>
                </a:solidFill>
              </a:rPr>
              <a:t>cognitive</a:t>
            </a:r>
            <a:r>
              <a:rPr lang="cs-CZ" sz="1700" dirty="0">
                <a:solidFill>
                  <a:schemeClr val="bg1"/>
                </a:solidFill>
              </a:rPr>
              <a:t> </a:t>
            </a:r>
            <a:r>
              <a:rPr lang="cs-CZ" sz="1700" dirty="0" err="1">
                <a:solidFill>
                  <a:schemeClr val="bg1"/>
                </a:solidFill>
              </a:rPr>
              <a:t>dissonance</a:t>
            </a:r>
            <a:r>
              <a:rPr lang="cs-CZ" sz="1700" dirty="0">
                <a:solidFill>
                  <a:schemeClr val="bg1"/>
                </a:solidFill>
              </a:rPr>
              <a:t>, </a:t>
            </a:r>
            <a:r>
              <a:rPr lang="cs-CZ" sz="1700" dirty="0" err="1">
                <a:solidFill>
                  <a:schemeClr val="bg1"/>
                </a:solidFill>
              </a:rPr>
              <a:t>influencers</a:t>
            </a:r>
            <a:r>
              <a:rPr lang="cs-CZ" sz="1700" dirty="0">
                <a:solidFill>
                  <a:schemeClr val="bg1"/>
                </a:solidFill>
              </a:rPr>
              <a:t>, vzory, filtrování obsahu, </a:t>
            </a:r>
            <a:r>
              <a:rPr lang="cs-CZ" sz="1700" dirty="0" err="1">
                <a:solidFill>
                  <a:schemeClr val="bg1"/>
                </a:solidFill>
              </a:rPr>
              <a:t>sebeverifikační</a:t>
            </a:r>
            <a:r>
              <a:rPr lang="cs-CZ" sz="1700" dirty="0">
                <a:solidFill>
                  <a:schemeClr val="bg1"/>
                </a:solidFill>
              </a:rPr>
              <a:t> teorie,... Třetí a čtvrtá vědecká revoluce, doba datová, průmysl 4.0, vzdělávání a věda založená na datech a jejich analýze, limity analýzy, BI, data </a:t>
            </a:r>
            <a:r>
              <a:rPr lang="cs-CZ" sz="1700" dirty="0" err="1">
                <a:solidFill>
                  <a:schemeClr val="bg1"/>
                </a:solidFill>
              </a:rPr>
              <a:t>mining</a:t>
            </a:r>
            <a:r>
              <a:rPr lang="cs-CZ" sz="1700" dirty="0">
                <a:solidFill>
                  <a:schemeClr val="bg1"/>
                </a:solidFill>
              </a:rPr>
              <a:t>, modelování</a:t>
            </a:r>
          </a:p>
        </p:txBody>
      </p:sp>
    </p:spTree>
    <p:extLst>
      <p:ext uri="{BB962C8B-B14F-4D97-AF65-F5344CB8AC3E}">
        <p14:creationId xmlns:p14="http://schemas.microsoft.com/office/powerpoint/2010/main" val="2979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Co se musí…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Na polovinu přednášek odevzdat přípravu – krátký text s něčím zajímavým, načteným, diskusním. A </a:t>
            </a:r>
            <a:r>
              <a:rPr lang="cs-CZ" sz="2400" dirty="0" err="1">
                <a:solidFill>
                  <a:schemeClr val="bg1"/>
                </a:solidFill>
              </a:rPr>
              <a:t>ozdrojovaný</a:t>
            </a:r>
            <a:r>
              <a:rPr lang="cs-CZ" sz="2400" dirty="0">
                <a:solidFill>
                  <a:schemeClr val="bg1"/>
                </a:solidFill>
              </a:rPr>
              <a:t> – bude na Mediu pro nás pro všechny.</a:t>
            </a:r>
          </a:p>
          <a:p>
            <a:r>
              <a:rPr lang="cs-CZ" sz="2400" dirty="0">
                <a:solidFill>
                  <a:schemeClr val="bg1"/>
                </a:solidFill>
              </a:rPr>
              <a:t>Přípravy je třeba odevzdat do středeční půlnoci před příslušnou přednáškou</a:t>
            </a:r>
          </a:p>
          <a:p>
            <a:r>
              <a:rPr lang="cs-CZ" sz="2400" dirty="0">
                <a:solidFill>
                  <a:schemeClr val="bg1"/>
                </a:solidFill>
              </a:rPr>
              <a:t>Chodit na polovinu setkání (kombinovaní jen na ta </a:t>
            </a:r>
            <a:r>
              <a:rPr lang="cs-CZ" sz="2400" dirty="0" smtClean="0">
                <a:solidFill>
                  <a:schemeClr val="bg1"/>
                </a:solidFill>
              </a:rPr>
              <a:t>svoje)</a:t>
            </a:r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>
                <a:solidFill>
                  <a:schemeClr val="bg1"/>
                </a:solidFill>
              </a:rPr>
              <a:t>Odevzdat závěrečný úkol (Medium) a složit zkoušku</a:t>
            </a:r>
          </a:p>
          <a:p>
            <a:r>
              <a:rPr lang="cs-CZ" sz="2400" dirty="0">
                <a:solidFill>
                  <a:schemeClr val="bg1"/>
                </a:solidFill>
              </a:rPr>
              <a:t>Přemýšlet, těšit se, diskutovat,…. snad.</a:t>
            </a:r>
          </a:p>
        </p:txBody>
      </p:sp>
    </p:spTree>
    <p:extLst>
      <p:ext uri="{BB962C8B-B14F-4D97-AF65-F5344CB8AC3E}">
        <p14:creationId xmlns:p14="http://schemas.microsoft.com/office/powerpoint/2010/main" val="426719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Krátká příprava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Bude nahraná v Mediu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Rozsah min 2000 znaků včetně mezer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Pracujte s odkazy (URL)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Snažte se najít něco zajímavého pro vás, nikoli obecniny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Bodování 1-3 body za každou</a:t>
            </a:r>
          </a:p>
          <a:p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3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 dirty="0"/>
              <a:t>Do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Vyplňte Google Formulář s </a:t>
            </a:r>
            <a:r>
              <a:rPr lang="cs-CZ" sz="2400" dirty="0" err="1">
                <a:solidFill>
                  <a:schemeClr val="bg1"/>
                </a:solidFill>
              </a:rPr>
              <a:t>nikem</a:t>
            </a:r>
            <a:r>
              <a:rPr lang="cs-CZ" sz="2400" dirty="0">
                <a:solidFill>
                  <a:schemeClr val="bg1"/>
                </a:solidFill>
              </a:rPr>
              <a:t> na Medium.</a:t>
            </a:r>
          </a:p>
          <a:p>
            <a:r>
              <a:rPr lang="cs-CZ" sz="2400" dirty="0">
                <a:solidFill>
                  <a:schemeClr val="bg1"/>
                </a:solidFill>
                <a:hlinkClick r:id="rId2"/>
              </a:rPr>
              <a:t>http://bit.ly/vikma16</a:t>
            </a: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9d72fd7c27cf38244911148ca6f7e6f351b4e6e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„Serva ordinem, et ordo servabit te“</vt:lpstr>
      <vt:lpstr>Jak a co</vt:lpstr>
      <vt:lpstr>Témata</vt:lpstr>
      <vt:lpstr>Co se musí…</vt:lpstr>
      <vt:lpstr>Krátká příprava</vt:lpstr>
      <vt:lpstr>Do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„Zachovej řád a řád zachová tebe“</dc:title>
  <dc:creator>Michal Cerny</dc:creator>
  <cp:lastModifiedBy>Michal Černý</cp:lastModifiedBy>
  <cp:revision>7</cp:revision>
  <dcterms:created xsi:type="dcterms:W3CDTF">2017-02-23T22:22:14Z</dcterms:created>
  <dcterms:modified xsi:type="dcterms:W3CDTF">2019-02-22T08:31:17Z</dcterms:modified>
</cp:coreProperties>
</file>