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79" r:id="rId24"/>
    <p:sldId id="281" r:id="rId25"/>
    <p:sldId id="280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pomocnik.rvp.cz/clanek/13889/JAK-ROSTE-ODDENEK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uratorstvi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reativnislovnik.cz/Z%C3%A1jem-o-testov%C3%A1n%C3%AD.php" TargetMode="External"/><Relationship Id="rId4" Type="http://schemas.openxmlformats.org/officeDocument/2006/relationships/hyperlink" Target="http://hyperphysics.phy-astr.gsu.edu/hbase/hfram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dx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Viri</a:t>
            </a:r>
            <a:r>
              <a:rPr lang="cs-CZ" i="1" dirty="0"/>
              <a:t> </a:t>
            </a:r>
            <a:r>
              <a:rPr lang="cs-CZ" i="1" dirty="0" err="1"/>
              <a:t>prudentes</a:t>
            </a:r>
            <a:r>
              <a:rPr lang="cs-CZ" i="1" dirty="0"/>
              <a:t> et </a:t>
            </a:r>
            <a:r>
              <a:rPr lang="cs-CZ" i="1" dirty="0" err="1"/>
              <a:t>sapientes</a:t>
            </a:r>
            <a:r>
              <a:rPr lang="cs-CZ" i="1" dirty="0"/>
              <a:t> </a:t>
            </a:r>
            <a:r>
              <a:rPr lang="cs-CZ" i="1" dirty="0" err="1"/>
              <a:t>numquam</a:t>
            </a:r>
            <a:r>
              <a:rPr lang="cs-CZ" i="1" dirty="0"/>
              <a:t> </a:t>
            </a:r>
            <a:r>
              <a:rPr lang="cs-CZ" i="1" dirty="0" err="1"/>
              <a:t>divitias</a:t>
            </a:r>
            <a:r>
              <a:rPr lang="cs-CZ" i="1" dirty="0"/>
              <a:t> </a:t>
            </a:r>
            <a:r>
              <a:rPr lang="cs-CZ" i="1" dirty="0" err="1"/>
              <a:t>nimias</a:t>
            </a:r>
            <a:r>
              <a:rPr lang="cs-CZ" i="1" dirty="0"/>
              <a:t> </a:t>
            </a:r>
            <a:r>
              <a:rPr lang="cs-CZ" i="1" dirty="0" err="1"/>
              <a:t>cupient</a:t>
            </a:r>
            <a:r>
              <a:rPr lang="cs-CZ" i="1" dirty="0"/>
              <a:t>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319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Otevřené vzdělávání a otevřená věda, MOOC, SOOC, občanská věda, Wikipedie, wiki přístup, wiki komunity, nelineární učení</a:t>
            </a:r>
          </a:p>
          <a:p>
            <a:r>
              <a:rPr lang="cs-CZ" dirty="0"/>
              <a:t>Učící se společnost</a:t>
            </a:r>
          </a:p>
          <a:p>
            <a:r>
              <a:rPr lang="cs-CZ" dirty="0"/>
              <a:t>2016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05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776309" cy="354171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https://www.coursera.org</a:t>
            </a:r>
            <a:endParaRPr lang="cs-CZ" dirty="0"/>
          </a:p>
          <a:p>
            <a:r>
              <a:rPr lang="cs-CZ" dirty="0" err="1"/>
              <a:t>Standford</a:t>
            </a:r>
            <a:r>
              <a:rPr lang="cs-CZ" dirty="0"/>
              <a:t> University, University </a:t>
            </a:r>
            <a:r>
              <a:rPr lang="cs-CZ" dirty="0" err="1"/>
              <a:t>of</a:t>
            </a:r>
            <a:r>
              <a:rPr lang="cs-CZ" dirty="0"/>
              <a:t> Michigan,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Pennsylvania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Illinois či </a:t>
            </a:r>
            <a:r>
              <a:rPr lang="cs-CZ" dirty="0" err="1"/>
              <a:t>Princeton</a:t>
            </a:r>
            <a:r>
              <a:rPr lang="cs-CZ" dirty="0"/>
              <a:t> University a postupně se připojují další špičková (nejen) americká univerzitní pracoviště. 136 dodavatelů.</a:t>
            </a:r>
          </a:p>
          <a:p>
            <a:r>
              <a:rPr lang="cs-CZ" dirty="0"/>
              <a:t>Tlak na kvalitu, certifikáty.</a:t>
            </a:r>
          </a:p>
          <a:p>
            <a:r>
              <a:rPr lang="cs-CZ" dirty="0"/>
              <a:t>Důraz kladen na video, testy a projekty.</a:t>
            </a:r>
          </a:p>
          <a:p>
            <a:r>
              <a:rPr lang="cs-CZ" dirty="0"/>
              <a:t>1474 kurzů</a:t>
            </a:r>
          </a:p>
          <a:p>
            <a:r>
              <a:rPr lang="cs-CZ" dirty="0"/>
              <a:t>Řada komplexních specializací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89" y="-53766"/>
            <a:ext cx="6543811" cy="30643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347" y="3136727"/>
            <a:ext cx="5495026" cy="35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2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2006 </a:t>
            </a:r>
            <a:r>
              <a:rPr lang="cs-CZ" dirty="0" err="1"/>
              <a:t>Salman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  <a:p>
            <a:r>
              <a:rPr lang="cs-CZ" dirty="0"/>
              <a:t>Od ZŠ po universitu</a:t>
            </a:r>
          </a:p>
          <a:p>
            <a:r>
              <a:rPr lang="cs-CZ" dirty="0"/>
              <a:t>Základ je ve videu – dnes je jich přes 3500 na </a:t>
            </a:r>
            <a:r>
              <a:rPr lang="cs-CZ" dirty="0" err="1"/>
              <a:t>YouTube</a:t>
            </a:r>
            <a:r>
              <a:rPr lang="cs-CZ" dirty="0"/>
              <a:t>.</a:t>
            </a:r>
          </a:p>
          <a:p>
            <a:r>
              <a:rPr lang="cs-CZ" dirty="0"/>
              <a:t>Hodně matematiky a přírodních věd.</a:t>
            </a:r>
          </a:p>
          <a:p>
            <a:r>
              <a:rPr lang="cs-CZ" dirty="0"/>
              <a:t>Postupně testy, </a:t>
            </a:r>
            <a:r>
              <a:rPr lang="cs-CZ" dirty="0" err="1"/>
              <a:t>gamifikace</a:t>
            </a:r>
            <a:r>
              <a:rPr lang="cs-CZ" dirty="0"/>
              <a:t> a další prvky.</a:t>
            </a:r>
          </a:p>
          <a:p>
            <a:r>
              <a:rPr lang="cs-CZ" dirty="0">
                <a:hlinkClick r:id="rId2"/>
              </a:rPr>
              <a:t>http://www.khanacademy.org/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6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Small</a:t>
            </a:r>
            <a:r>
              <a:rPr lang="cs-CZ" dirty="0"/>
              <a:t> nebo </a:t>
            </a:r>
            <a:r>
              <a:rPr lang="cs-CZ" dirty="0" err="1"/>
              <a:t>Social</a:t>
            </a:r>
            <a:endParaRPr lang="cs-CZ" dirty="0"/>
          </a:p>
          <a:p>
            <a:r>
              <a:rPr lang="cs-CZ" dirty="0"/>
              <a:t>Důraz je kladený na to, že jde o malou skupinu, která se vzájemně podporuje, motivuje a může jít více do hloubky</a:t>
            </a:r>
          </a:p>
          <a:p>
            <a:r>
              <a:rPr lang="cs-CZ" dirty="0"/>
              <a:t>Typicky cca 20 – 50 osob</a:t>
            </a:r>
          </a:p>
          <a:p>
            <a:r>
              <a:rPr lang="cs-CZ" dirty="0"/>
              <a:t>V čem se mění design?</a:t>
            </a:r>
          </a:p>
          <a:p>
            <a:r>
              <a:rPr lang="cs-CZ" dirty="0"/>
              <a:t>K čemu je to dobré? </a:t>
            </a:r>
          </a:p>
        </p:txBody>
      </p:sp>
    </p:spTree>
    <p:extLst>
      <p:ext uri="{BB962C8B-B14F-4D97-AF65-F5344CB8AC3E}">
        <p14:creationId xmlns:p14="http://schemas.microsoft.com/office/powerpoint/2010/main" val="325948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Rhizomatic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Cormier</a:t>
            </a:r>
            <a:endParaRPr lang="cs-CZ" dirty="0"/>
          </a:p>
          <a:p>
            <a:r>
              <a:rPr lang="cs-CZ" dirty="0"/>
              <a:t>Strom x oddenek</a:t>
            </a:r>
          </a:p>
          <a:p>
            <a:r>
              <a:rPr lang="cs-CZ" dirty="0"/>
              <a:t>Kurikulum x komunita</a:t>
            </a:r>
          </a:p>
          <a:p>
            <a:r>
              <a:rPr lang="cs-CZ" dirty="0"/>
              <a:t>Základní myšlenka: učitel vytvoří počáteční strukturu a studenti na ni sami staví podle toho, co je zajímá a je pro ně důležité. Důraz je kladen na otevřenost a komunitu.</a:t>
            </a:r>
          </a:p>
          <a:p>
            <a:r>
              <a:rPr lang="cs-CZ" dirty="0"/>
              <a:t>Někdy se užívá koncept otevřeného sylabu (viz náš kurz), který je kompromisem mezi oběma přístupy.</a:t>
            </a:r>
          </a:p>
          <a:p>
            <a:r>
              <a:rPr lang="cs-CZ" dirty="0">
                <a:hlinkClick r:id="rId2"/>
              </a:rPr>
              <a:t>Jak roste oddenek?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34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nímek obrazovky 2016-06-22 v 9.22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73"/>
          <a:stretch/>
        </p:blipFill>
        <p:spPr bwMode="auto">
          <a:xfrm>
            <a:off x="8470370" y="2413000"/>
            <a:ext cx="2913062" cy="1731885"/>
          </a:xfrm>
          <a:prstGeom prst="roundRect">
            <a:avLst>
              <a:gd name="adj" fmla="val 5343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20160120_ePandOpenBadges_BACCrev2_FriendsBenef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 r="5" b="17445"/>
          <a:stretch/>
        </p:blipFill>
        <p:spPr bwMode="auto">
          <a:xfrm>
            <a:off x="8470369" y="4309476"/>
            <a:ext cx="2913062" cy="1731885"/>
          </a:xfrm>
          <a:prstGeom prst="roundRect">
            <a:avLst>
              <a:gd name="adj" fmla="val 5832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16" name="Picture 5" descr="DeakinHallmarksv0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2838624"/>
            <a:ext cx="5561905" cy="27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2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data – (astro) fyzikální 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40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of Identifications, Measurements, and Bibliography of Astronomical Data</a:t>
            </a:r>
            <a:r>
              <a:rPr lang="cs-CZ" dirty="0"/>
              <a:t>.</a:t>
            </a:r>
          </a:p>
          <a:p>
            <a:r>
              <a:rPr lang="cs-CZ" dirty="0"/>
              <a:t>Databáze astronomických objektů s celou řadou informací – od lokalizace, přes velikost až po spektrální třídu či pozorovanou velikost.</a:t>
            </a:r>
          </a:p>
          <a:p>
            <a:r>
              <a:rPr lang="cs-CZ" dirty="0"/>
              <a:t>Existuje zde prohlížeč CDS s fotografiemi oblohy a pěknou vizuální podobou dat.</a:t>
            </a:r>
          </a:p>
          <a:p>
            <a:r>
              <a:rPr lang="cs-CZ" dirty="0"/>
              <a:t>Řada grafů, fotografií a dalších dat.</a:t>
            </a:r>
          </a:p>
          <a:p>
            <a:r>
              <a:rPr lang="cs-CZ" dirty="0"/>
              <a:t>Žáci mohou sami počítat a studovat hvězdy stejně, jako současní astrofyzici.</a:t>
            </a:r>
          </a:p>
        </p:txBody>
      </p:sp>
    </p:spTree>
    <p:extLst>
      <p:ext uri="{BB962C8B-B14F-4D97-AF65-F5344CB8AC3E}">
        <p14:creationId xmlns:p14="http://schemas.microsoft.com/office/powerpoint/2010/main" val="32198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" y="2167930"/>
            <a:ext cx="5546095" cy="45254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3552151"/>
            <a:ext cx="7488832" cy="3141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27" y="356659"/>
            <a:ext cx="8094224" cy="31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1265043"/>
            <a:ext cx="10841292" cy="5332309"/>
          </a:xfrm>
        </p:spPr>
      </p:pic>
    </p:spTree>
    <p:extLst>
      <p:ext uri="{BB962C8B-B14F-4D97-AF65-F5344CB8AC3E}">
        <p14:creationId xmlns:p14="http://schemas.microsoft.com/office/powerpoint/2010/main" val="228598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Skyview</a:t>
            </a:r>
            <a:r>
              <a:rPr lang="cs-CZ" dirty="0"/>
              <a:t> – zobrazí snímek objektu v dané frekvenci</a:t>
            </a:r>
          </a:p>
          <a:p>
            <a:r>
              <a:rPr lang="cs-CZ" dirty="0"/>
              <a:t>NASA – zdroj dat všeho druhu (od obrázků z </a:t>
            </a:r>
            <a:r>
              <a:rPr lang="cs-CZ" dirty="0" err="1"/>
              <a:t>Hubbleova</a:t>
            </a:r>
            <a:r>
              <a:rPr lang="cs-CZ" dirty="0"/>
              <a:t> teleskopu po výpočet X-</a:t>
            </a:r>
            <a:r>
              <a:rPr lang="cs-CZ" dirty="0" err="1"/>
              <a:t>Ray</a:t>
            </a:r>
            <a:r>
              <a:rPr lang="cs-CZ" dirty="0"/>
              <a:t> Background daného objektu)</a:t>
            </a:r>
          </a:p>
          <a:p>
            <a:r>
              <a:rPr lang="cs-CZ" dirty="0"/>
              <a:t>MAST </a:t>
            </a:r>
            <a:r>
              <a:rPr lang="cs-CZ" dirty="0" err="1"/>
              <a:t>Portal</a:t>
            </a:r>
            <a:r>
              <a:rPr lang="cs-CZ" dirty="0"/>
              <a:t> – všechna dostupná pozorovaná data (spektra, fotografie,…) na jednom místě. Vše se dá prohlížet stahovat, analyzovat.</a:t>
            </a:r>
          </a:p>
        </p:txBody>
      </p:sp>
    </p:spTree>
    <p:extLst>
      <p:ext uri="{BB962C8B-B14F-4D97-AF65-F5344CB8AC3E}">
        <p14:creationId xmlns:p14="http://schemas.microsoft.com/office/powerpoint/2010/main" val="329038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Otevřené vzdělávací zdroje</a:t>
            </a:r>
          </a:p>
          <a:p>
            <a:r>
              <a:rPr lang="cs-CZ" dirty="0"/>
              <a:t>Otevřené kurikulum</a:t>
            </a:r>
          </a:p>
          <a:p>
            <a:r>
              <a:rPr lang="cs-CZ" dirty="0"/>
              <a:t>Otevřená data ve vědě</a:t>
            </a:r>
          </a:p>
          <a:p>
            <a:r>
              <a:rPr lang="cs-CZ" dirty="0"/>
              <a:t>Otevřené zdroje</a:t>
            </a:r>
          </a:p>
          <a:p>
            <a:r>
              <a:rPr lang="cs-CZ" dirty="0"/>
              <a:t>Občanská věda</a:t>
            </a:r>
          </a:p>
          <a:p>
            <a:r>
              <a:rPr lang="cs-CZ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69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44" y="-3731"/>
            <a:ext cx="9505056" cy="46410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768"/>
            <a:ext cx="6816757" cy="33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arXiv.org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1991.</a:t>
            </a:r>
          </a:p>
          <a:p>
            <a:r>
              <a:rPr lang="cs-CZ" dirty="0"/>
              <a:t>Databáze volně dostupných preprintů z fyziky, matematiky, astronomie a dalších oborů.</a:t>
            </a:r>
          </a:p>
          <a:p>
            <a:r>
              <a:rPr lang="cs-CZ" dirty="0"/>
              <a:t>Každý měsíc tisíce nových článků.</a:t>
            </a:r>
          </a:p>
          <a:p>
            <a:r>
              <a:rPr lang="cs-CZ" dirty="0"/>
              <a:t>Lze v nich vyhledávat, stahovat je a pracovat s nimi.</a:t>
            </a:r>
          </a:p>
          <a:p>
            <a:r>
              <a:rPr lang="cs-CZ" dirty="0"/>
              <a:t>Ve výuce tak můžeme používat nejaktuálnější data a zároveň ukázat, jak vypadají výstupy fyzikální či astronomické vědy.</a:t>
            </a:r>
          </a:p>
          <a:p>
            <a:r>
              <a:rPr lang="cs-CZ" dirty="0"/>
              <a:t>Je nutný předvýběr zajímavých a dostupných textů.</a:t>
            </a:r>
          </a:p>
        </p:txBody>
      </p:sp>
    </p:spTree>
    <p:extLst>
      <p:ext uri="{BB962C8B-B14F-4D97-AF65-F5344CB8AC3E}">
        <p14:creationId xmlns:p14="http://schemas.microsoft.com/office/powerpoint/2010/main" val="87651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38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 koncept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Wikipedia</a:t>
            </a:r>
            <a:r>
              <a:rPr lang="cs-CZ" dirty="0"/>
              <a:t>: otevřená encyklopedie kvalitou srovnatelná s </a:t>
            </a:r>
            <a:r>
              <a:rPr lang="cs-CZ" dirty="0" err="1"/>
              <a:t>Britannicou</a:t>
            </a:r>
            <a:endParaRPr lang="cs-CZ" dirty="0"/>
          </a:p>
          <a:p>
            <a:r>
              <a:rPr lang="cs-CZ" dirty="0"/>
              <a:t>Vlastní značkovací jazyk</a:t>
            </a:r>
          </a:p>
          <a:p>
            <a:r>
              <a:rPr lang="cs-CZ" dirty="0"/>
              <a:t>Klíčová je vazba mezi jednotlivými dokumenty ale i práce s metadaty</a:t>
            </a:r>
          </a:p>
          <a:p>
            <a:r>
              <a:rPr lang="cs-CZ" dirty="0"/>
              <a:t>Specifické řízení komunit včetně rozhodovacích procesů</a:t>
            </a:r>
          </a:p>
          <a:p>
            <a:r>
              <a:rPr lang="cs-CZ" dirty="0"/>
              <a:t>Kdokoli může editovat cokoli (to už dnes úplně neplatí)</a:t>
            </a:r>
          </a:p>
          <a:p>
            <a:r>
              <a:rPr lang="cs-CZ" dirty="0"/>
              <a:t>Aby to celé fungovalo, je třeba mít dobrá pravidla a hodně přispěvatelů</a:t>
            </a:r>
          </a:p>
          <a:p>
            <a:r>
              <a:rPr lang="cs-CZ" dirty="0" err="1"/>
              <a:t>MediaWiki</a:t>
            </a:r>
            <a:r>
              <a:rPr lang="cs-CZ" dirty="0"/>
              <a:t> aj.</a:t>
            </a:r>
          </a:p>
          <a:p>
            <a:r>
              <a:rPr lang="cs-CZ" dirty="0"/>
              <a:t>Studenti píší Wikipedii, Senioři píší Wikipedii</a:t>
            </a:r>
          </a:p>
        </p:txBody>
      </p:sp>
    </p:spTree>
    <p:extLst>
      <p:ext uri="{BB962C8B-B14F-4D97-AF65-F5344CB8AC3E}">
        <p14:creationId xmlns:p14="http://schemas.microsoft.com/office/powerpoint/2010/main" val="286600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3706" y="1414790"/>
            <a:ext cx="5638853" cy="40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Nelineární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Jako Wikipedie?</a:t>
            </a:r>
          </a:p>
          <a:p>
            <a:r>
              <a:rPr lang="cs-CZ" sz="1600" dirty="0"/>
              <a:t>Jako myšlenková mapa?</a:t>
            </a:r>
          </a:p>
          <a:p>
            <a:r>
              <a:rPr lang="cs-CZ" sz="1600" dirty="0"/>
              <a:t>Jako kurátorský přístup?</a:t>
            </a:r>
          </a:p>
          <a:p>
            <a:r>
              <a:rPr lang="cs-CZ" sz="1600" dirty="0"/>
              <a:t>…</a:t>
            </a:r>
          </a:p>
          <a:p>
            <a:r>
              <a:rPr lang="cs-CZ" sz="1600" dirty="0">
                <a:hlinkClick r:id="rId3"/>
              </a:rPr>
              <a:t>Kuratorstvi.cz</a:t>
            </a:r>
            <a:endParaRPr lang="cs-CZ" sz="1600" dirty="0"/>
          </a:p>
          <a:p>
            <a:r>
              <a:rPr lang="cs-CZ" sz="1600" dirty="0" err="1">
                <a:hlinkClick r:id="rId4"/>
              </a:rPr>
              <a:t>Hypephysics</a:t>
            </a:r>
            <a:endParaRPr lang="cs-CZ" sz="1600" dirty="0"/>
          </a:p>
          <a:p>
            <a:r>
              <a:rPr lang="cs-CZ" sz="1600" dirty="0">
                <a:hlinkClick r:id="rId5"/>
              </a:rPr>
              <a:t>Kreativní slovník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3555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22168" cy="33296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090599" cy="34051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49" y="0"/>
            <a:ext cx="4332849" cy="36518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338" y="3475193"/>
            <a:ext cx="2977661" cy="33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9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Snímek obrazovky 2016-10-19 v 18.39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186" y="1258529"/>
            <a:ext cx="5395893" cy="43302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Otevřené vzdělávací zdroje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Do velké míry otázka licencí, neexistuje jednotný autorský zákon, i když CC není špatné</a:t>
            </a:r>
          </a:p>
          <a:p>
            <a:r>
              <a:rPr lang="cs-CZ" sz="1600" dirty="0"/>
              <a:t>Otevřené nemusí znamenat zdarma</a:t>
            </a:r>
          </a:p>
          <a:p>
            <a:r>
              <a:rPr lang="cs-CZ" sz="1600" dirty="0"/>
              <a:t>Obtížné vyhledávání (GCS)</a:t>
            </a:r>
          </a:p>
          <a:p>
            <a:r>
              <a:rPr lang="cs-CZ" sz="1600" dirty="0"/>
              <a:t>Návaznost na možnosti modifikace a dalšího zpracování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9581" y="1467459"/>
            <a:ext cx="3778306" cy="16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9581" y="3636352"/>
            <a:ext cx="3778306" cy="18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cs-CZ" dirty="0"/>
              <a:t>Příklady OER na </a:t>
            </a:r>
            <a:r>
              <a:rPr lang="cs-CZ" dirty="0" err="1"/>
              <a:t>KISKu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cs-CZ" dirty="0"/>
              <a:t>KPI11: standardizovaná možnost licencování</a:t>
            </a:r>
          </a:p>
          <a:p>
            <a:r>
              <a:rPr lang="cs-CZ" dirty="0" smtClean="0"/>
              <a:t>VIKMB41: </a:t>
            </a:r>
            <a:r>
              <a:rPr lang="cs-CZ" dirty="0"/>
              <a:t>otevřený kurz pro hosty, ale nikomu ho nedáme, části se ale sdílet dají</a:t>
            </a:r>
          </a:p>
        </p:txBody>
      </p:sp>
    </p:spTree>
    <p:extLst>
      <p:ext uri="{BB962C8B-B14F-4D97-AF65-F5344CB8AC3E}">
        <p14:creationId xmlns:p14="http://schemas.microsoft.com/office/powerpoint/2010/main" val="241891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Masivní: jsou tak velké, že není možný individuální přístup, což implikuje jiné didaktické přístupy</a:t>
            </a:r>
          </a:p>
          <a:p>
            <a:r>
              <a:rPr lang="cs-CZ" dirty="0"/>
              <a:t>Online</a:t>
            </a:r>
          </a:p>
          <a:p>
            <a:r>
              <a:rPr lang="cs-CZ" dirty="0"/>
              <a:t>Otevřený: otevřený znamená, že neklade zbytečné překážky, jako jsou formální požadavky na vzdělání.</a:t>
            </a:r>
          </a:p>
          <a:p>
            <a:r>
              <a:rPr lang="cs-CZ" dirty="0"/>
              <a:t>Kurz: problematický pojem – jak velký je kurz? Kolik stran textu nebo hodin videa?</a:t>
            </a:r>
          </a:p>
          <a:p>
            <a:endParaRPr lang="cs-CZ" dirty="0"/>
          </a:p>
          <a:p>
            <a:r>
              <a:rPr lang="cs-CZ" dirty="0"/>
              <a:t>Podle MŠMT ČR je MOOC multimediální, čert ví proč.</a:t>
            </a:r>
          </a:p>
        </p:txBody>
      </p:sp>
    </p:spTree>
    <p:extLst>
      <p:ext uri="{BB962C8B-B14F-4D97-AF65-F5344CB8AC3E}">
        <p14:creationId xmlns:p14="http://schemas.microsoft.com/office/powerpoint/2010/main" val="236485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malá míra dokončení (cca 5 %)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Problematická motivace</a:t>
            </a:r>
          </a:p>
          <a:p>
            <a:r>
              <a:rPr lang="cs-CZ" dirty="0"/>
              <a:t>Nižší kvalita než běžné kurzy</a:t>
            </a:r>
          </a:p>
          <a:p>
            <a:r>
              <a:rPr lang="cs-CZ" dirty="0"/>
              <a:t>Jak standardizovat?</a:t>
            </a:r>
          </a:p>
          <a:p>
            <a:endParaRPr lang="cs-CZ" dirty="0"/>
          </a:p>
          <a:p>
            <a:r>
              <a:rPr lang="cs-CZ" dirty="0"/>
              <a:t>Ale je to velký a zajímavý trh.</a:t>
            </a:r>
          </a:p>
        </p:txBody>
      </p:sp>
    </p:spTree>
    <p:extLst>
      <p:ext uri="{BB962C8B-B14F-4D97-AF65-F5344CB8AC3E}">
        <p14:creationId xmlns:p14="http://schemas.microsoft.com/office/powerpoint/2010/main" val="110135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uznávat kredity?</a:t>
            </a:r>
          </a:p>
          <a:p>
            <a:r>
              <a:rPr lang="cs-CZ" dirty="0"/>
              <a:t>Na čem vydělávat?</a:t>
            </a:r>
          </a:p>
          <a:p>
            <a:r>
              <a:rPr lang="cs-CZ" dirty="0"/>
              <a:t>Jak budovat kurikulum?</a:t>
            </a:r>
          </a:p>
          <a:p>
            <a:r>
              <a:rPr lang="cs-CZ" dirty="0"/>
              <a:t>Jak zlepšit míru dokončení?</a:t>
            </a:r>
          </a:p>
          <a:p>
            <a:r>
              <a:rPr lang="cs-CZ" dirty="0"/>
              <a:t>Jak pracovat se vzájemným hodnocením?</a:t>
            </a:r>
          </a:p>
          <a:p>
            <a:r>
              <a:rPr lang="cs-CZ" dirty="0"/>
              <a:t>Všichni se kopírujeme….</a:t>
            </a:r>
          </a:p>
        </p:txBody>
      </p:sp>
    </p:spTree>
    <p:extLst>
      <p:ext uri="{BB962C8B-B14F-4D97-AF65-F5344CB8AC3E}">
        <p14:creationId xmlns:p14="http://schemas.microsoft.com/office/powerpoint/2010/main" val="66682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kurzy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44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940211" cy="3541714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https://www.edx.org</a:t>
            </a:r>
            <a:endParaRPr lang="cs-CZ" dirty="0"/>
          </a:p>
          <a:p>
            <a:r>
              <a:rPr lang="en-US" dirty="0"/>
              <a:t>Harvard University a Massachusetts Institute of </a:t>
            </a:r>
            <a:r>
              <a:rPr lang="cs-CZ" dirty="0"/>
              <a:t>Technology.</a:t>
            </a:r>
          </a:p>
          <a:p>
            <a:r>
              <a:rPr lang="cs-CZ" dirty="0"/>
              <a:t>Dnes se postupně přidávají další.</a:t>
            </a:r>
          </a:p>
          <a:p>
            <a:r>
              <a:rPr lang="cs-CZ" dirty="0"/>
              <a:t>Spojení videa, diskusí, projektů a testů.</a:t>
            </a:r>
          </a:p>
          <a:p>
            <a:r>
              <a:rPr lang="cs-CZ" dirty="0"/>
              <a:t>Možnost zisku certifikátu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95" y="138023"/>
            <a:ext cx="6069193" cy="51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4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0</TotalTime>
  <Words>762</Words>
  <Application>Microsoft Office PowerPoint</Application>
  <PresentationFormat>Širokoúhlá obrazovka</PresentationFormat>
  <Paragraphs>117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Century Gothic</vt:lpstr>
      <vt:lpstr>Wingdings 2</vt:lpstr>
      <vt:lpstr>Citáty</vt:lpstr>
      <vt:lpstr>„Viri prudentes et sapientes numquam divitias nimias cupient“</vt:lpstr>
      <vt:lpstr>Otevřené učení</vt:lpstr>
      <vt:lpstr>Otevřené vzdělávací zdroje</vt:lpstr>
      <vt:lpstr>Příklady OER na KISKu</vt:lpstr>
      <vt:lpstr>MOOC</vt:lpstr>
      <vt:lpstr>MOOC</vt:lpstr>
      <vt:lpstr>MOOC</vt:lpstr>
      <vt:lpstr>Otevřené kurzy</vt:lpstr>
      <vt:lpstr>edX</vt:lpstr>
      <vt:lpstr>Coursera</vt:lpstr>
      <vt:lpstr>Khan Academy</vt:lpstr>
      <vt:lpstr>SOOC</vt:lpstr>
      <vt:lpstr>Rhizomatic Education</vt:lpstr>
      <vt:lpstr>Open Badgages</vt:lpstr>
      <vt:lpstr>Otevřená data – (astro) fyzikální příklady</vt:lpstr>
      <vt:lpstr>SIMBAD</vt:lpstr>
      <vt:lpstr>SIMBAD</vt:lpstr>
      <vt:lpstr>SIMBAD</vt:lpstr>
      <vt:lpstr>Další zdroje</vt:lpstr>
      <vt:lpstr>MAST</vt:lpstr>
      <vt:lpstr>arXiv.org</vt:lpstr>
      <vt:lpstr>Wiki</vt:lpstr>
      <vt:lpstr>Wiki koncept</vt:lpstr>
      <vt:lpstr>Nelineární učení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 est optima rerum magistra</dc:title>
  <dc:creator>Michal Cerny</dc:creator>
  <cp:lastModifiedBy>Michal Černý</cp:lastModifiedBy>
  <cp:revision>15</cp:revision>
  <dcterms:created xsi:type="dcterms:W3CDTF">2017-03-01T21:46:30Z</dcterms:created>
  <dcterms:modified xsi:type="dcterms:W3CDTF">2018-02-22T15:04:18Z</dcterms:modified>
</cp:coreProperties>
</file>