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6" r:id="rId4"/>
    <p:sldId id="267" r:id="rId5"/>
    <p:sldId id="268" r:id="rId6"/>
    <p:sldId id="258" r:id="rId7"/>
    <p:sldId id="264" r:id="rId8"/>
    <p:sldId id="265" r:id="rId9"/>
    <p:sldId id="259" r:id="rId10"/>
    <p:sldId id="263" r:id="rId11"/>
    <p:sldId id="269" r:id="rId12"/>
    <p:sldId id="260" r:id="rId13"/>
    <p:sldId id="261" r:id="rId14"/>
    <p:sldId id="262" r:id="rId15"/>
    <p:sldId id="270" r:id="rId16"/>
    <p:sldId id="271" r:id="rId17"/>
    <p:sldId id="273" r:id="rId18"/>
    <p:sldId id="272" r:id="rId19"/>
    <p:sldId id="275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6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8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26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2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0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66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3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6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7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7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8389706-069E-4A66-ACC7-64975B9C0203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66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ttoraly.wordpress.com/2016/01/24/co-curricular-records-better-with-open-badges-and-eportfol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0357/KONEKTIVISMUS---TEORIE-VZDELAVANI-V-PROSTREDI-SOCIALNICH-SIT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space.org/blog/" TargetMode="External"/><Relationship Id="rId2" Type="http://schemas.openxmlformats.org/officeDocument/2006/relationships/hyperlink" Target="http://davecormier.com/edblo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„Nosce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86455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Konektivismus</a:t>
            </a:r>
            <a:r>
              <a:rPr lang="cs-CZ" dirty="0"/>
              <a:t>, PLE, </a:t>
            </a:r>
            <a:r>
              <a:rPr lang="cs-CZ" dirty="0" err="1"/>
              <a:t>sebeřízené</a:t>
            </a:r>
            <a:r>
              <a:rPr lang="cs-CZ" dirty="0"/>
              <a:t> a sebeurčené učení, </a:t>
            </a:r>
            <a:r>
              <a:rPr lang="cs-CZ" dirty="0" err="1"/>
              <a:t>heutagogika</a:t>
            </a:r>
            <a:r>
              <a:rPr lang="cs-CZ" dirty="0"/>
              <a:t>, co-</a:t>
            </a:r>
            <a:r>
              <a:rPr lang="cs-CZ" dirty="0" err="1"/>
              <a:t>curiculum</a:t>
            </a:r>
            <a:endParaRPr lang="cs-CZ" dirty="0"/>
          </a:p>
          <a:p>
            <a:r>
              <a:rPr lang="cs-CZ" dirty="0"/>
              <a:t>Učící se společnost</a:t>
            </a:r>
          </a:p>
          <a:p>
            <a:r>
              <a:rPr lang="cs-CZ" dirty="0"/>
              <a:t>2017</a:t>
            </a:r>
          </a:p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24480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…. To neví nikdo </a:t>
            </a:r>
            <a:r>
              <a:rPr lang="cs-CZ" i="1" dirty="0" err="1"/>
              <a:t>nikdo</a:t>
            </a:r>
            <a:r>
              <a:rPr lang="cs-CZ" i="1" dirty="0"/>
              <a:t>, možná snad někdo, ale nikdo neví kdo….</a:t>
            </a:r>
          </a:p>
          <a:p>
            <a:endParaRPr lang="cs-CZ" dirty="0"/>
          </a:p>
          <a:p>
            <a:r>
              <a:rPr lang="cs-CZ" dirty="0"/>
              <a:t>Soubor nástrojů, prostředků, postupů, které slouží k učení se</a:t>
            </a:r>
          </a:p>
          <a:p>
            <a:r>
              <a:rPr lang="cs-CZ" dirty="0"/>
              <a:t>PLE x </a:t>
            </a:r>
            <a:r>
              <a:rPr lang="cs-CZ" dirty="0" err="1"/>
              <a:t>PLEs</a:t>
            </a:r>
            <a:endParaRPr lang="cs-CZ" dirty="0"/>
          </a:p>
          <a:p>
            <a:r>
              <a:rPr lang="cs-CZ" dirty="0"/>
              <a:t>Jde o individuální záležitost</a:t>
            </a:r>
          </a:p>
          <a:p>
            <a:r>
              <a:rPr lang="cs-CZ" dirty="0"/>
              <a:t>Často je PLE spojené se sdílením</a:t>
            </a:r>
          </a:p>
          <a:p>
            <a:r>
              <a:rPr lang="cs-CZ" dirty="0"/>
              <a:t>Často je PLE spojené s </a:t>
            </a:r>
            <a:r>
              <a:rPr lang="cs-CZ" dirty="0" err="1"/>
              <a:t>konektivismem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4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1" y="15616"/>
            <a:ext cx="6979920" cy="68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5411587" cy="39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460416"/>
            <a:ext cx="5883052" cy="43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0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</a:t>
            </a:r>
            <a:r>
              <a:rPr lang="cs-CZ" b="1" dirty="0" err="1"/>
              <a:t>Generic</a:t>
            </a:r>
            <a:r>
              <a:rPr lang="cs-CZ" b="1" dirty="0"/>
              <a:t>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1. </a:t>
            </a:r>
            <a:r>
              <a:rPr lang="cs-CZ" b="1" dirty="0"/>
              <a:t>Práce a učení se s dalšími lidmi</a:t>
            </a:r>
            <a:r>
              <a:rPr lang="cs-CZ" dirty="0"/>
              <a:t>. Součástí PLE je vytváření sociálních vazeb a struktur, které člověku pomohou se lépe učit nebo provádět praktické činnost, na kterých se něco učí.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Práce se vzdělávacími objekty</a:t>
            </a:r>
            <a:r>
              <a:rPr lang="cs-CZ" dirty="0"/>
              <a:t>. Student by měl být schopen vybírat a hodnotit vzdělávací zdroje, vytvářet v nich systém a kontext. Ze záplavy možností z čeho se vzdělávat, činní vědomý výběr.</a:t>
            </a:r>
            <a:br>
              <a:rPr lang="cs-CZ" dirty="0"/>
            </a:br>
            <a:r>
              <a:rPr lang="cs-CZ" dirty="0"/>
              <a:t>3. </a:t>
            </a:r>
            <a:r>
              <a:rPr lang="cs-CZ" b="1" dirty="0"/>
              <a:t>Řízení činností</a:t>
            </a:r>
            <a:r>
              <a:rPr lang="cs-CZ" dirty="0"/>
              <a:t>. Student umí používat nástroje a metody, které mu umožní stanovit si vzdělávací plán, měřit čas, který věnuje jednotlivým úkonům a plánovat.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Integrace</a:t>
            </a:r>
            <a:r>
              <a:rPr lang="cs-CZ" dirty="0"/>
              <a:t> všech zmíněných oblastí do procesu vzdělávání. Student je současně schopný jednotlivé online vzdělávací aktivity vztáhnout k formálnímu vzdělávání nebo ke kurzu.</a:t>
            </a:r>
          </a:p>
        </p:txBody>
      </p:sp>
    </p:spTree>
    <p:extLst>
      <p:ext uri="{BB962C8B-B14F-4D97-AF65-F5344CB8AC3E}">
        <p14:creationId xmlns:p14="http://schemas.microsoft.com/office/powerpoint/2010/main" val="7380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Collecting-Reflecting-Connecting-Publishing</a:t>
            </a:r>
            <a:r>
              <a:rPr lang="cs-CZ" b="1" dirty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1. </a:t>
            </a:r>
            <a:r>
              <a:rPr lang="cs-CZ" b="1" dirty="0"/>
              <a:t>Vytváření sbírek a kolekcí</a:t>
            </a:r>
            <a:r>
              <a:rPr lang="cs-CZ" dirty="0"/>
              <a:t> je činnost, která je pro praktické studium nezbytná. Spadá sem práce se záložkami, zdroji, kurzy, učebními materiály. Student si toto vše ukládá do promyšlené struktury, může se k materiálům vracet a aktivně s nimi manipulovat.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Reflektivní učení</a:t>
            </a:r>
            <a:r>
              <a:rPr lang="cs-CZ" dirty="0"/>
              <a:t> přenáší aktivitu ze strany učitele, který by určoval vzdělávací program na stranu studenta. Materiály pro sebou zvolenou část vzdělávání (například podle plánu či smlouvy) </a:t>
            </a:r>
            <a:r>
              <a:rPr lang="cs-CZ" dirty="0" err="1"/>
              <a:t>sebeurčeně</a:t>
            </a:r>
            <a:r>
              <a:rPr lang="cs-CZ" dirty="0"/>
              <a:t> nebo </a:t>
            </a:r>
            <a:r>
              <a:rPr lang="cs-CZ" dirty="0" err="1"/>
              <a:t>sebřízeně</a:t>
            </a:r>
            <a:r>
              <a:rPr lang="cs-CZ" dirty="0"/>
              <a:t> hodnotí, volí si vlastní vzdělávací cestu a z materiálů aktivně vybírá, co je pro něj právě podstatné.</a:t>
            </a:r>
            <a:br>
              <a:rPr lang="cs-CZ" dirty="0"/>
            </a:br>
            <a:r>
              <a:rPr lang="cs-CZ" dirty="0"/>
              <a:t>3. V rámci </a:t>
            </a:r>
            <a:r>
              <a:rPr lang="cs-CZ" b="1" dirty="0"/>
              <a:t>propojování</a:t>
            </a:r>
            <a:r>
              <a:rPr lang="cs-CZ" dirty="0"/>
              <a:t> je student aktivně schopný využívat různé sociální sítě a učební platformy, podílet se na řešení společných cílů, problémů či aktivně působit v různých komunitách. Tím dochází k tvorbě sociálního kapitálu, který může být využit pro různé činnosti.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Publikování</a:t>
            </a:r>
            <a:r>
              <a:rPr lang="cs-CZ" dirty="0"/>
              <a:t> souvisí s tím, že PLE není jen otázkou hromadění si vlastního know-how, ale také jeho sdílení. V rámci této kompetence dochází k modifikaci stávajících či tvorbě nových digitálních artefaktů a jejich nabízení širší veřejnosti. Může sem ale spadat také sdílení kolekcí, práce s portfoliem, blogem, osobním webem atp.</a:t>
            </a:r>
          </a:p>
        </p:txBody>
      </p:sp>
    </p:spTree>
    <p:extLst>
      <p:ext uri="{BB962C8B-B14F-4D97-AF65-F5344CB8AC3E}">
        <p14:creationId xmlns:p14="http://schemas.microsoft.com/office/powerpoint/2010/main" val="25486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Four</a:t>
            </a:r>
            <a:r>
              <a:rPr lang="cs-CZ" b="1" dirty="0"/>
              <a:t> </a:t>
            </a:r>
            <a:r>
              <a:rPr lang="cs-CZ" b="1" dirty="0" err="1"/>
              <a:t>C’s</a:t>
            </a:r>
            <a:r>
              <a:rPr lang="cs-CZ" b="1" dirty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1. </a:t>
            </a:r>
            <a:r>
              <a:rPr lang="cs-CZ" b="1" dirty="0"/>
              <a:t>Sbírat</a:t>
            </a:r>
            <a:r>
              <a:rPr lang="cs-CZ" dirty="0"/>
              <a:t> či shromažďovat články, nástroje, data, obrazy a prostředky, které jsou ukládány (typicky do cloudu) anebo organisovány v kolekcích či jiné struktuře.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Komunikace</a:t>
            </a:r>
            <a:r>
              <a:rPr lang="cs-CZ" dirty="0"/>
              <a:t> souvisí se schopností sdílet nápady, přenášet informace, ptát se, reflektovat, reagovat, komentovat či diskutovat. Jde o koncept pracující s </a:t>
            </a:r>
            <a:r>
              <a:rPr lang="cs-CZ" dirty="0" err="1"/>
              <a:t>konektivistickým</a:t>
            </a:r>
            <a:r>
              <a:rPr lang="cs-CZ" dirty="0"/>
              <a:t> pojetím a má těsnou návaznost na sociální a komunikační dovednosti.</a:t>
            </a:r>
            <a:br>
              <a:rPr lang="cs-CZ" dirty="0"/>
            </a:br>
            <a:r>
              <a:rPr lang="cs-CZ" dirty="0"/>
              <a:t>3. </a:t>
            </a:r>
            <a:r>
              <a:rPr lang="cs-CZ" b="1" dirty="0"/>
              <a:t>Kreativita</a:t>
            </a:r>
            <a:r>
              <a:rPr lang="cs-CZ" dirty="0"/>
              <a:t>, která se uplatňuje u tvorby nápadů, výzkumných záměrů či projektů, psaní prací s obsahem. Zde se projevují schopnosti kreativního myšlení či kreativní práce s informacemi.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Spolupráce</a:t>
            </a:r>
            <a:r>
              <a:rPr lang="cs-CZ" dirty="0"/>
              <a:t> odkazuje na to, že v současném světě není možné být úspěšným solitérem. Součástí PLE je nesporně také schopnost aktivně spolupracovat s komunitou, ať již v oblasti participace na cizích aktivitách nebo v oblasti schopnosti prosadit vlastní pracovní program.</a:t>
            </a:r>
          </a:p>
        </p:txBody>
      </p:sp>
    </p:spTree>
    <p:extLst>
      <p:ext uri="{BB962C8B-B14F-4D97-AF65-F5344CB8AC3E}">
        <p14:creationId xmlns:p14="http://schemas.microsoft.com/office/powerpoint/2010/main" val="23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Co-</a:t>
            </a:r>
            <a:r>
              <a:rPr lang="cs-CZ" dirty="0" err="1"/>
              <a:t>curiculum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Mozilla.org</a:t>
            </a:r>
          </a:p>
          <a:p>
            <a:r>
              <a:rPr lang="cs-CZ" dirty="0"/>
              <a:t>Certifikační autoritou může být kdokoli, ale odznáčky jsou </a:t>
            </a:r>
            <a:r>
              <a:rPr lang="cs-CZ" dirty="0" err="1"/>
              <a:t>podopsané</a:t>
            </a:r>
            <a:endParaRPr lang="cs-CZ" dirty="0"/>
          </a:p>
          <a:p>
            <a:r>
              <a:rPr lang="cs-CZ" dirty="0"/>
              <a:t>Odznáčky patří konkrétnímu člověku</a:t>
            </a:r>
          </a:p>
          <a:p>
            <a:r>
              <a:rPr lang="cs-CZ" dirty="0"/>
              <a:t>Mohou být přenášené a užívané v různých prostředích</a:t>
            </a:r>
          </a:p>
          <a:p>
            <a:r>
              <a:rPr lang="cs-CZ" dirty="0"/>
              <a:t>Uživatel určuje, komu se co zobrazí </a:t>
            </a:r>
          </a:p>
        </p:txBody>
      </p:sp>
    </p:spTree>
    <p:extLst>
      <p:ext uri="{BB962C8B-B14F-4D97-AF65-F5344CB8AC3E}">
        <p14:creationId xmlns:p14="http://schemas.microsoft.com/office/powerpoint/2010/main" val="239993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67046" y="1886989"/>
            <a:ext cx="10257906" cy="48546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2050" name="Picture 2" descr="Flow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31" y="1886989"/>
            <a:ext cx="9520536" cy="48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8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nímek obrazovky 2016-06-22 v 9.2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73"/>
          <a:stretch/>
        </p:blipFill>
        <p:spPr bwMode="auto">
          <a:xfrm>
            <a:off x="8468936" y="3363157"/>
            <a:ext cx="2913062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16" name="Picture 5" descr="DeakinHallmarksv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2838624"/>
            <a:ext cx="5561905" cy="27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7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Co-</a:t>
            </a:r>
            <a:r>
              <a:rPr lang="cs-CZ" dirty="0" err="1"/>
              <a:t>curiculum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věci se ve škole učí špatně nebo neefektivně</a:t>
            </a:r>
          </a:p>
          <a:p>
            <a:r>
              <a:rPr lang="cs-CZ" dirty="0"/>
              <a:t>Poslouží pro propojení praxe a formálního vzdělávání</a:t>
            </a:r>
          </a:p>
          <a:p>
            <a:r>
              <a:rPr lang="cs-CZ" dirty="0"/>
              <a:t>Možnost implementace mimoškolních či zájmových aktivit</a:t>
            </a:r>
          </a:p>
          <a:p>
            <a:r>
              <a:rPr lang="cs-CZ" dirty="0"/>
              <a:t>Možnost mentorských konzultací</a:t>
            </a:r>
          </a:p>
          <a:p>
            <a:r>
              <a:rPr lang="cs-CZ" dirty="0"/>
              <a:t>Těsný vztah k MOOC, </a:t>
            </a:r>
            <a:r>
              <a:rPr lang="cs-CZ" dirty="0" err="1"/>
              <a:t>konektivismu</a:t>
            </a:r>
            <a:endParaRPr lang="cs-CZ" dirty="0"/>
          </a:p>
          <a:p>
            <a:r>
              <a:rPr lang="cs-CZ" dirty="0"/>
              <a:t>Portfolia mohou být klíčovou částí celého konceptu co-</a:t>
            </a:r>
            <a:r>
              <a:rPr lang="cs-CZ" dirty="0" err="1"/>
              <a:t>curicula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29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BB682-EE85-42BA-BCFD-F6694426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Portfolia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051BA-52F4-479D-888C-089481D4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Profesní</a:t>
            </a:r>
          </a:p>
          <a:p>
            <a:r>
              <a:rPr lang="cs-CZ" dirty="0"/>
              <a:t>Studijní</a:t>
            </a:r>
          </a:p>
          <a:p>
            <a:r>
              <a:rPr lang="cs-CZ" dirty="0"/>
              <a:t>Zachycení studijní cesty</a:t>
            </a:r>
          </a:p>
          <a:p>
            <a:r>
              <a:rPr lang="cs-CZ" dirty="0" err="1"/>
              <a:t>Cormier</a:t>
            </a:r>
            <a:r>
              <a:rPr lang="cs-CZ" dirty="0"/>
              <a:t> – </a:t>
            </a:r>
            <a:r>
              <a:rPr lang="cs-CZ" dirty="0" err="1"/>
              <a:t>portflolio</a:t>
            </a:r>
            <a:r>
              <a:rPr lang="cs-CZ" dirty="0"/>
              <a:t> či blog jako domov</a:t>
            </a:r>
          </a:p>
          <a:p>
            <a:r>
              <a:rPr lang="cs-CZ" dirty="0"/>
              <a:t>Práce s portfoliem na </a:t>
            </a:r>
            <a:r>
              <a:rPr lang="cs-CZ" dirty="0" err="1"/>
              <a:t>KISKu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47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Co-</a:t>
            </a:r>
            <a:r>
              <a:rPr lang="cs-CZ" dirty="0" err="1"/>
              <a:t>curiculum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zdroj</a:t>
            </a:r>
            <a:r>
              <a:rPr lang="cs-CZ" dirty="0"/>
              <a:t>)</a:t>
            </a:r>
          </a:p>
        </p:txBody>
      </p:sp>
      <p:pic>
        <p:nvPicPr>
          <p:cNvPr id="3074" name="Picture 2" descr="20160120_ePandOpenBadges_BACCrev2_FriendsBenefi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31" y="2252315"/>
            <a:ext cx="5566756" cy="41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PandCCR_v18_Smallpie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" y="2252315"/>
            <a:ext cx="55626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38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7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v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Digitální vzdělávání 2020</a:t>
            </a:r>
          </a:p>
        </p:txBody>
      </p:sp>
    </p:spTree>
    <p:extLst>
      <p:ext uri="{BB962C8B-B14F-4D97-AF65-F5344CB8AC3E}">
        <p14:creationId xmlns:p14="http://schemas.microsoft.com/office/powerpoint/2010/main" val="65343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vzdělávání 2020 dle MŠMT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Tři základní hodnoty: otevřenost, digitální gramotnost, informatické myšlení</a:t>
            </a:r>
          </a:p>
          <a:p>
            <a:endParaRPr lang="cs-CZ" dirty="0"/>
          </a:p>
          <a:p>
            <a:r>
              <a:rPr lang="cs-CZ" dirty="0"/>
              <a:t>Dokument pak obsahuje řadu praktických opatření, jak toho dosáhnout</a:t>
            </a:r>
          </a:p>
        </p:txBody>
      </p:sp>
      <p:pic>
        <p:nvPicPr>
          <p:cNvPr id="10" name="Zástupný symbol pro obsah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832770"/>
            <a:ext cx="6251575" cy="46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1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zdroj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Učení je proces, během něhož dochází k propojení specializovaných uzlů všeobecné komplexní sítě (sdílení přístupu k informačním zdrojům, znalostí).</a:t>
            </a:r>
          </a:p>
          <a:p>
            <a:r>
              <a:rPr lang="cs-CZ" dirty="0"/>
              <a:t>Poznávání je založeno na množství různorodých zkušeností (spojení různých kultur, použití odlišných technologií).</a:t>
            </a:r>
          </a:p>
          <a:p>
            <a:r>
              <a:rPr lang="cs-CZ" dirty="0"/>
              <a:t>Schopnost poznávat je vždy mnohem důležitější než momentální skutečné znalosti.</a:t>
            </a:r>
          </a:p>
          <a:p>
            <a:r>
              <a:rPr lang="cs-CZ" dirty="0"/>
              <a:t>Navazování a údržba spojení je podmínkou soustavného poznávání (budování komunity).</a:t>
            </a:r>
          </a:p>
          <a:p>
            <a:r>
              <a:rPr lang="cs-CZ" dirty="0"/>
              <a:t>Klíčovou kompetencí je schopnost rozeznat souvislosti mezi různými obory, koncepty či ideami.</a:t>
            </a:r>
          </a:p>
          <a:p>
            <a:r>
              <a:rPr lang="cs-CZ" dirty="0"/>
              <a:t>Přítomnost (aktuálnost) je důležitým atributem </a:t>
            </a:r>
            <a:r>
              <a:rPr lang="cs-CZ" dirty="0" err="1"/>
              <a:t>konektivistických</a:t>
            </a:r>
            <a:r>
              <a:rPr lang="cs-CZ" dirty="0"/>
              <a:t> vzdělávacích aktivit (nic nemusí být zítra pravda).</a:t>
            </a:r>
          </a:p>
          <a:p>
            <a:r>
              <a:rPr lang="cs-CZ" dirty="0"/>
              <a:t>I neživá zařízení jsou schopna učení (formování struktury sítě, způsoby vyhledávání informací).</a:t>
            </a:r>
          </a:p>
          <a:p>
            <a:r>
              <a:rPr lang="cs-CZ" dirty="0"/>
              <a:t>Vlastní rozhodování je součástí vzdělávacího procesu (měnící se realita vyžaduje schopnost měnit vlastní postoje).</a:t>
            </a:r>
          </a:p>
        </p:txBody>
      </p:sp>
    </p:spTree>
    <p:extLst>
      <p:ext uri="{BB962C8B-B14F-4D97-AF65-F5344CB8AC3E}">
        <p14:creationId xmlns:p14="http://schemas.microsoft.com/office/powerpoint/2010/main" val="1058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Konektivista</a:t>
            </a:r>
            <a:r>
              <a:rPr lang="cs-CZ" dirty="0"/>
              <a:t> musí být informačně gramotný</a:t>
            </a:r>
          </a:p>
          <a:p>
            <a:r>
              <a:rPr lang="cs-CZ" dirty="0"/>
              <a:t>Tento kurz je </a:t>
            </a:r>
            <a:r>
              <a:rPr lang="cs-CZ" dirty="0" err="1"/>
              <a:t>konkektivistický</a:t>
            </a:r>
            <a:r>
              <a:rPr lang="cs-CZ" dirty="0"/>
              <a:t> (do jisté míry…)</a:t>
            </a:r>
          </a:p>
          <a:p>
            <a:r>
              <a:rPr lang="cs-CZ" dirty="0"/>
              <a:t>Osobnosti:</a:t>
            </a:r>
          </a:p>
          <a:p>
            <a:pPr lvl="1"/>
            <a:r>
              <a:rPr lang="cs-CZ" dirty="0">
                <a:hlinkClick r:id="rId2"/>
              </a:rPr>
              <a:t>David </a:t>
            </a:r>
            <a:r>
              <a:rPr lang="cs-CZ" dirty="0" err="1">
                <a:hlinkClick r:id="rId2"/>
              </a:rPr>
              <a:t>Cormier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George Siemens</a:t>
            </a:r>
            <a:endParaRPr lang="cs-CZ" dirty="0"/>
          </a:p>
          <a:p>
            <a:pPr lvl="1"/>
            <a:r>
              <a:rPr lang="cs-CZ" dirty="0" err="1">
                <a:hlinkClick r:id="rId4"/>
              </a:rPr>
              <a:t>Stephen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Downes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12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</a:t>
            </a:r>
          </a:p>
          <a:p>
            <a:pPr lvl="1"/>
            <a:r>
              <a:rPr lang="cs-CZ" dirty="0"/>
              <a:t>Není to teorie</a:t>
            </a:r>
          </a:p>
          <a:p>
            <a:pPr lvl="1"/>
            <a:r>
              <a:rPr lang="cs-CZ" dirty="0"/>
              <a:t>Není to efektivní</a:t>
            </a:r>
          </a:p>
          <a:p>
            <a:pPr lvl="1"/>
            <a:r>
              <a:rPr lang="cs-CZ" dirty="0"/>
              <a:t>Není to pro každého</a:t>
            </a:r>
          </a:p>
          <a:p>
            <a:pPr lvl="1"/>
            <a:r>
              <a:rPr lang="cs-CZ" dirty="0"/>
              <a:t>Relativizuje se pravda</a:t>
            </a:r>
          </a:p>
          <a:p>
            <a:pPr lvl="1"/>
            <a:r>
              <a:rPr lang="cs-CZ" dirty="0"/>
              <a:t>Rozbíjí se standardizace</a:t>
            </a:r>
          </a:p>
          <a:p>
            <a:pPr lvl="1"/>
            <a:r>
              <a:rPr lang="cs-CZ" dirty="0"/>
              <a:t>Je to závislé na technologiích</a:t>
            </a:r>
          </a:p>
          <a:p>
            <a:pPr lvl="1"/>
            <a:r>
              <a:rPr lang="cs-CZ" dirty="0"/>
              <a:t>Vede to k informačnímu přetížení a </a:t>
            </a:r>
            <a:r>
              <a:rPr lang="cs-CZ" dirty="0" err="1"/>
              <a:t>technostressu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647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vzdělávací prostředí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5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Citáty</Template>
  <TotalTime>1</TotalTime>
  <Words>901</Words>
  <Application>Microsoft Office PowerPoint</Application>
  <PresentationFormat>Širokoúhlá obrazovka</PresentationFormat>
  <Paragraphs>77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Citáty</vt:lpstr>
      <vt:lpstr>„Nosce te ipsum“</vt:lpstr>
      <vt:lpstr>Portfolia</vt:lpstr>
      <vt:lpstr>Motivace v ČR</vt:lpstr>
      <vt:lpstr>Digitální vzdělávání 2020 dle MŠMT</vt:lpstr>
      <vt:lpstr>Konektivismus</vt:lpstr>
      <vt:lpstr>Konektivismus (zdroj)</vt:lpstr>
      <vt:lpstr>Konektivismus</vt:lpstr>
      <vt:lpstr>Konektivismus</vt:lpstr>
      <vt:lpstr>Osobní vzdělávací prostředí</vt:lpstr>
      <vt:lpstr>Co je PLE</vt:lpstr>
      <vt:lpstr>Prezentace aplikace PowerPoint</vt:lpstr>
      <vt:lpstr>A Generic Model</vt:lpstr>
      <vt:lpstr>Collecting-Reflecting-Connecting-Publishing Model</vt:lpstr>
      <vt:lpstr>The Four C’s Model</vt:lpstr>
      <vt:lpstr>Co-curiculum</vt:lpstr>
      <vt:lpstr>Open Badgages</vt:lpstr>
      <vt:lpstr>Open Badgages</vt:lpstr>
      <vt:lpstr>Open Badgages</vt:lpstr>
      <vt:lpstr>Co-curiculum</vt:lpstr>
      <vt:lpstr>Co-curiculum (zdroj)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„Nosce te ipsum“</dc:title>
  <dc:creator>Michal Černý</dc:creator>
  <cp:lastModifiedBy>Michal Černý</cp:lastModifiedBy>
  <cp:revision>7</cp:revision>
  <dcterms:created xsi:type="dcterms:W3CDTF">2017-03-16T14:56:22Z</dcterms:created>
  <dcterms:modified xsi:type="dcterms:W3CDTF">2020-04-17T09:36:53Z</dcterms:modified>
</cp:coreProperties>
</file>