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9" d="100"/>
          <a:sy n="49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8B738-CA01-4D22-814E-2B813C453531}" type="datetimeFigureOut">
              <a:rPr lang="cs-CZ" smtClean="0"/>
              <a:t>31.3.2017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6E95-AB4B-465D-ADCB-5E79D07F4D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4127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8B738-CA01-4D22-814E-2B813C453531}" type="datetimeFigureOut">
              <a:rPr lang="cs-CZ" smtClean="0"/>
              <a:t>31.3.2017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6E95-AB4B-465D-ADCB-5E79D07F4D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7961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8B738-CA01-4D22-814E-2B813C453531}" type="datetimeFigureOut">
              <a:rPr lang="cs-CZ" smtClean="0"/>
              <a:t>31.3.2017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6E95-AB4B-465D-ADCB-5E79D07F4D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1435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8B738-CA01-4D22-814E-2B813C453531}" type="datetimeFigureOut">
              <a:rPr lang="cs-CZ" smtClean="0"/>
              <a:t>31.3.2017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6E95-AB4B-465D-ADCB-5E79D07F4D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28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8B738-CA01-4D22-814E-2B813C453531}" type="datetimeFigureOut">
              <a:rPr lang="cs-CZ" smtClean="0"/>
              <a:t>31.3.2017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6E95-AB4B-465D-ADCB-5E79D07F4D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2402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8B738-CA01-4D22-814E-2B813C453531}" type="datetimeFigureOut">
              <a:rPr lang="cs-CZ" smtClean="0"/>
              <a:t>31.3.2017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6E95-AB4B-465D-ADCB-5E79D07F4D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365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8B738-CA01-4D22-814E-2B813C453531}" type="datetimeFigureOut">
              <a:rPr lang="cs-CZ" smtClean="0"/>
              <a:t>31.3.2017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6E95-AB4B-465D-ADCB-5E79D07F4D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6594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8B738-CA01-4D22-814E-2B813C453531}" type="datetimeFigureOut">
              <a:rPr lang="cs-CZ" smtClean="0"/>
              <a:t>31.3.2017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6E95-AB4B-465D-ADCB-5E79D07F4D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4681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8B738-CA01-4D22-814E-2B813C453531}" type="datetimeFigureOut">
              <a:rPr lang="cs-CZ" smtClean="0"/>
              <a:t>31.3.2017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6E95-AB4B-465D-ADCB-5E79D07F4D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7889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8B738-CA01-4D22-814E-2B813C453531}" type="datetimeFigureOut">
              <a:rPr lang="cs-CZ" smtClean="0"/>
              <a:t>31.3.2017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6E95-AB4B-465D-ADCB-5E79D07F4D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5342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8B738-CA01-4D22-814E-2B813C453531}" type="datetimeFigureOut">
              <a:rPr lang="cs-CZ" smtClean="0"/>
              <a:t>31.3.2017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6E95-AB4B-465D-ADCB-5E79D07F4D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3662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8B738-CA01-4D22-814E-2B813C453531}" type="datetimeFigureOut">
              <a:rPr lang="cs-CZ" smtClean="0"/>
              <a:t>31.3.2017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6E95-AB4B-465D-ADCB-5E79D07F4D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3281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8B738-CA01-4D22-814E-2B813C453531}" type="datetimeFigureOut">
              <a:rPr lang="cs-CZ" smtClean="0"/>
              <a:t>31.3.2017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6E95-AB4B-465D-ADCB-5E79D07F4D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1311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0D38B738-CA01-4D22-814E-2B813C453531}" type="datetimeFigureOut">
              <a:rPr lang="cs-CZ" smtClean="0"/>
              <a:t>31.3.2017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F9216E95-AB4B-465D-ADCB-5E79D07F4D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7649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D38B738-CA01-4D22-814E-2B813C453531}" type="datetimeFigureOut">
              <a:rPr lang="cs-CZ" smtClean="0"/>
              <a:t>31.3.2017</a:t>
            </a:fld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F9216E95-AB4B-465D-ADCB-5E79D07F4D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41667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minecraft.net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dtechpsychology.tumblr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edtech-kisk/kybergogika-e77b78a29af5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edtech-kisk/kybergogika-e77b78a29af5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„Ecce nova </a:t>
            </a:r>
            <a:r>
              <a:rPr lang="cs-CZ" dirty="0" err="1"/>
              <a:t>facio</a:t>
            </a:r>
            <a:r>
              <a:rPr lang="cs-CZ" dirty="0"/>
              <a:t> omnia“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1371744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Změna vzdělávacích procesů, nové formy a metody vzdělávání, učení se v kyberprostoru, </a:t>
            </a:r>
            <a:r>
              <a:rPr lang="cs-CZ" dirty="0" err="1"/>
              <a:t>kybergogika</a:t>
            </a:r>
            <a:r>
              <a:rPr lang="cs-CZ" dirty="0"/>
              <a:t>, </a:t>
            </a:r>
            <a:r>
              <a:rPr lang="cs-CZ" dirty="0" err="1"/>
              <a:t>cyberlearning</a:t>
            </a:r>
            <a:r>
              <a:rPr lang="cs-CZ" dirty="0"/>
              <a:t> vs. e-learning </a:t>
            </a:r>
          </a:p>
          <a:p>
            <a:r>
              <a:rPr lang="cs-CZ" dirty="0"/>
              <a:t>Učící se společnost</a:t>
            </a:r>
          </a:p>
          <a:p>
            <a:r>
              <a:rPr lang="cs-CZ" dirty="0"/>
              <a:t>2017</a:t>
            </a:r>
          </a:p>
          <a:p>
            <a:r>
              <a:rPr lang="cs-CZ" dirty="0"/>
              <a:t>Michal Černý</a:t>
            </a:r>
          </a:p>
        </p:txBody>
      </p:sp>
    </p:spTree>
    <p:extLst>
      <p:ext uri="{BB962C8B-B14F-4D97-AF65-F5344CB8AC3E}">
        <p14:creationId xmlns:p14="http://schemas.microsoft.com/office/powerpoint/2010/main" val="9357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Učení ve VR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Simulace</a:t>
            </a:r>
          </a:p>
          <a:p>
            <a:r>
              <a:rPr lang="cs-CZ" dirty="0" err="1"/>
              <a:t>Kolaborativní</a:t>
            </a:r>
            <a:r>
              <a:rPr lang="cs-CZ" dirty="0"/>
              <a:t> úkoly</a:t>
            </a:r>
          </a:p>
          <a:p>
            <a:r>
              <a:rPr lang="cs-CZ" dirty="0"/>
              <a:t>Psychodiagnostika</a:t>
            </a:r>
          </a:p>
          <a:p>
            <a:r>
              <a:rPr lang="cs-CZ" dirty="0"/>
              <a:t>Možnost spolupráce a jejího nácviku</a:t>
            </a:r>
          </a:p>
          <a:p>
            <a:r>
              <a:rPr lang="cs-CZ" dirty="0"/>
              <a:t>Vědecké experimenty</a:t>
            </a:r>
          </a:p>
          <a:p>
            <a:r>
              <a:rPr lang="cs-CZ" dirty="0"/>
              <a:t>Větší názornost některých témat</a:t>
            </a:r>
          </a:p>
          <a:p>
            <a:endParaRPr lang="cs-CZ" dirty="0"/>
          </a:p>
          <a:p>
            <a:r>
              <a:rPr lang="cs-CZ" dirty="0"/>
              <a:t>…. Ale bude to opravdu tak? Všech to mělo být už v Second </a:t>
            </a:r>
            <a:r>
              <a:rPr lang="cs-CZ" dirty="0" err="1"/>
              <a:t>Life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140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2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8" name="Rounded 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278945" y="958640"/>
            <a:ext cx="6269591" cy="4945244"/>
          </a:xfrm>
          <a:prstGeom prst="roundRect">
            <a:avLst>
              <a:gd name="adj" fmla="val 3513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2" descr="Výsledek obrázku pro second lif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03706" y="1929335"/>
            <a:ext cx="5638853" cy="298859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1" y="447188"/>
            <a:ext cx="3413084" cy="1559412"/>
          </a:xfrm>
        </p:spPr>
        <p:txBody>
          <a:bodyPr>
            <a:normAutofit/>
          </a:bodyPr>
          <a:lstStyle/>
          <a:p>
            <a:r>
              <a:rPr lang="cs-CZ" sz="3200" dirty="0"/>
              <a:t>Second </a:t>
            </a:r>
            <a:r>
              <a:rPr lang="cs-CZ" sz="3200" dirty="0" err="1"/>
              <a:t>Life</a:t>
            </a:r>
            <a:endParaRPr lang="cs-CZ" sz="3200" dirty="0"/>
          </a:p>
        </p:txBody>
      </p:sp>
      <p:sp>
        <p:nvSpPr>
          <p:cNvPr id="5126" name="Content Placeholder 5125"/>
          <p:cNvSpPr>
            <a:spLocks noGrp="1"/>
          </p:cNvSpPr>
          <p:nvPr>
            <p:ph idx="1"/>
          </p:nvPr>
        </p:nvSpPr>
        <p:spPr>
          <a:xfrm>
            <a:off x="818713" y="2413000"/>
            <a:ext cx="3404372" cy="3632200"/>
          </a:xfrm>
        </p:spPr>
        <p:txBody>
          <a:bodyPr>
            <a:normAutofit/>
          </a:bodyPr>
          <a:lstStyle/>
          <a:p>
            <a:r>
              <a:rPr lang="cs-CZ" sz="1600" dirty="0">
                <a:solidFill>
                  <a:srgbClr val="FFFFFF"/>
                </a:solidFill>
              </a:rPr>
              <a:t>Simulace virtuálního světa, včetně vlastní měny</a:t>
            </a:r>
          </a:p>
          <a:p>
            <a:r>
              <a:rPr lang="cs-CZ" sz="1600" dirty="0">
                <a:solidFill>
                  <a:srgbClr val="FFFFFF"/>
                </a:solidFill>
              </a:rPr>
              <a:t>Vzdělávací nástroje i podpora</a:t>
            </a:r>
          </a:p>
          <a:p>
            <a:r>
              <a:rPr lang="cs-CZ" sz="1600" dirty="0">
                <a:solidFill>
                  <a:srgbClr val="FFFFFF"/>
                </a:solidFill>
              </a:rPr>
              <a:t>Ale bylo to drahé a nenašlo se dost smysluplného využití</a:t>
            </a:r>
          </a:p>
          <a:p>
            <a:r>
              <a:rPr lang="cs-CZ" sz="1600" dirty="0">
                <a:solidFill>
                  <a:srgbClr val="FFFFFF"/>
                </a:solidFill>
              </a:rPr>
              <a:t>Skoro vše se dá dělat online efektivněji a nepotřebujeme speciální aplikaci (a už vůbec ne brýle a … co mobilita?)</a:t>
            </a:r>
          </a:p>
        </p:txBody>
      </p:sp>
    </p:spTree>
    <p:extLst>
      <p:ext uri="{BB962C8B-B14F-4D97-AF65-F5344CB8AC3E}">
        <p14:creationId xmlns:p14="http://schemas.microsoft.com/office/powerpoint/2010/main" val="3675954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Minecraft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Online svět stavěný hráči</a:t>
            </a:r>
          </a:p>
          <a:p>
            <a:r>
              <a:rPr lang="cs-CZ" dirty="0"/>
              <a:t>Single i multiplayer</a:t>
            </a:r>
          </a:p>
          <a:p>
            <a:r>
              <a:rPr lang="cs-CZ" dirty="0"/>
              <a:t>Původně úplně obyčejná hra</a:t>
            </a:r>
          </a:p>
          <a:p>
            <a:r>
              <a:rPr lang="cs-CZ" dirty="0"/>
              <a:t>Podpora v podstatě všech zařízení – od PC a konzolí až po mobilní zařízení</a:t>
            </a:r>
          </a:p>
        </p:txBody>
      </p:sp>
    </p:spTree>
    <p:extLst>
      <p:ext uri="{BB962C8B-B14F-4D97-AF65-F5344CB8AC3E}">
        <p14:creationId xmlns:p14="http://schemas.microsoft.com/office/powerpoint/2010/main" val="318315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2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4" name="Rounded 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278945" y="958640"/>
            <a:ext cx="6269591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Výsledek obrázku pro Minecraf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2" r="12558" b="-2"/>
          <a:stretch/>
        </p:blipFill>
        <p:spPr bwMode="auto">
          <a:xfrm>
            <a:off x="5603706" y="1258529"/>
            <a:ext cx="5638853" cy="433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1" y="447188"/>
            <a:ext cx="3413084" cy="1559412"/>
          </a:xfrm>
        </p:spPr>
        <p:txBody>
          <a:bodyPr>
            <a:normAutofit/>
          </a:bodyPr>
          <a:lstStyle/>
          <a:p>
            <a:r>
              <a:rPr lang="cs-CZ" sz="3200" dirty="0" err="1"/>
              <a:t>Minecraft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3" y="2413000"/>
            <a:ext cx="3404372" cy="3632200"/>
          </a:xfrm>
        </p:spPr>
        <p:txBody>
          <a:bodyPr>
            <a:normAutofit/>
          </a:bodyPr>
          <a:lstStyle/>
          <a:p>
            <a:r>
              <a:rPr lang="cs-CZ" sz="1600" dirty="0">
                <a:hlinkClick r:id="rId3"/>
              </a:rPr>
              <a:t>https://education.minecraft.net/</a:t>
            </a:r>
            <a:endParaRPr lang="cs-CZ" sz="1600" dirty="0"/>
          </a:p>
          <a:p>
            <a:r>
              <a:rPr lang="cs-CZ" sz="1600" dirty="0"/>
              <a:t>Podpora kreativity</a:t>
            </a:r>
          </a:p>
          <a:p>
            <a:r>
              <a:rPr lang="cs-CZ" sz="1600" dirty="0"/>
              <a:t>Podpora spolupráce</a:t>
            </a:r>
          </a:p>
          <a:p>
            <a:r>
              <a:rPr lang="cs-CZ" sz="1600" dirty="0"/>
              <a:t>Rozvoj strategického myšlení</a:t>
            </a:r>
          </a:p>
          <a:p>
            <a:r>
              <a:rPr lang="cs-CZ" sz="1600" dirty="0"/>
              <a:t>Podpora schopnosti řešit problémy</a:t>
            </a:r>
          </a:p>
          <a:p>
            <a:r>
              <a:rPr lang="cs-CZ" sz="1600" dirty="0"/>
              <a:t>….</a:t>
            </a:r>
          </a:p>
          <a:p>
            <a:r>
              <a:rPr lang="cs-CZ" sz="1600" dirty="0"/>
              <a:t>Je lepší </a:t>
            </a:r>
            <a:r>
              <a:rPr lang="cs-CZ" sz="1600" dirty="0" err="1"/>
              <a:t>edu</a:t>
            </a:r>
            <a:r>
              <a:rPr lang="cs-CZ" sz="1600" dirty="0"/>
              <a:t> mód nebo ten normální?</a:t>
            </a:r>
          </a:p>
        </p:txBody>
      </p:sp>
    </p:spTree>
    <p:extLst>
      <p:ext uri="{BB962C8B-B14F-4D97-AF65-F5344CB8AC3E}">
        <p14:creationId xmlns:p14="http://schemas.microsoft.com/office/powerpoint/2010/main" val="313551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937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Cyberlearning</a:t>
            </a:r>
            <a:r>
              <a:rPr lang="cs-CZ" dirty="0"/>
              <a:t> </a:t>
            </a:r>
            <a:r>
              <a:rPr lang="cs-CZ" dirty="0" err="1"/>
              <a:t>vs</a:t>
            </a:r>
            <a:r>
              <a:rPr lang="cs-CZ" dirty="0"/>
              <a:t> e-learning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Klasický e-learning:</a:t>
            </a:r>
          </a:p>
          <a:p>
            <a:pPr lvl="1"/>
            <a:r>
              <a:rPr lang="cs-CZ" dirty="0"/>
              <a:t>Vzdělávání prostřednictvím ICT, nejčastěji skrze internet, ale spadají sem také vzdělávací aplikace či výuková CD a DVD.</a:t>
            </a:r>
          </a:p>
          <a:p>
            <a:pPr lvl="1"/>
            <a:r>
              <a:rPr lang="cs-CZ" dirty="0"/>
              <a:t>Základní myšlenka spočívá v přenesení klasického učení se a vzdělávacího procesu do online prostředí.</a:t>
            </a:r>
          </a:p>
          <a:p>
            <a:pPr lvl="1"/>
            <a:r>
              <a:rPr lang="cs-CZ" dirty="0"/>
              <a:t>To znamená, že zůstává stejná didaktika, pedagogika, …</a:t>
            </a:r>
          </a:p>
          <a:p>
            <a:pPr lvl="1"/>
            <a:r>
              <a:rPr lang="cs-CZ" dirty="0"/>
              <a:t>Lze čerpat například z didaktické analýzy učebnic atp.</a:t>
            </a:r>
          </a:p>
          <a:p>
            <a:pPr lvl="1"/>
            <a:r>
              <a:rPr lang="cs-CZ" dirty="0"/>
              <a:t>A jen se řekne, že je to náročné na sebemotivaci.</a:t>
            </a:r>
          </a:p>
          <a:p>
            <a:pPr lvl="1"/>
            <a:r>
              <a:rPr lang="cs-CZ" dirty="0"/>
              <a:t>Výhody: robustní metodologie, velká zkušenost a tradice, je to jednoduché a relativně bezproblémové.</a:t>
            </a:r>
          </a:p>
          <a:p>
            <a:pPr lvl="1"/>
            <a:r>
              <a:rPr lang="cs-CZ" dirty="0"/>
              <a:t>Studenti ušetří čas (nemusí chodit do knihoven nebo na přednášky)</a:t>
            </a:r>
          </a:p>
        </p:txBody>
      </p:sp>
    </p:spTree>
    <p:extLst>
      <p:ext uri="{BB962C8B-B14F-4D97-AF65-F5344CB8AC3E}">
        <p14:creationId xmlns:p14="http://schemas.microsoft.com/office/powerpoint/2010/main" val="7631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Cyberlearning</a:t>
            </a:r>
            <a:r>
              <a:rPr lang="cs-CZ" dirty="0"/>
              <a:t> </a:t>
            </a:r>
            <a:r>
              <a:rPr lang="cs-CZ" dirty="0" err="1"/>
              <a:t>vs</a:t>
            </a:r>
            <a:r>
              <a:rPr lang="cs-CZ" dirty="0"/>
              <a:t> e-learning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Cyberlearning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Učení v online prostředí</a:t>
            </a:r>
          </a:p>
          <a:p>
            <a:pPr lvl="1"/>
            <a:r>
              <a:rPr lang="cs-CZ" dirty="0"/>
              <a:t>V popředí je akcent na učení, nikoli doručování obsahu (LMS jsou totiž CIS(!))</a:t>
            </a:r>
          </a:p>
          <a:p>
            <a:pPr lvl="1"/>
            <a:r>
              <a:rPr lang="cs-CZ" dirty="0"/>
              <a:t>V online prostředí je třeba pracovat s jinou psychologií a didaktikou</a:t>
            </a:r>
          </a:p>
          <a:p>
            <a:pPr lvl="1"/>
            <a:r>
              <a:rPr lang="cs-CZ" dirty="0"/>
              <a:t>Potřebujeme se učit něco jiného a jinak</a:t>
            </a:r>
          </a:p>
          <a:p>
            <a:pPr lvl="1"/>
            <a:r>
              <a:rPr lang="cs-CZ" dirty="0"/>
              <a:t>Cesta není kopírování starého, ale hledání nových forem, ale také jiných kompetencí</a:t>
            </a:r>
          </a:p>
          <a:p>
            <a:pPr lvl="1"/>
            <a:r>
              <a:rPr lang="cs-CZ" dirty="0"/>
              <a:t>Výhody: je to přirozené, funkční a odpovídá to potřebám současného světa i studentů, jde o přechod od učení v jehož centru je učitel a látka, k student-base přístupu</a:t>
            </a:r>
          </a:p>
          <a:p>
            <a:pPr lvl="1"/>
            <a:r>
              <a:rPr lang="cs-CZ" dirty="0"/>
              <a:t>Důraz je kladený na UX, interakční design atp.</a:t>
            </a:r>
          </a:p>
        </p:txBody>
      </p:sp>
    </p:spTree>
    <p:extLst>
      <p:ext uri="{BB962C8B-B14F-4D97-AF65-F5344CB8AC3E}">
        <p14:creationId xmlns:p14="http://schemas.microsoft.com/office/powerpoint/2010/main" val="290453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2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ounded 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278945" y="958640"/>
            <a:ext cx="6269591" cy="4945244"/>
          </a:xfrm>
          <a:prstGeom prst="roundRect">
            <a:avLst>
              <a:gd name="adj" fmla="val 3513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Zástupný symbol pro obsah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3706" y="1816559"/>
            <a:ext cx="5638853" cy="321414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1" y="447188"/>
            <a:ext cx="3413084" cy="1559412"/>
          </a:xfrm>
        </p:spPr>
        <p:txBody>
          <a:bodyPr>
            <a:normAutofit/>
          </a:bodyPr>
          <a:lstStyle/>
          <a:p>
            <a:r>
              <a:rPr lang="cs-CZ" sz="3200"/>
              <a:t>Psychologie a edTech (</a:t>
            </a:r>
            <a:r>
              <a:rPr lang="cs-CZ" sz="3200">
                <a:hlinkClick r:id="rId3"/>
              </a:rPr>
              <a:t>zdroj</a:t>
            </a:r>
            <a:r>
              <a:rPr lang="cs-CZ" sz="3200"/>
              <a:t>)</a:t>
            </a:r>
          </a:p>
        </p:txBody>
      </p:sp>
      <p:sp>
        <p:nvSpPr>
          <p:cNvPr id="22" name="Content Placeholder 7"/>
          <p:cNvSpPr>
            <a:spLocks noGrp="1"/>
          </p:cNvSpPr>
          <p:nvPr>
            <p:ph idx="1"/>
          </p:nvPr>
        </p:nvSpPr>
        <p:spPr>
          <a:xfrm>
            <a:off x="818713" y="2413000"/>
            <a:ext cx="3404372" cy="3632200"/>
          </a:xfrm>
        </p:spPr>
        <p:txBody>
          <a:bodyPr>
            <a:normAutofit/>
          </a:bodyPr>
          <a:lstStyle/>
          <a:p>
            <a:r>
              <a:rPr lang="cs-CZ" sz="1600" dirty="0">
                <a:solidFill>
                  <a:srgbClr val="FFFFFF"/>
                </a:solidFill>
              </a:rPr>
              <a:t>Experimentální web s </a:t>
            </a:r>
            <a:r>
              <a:rPr lang="cs-CZ" sz="1600" dirty="0" err="1">
                <a:solidFill>
                  <a:srgbClr val="FFFFFF"/>
                </a:solidFill>
              </a:rPr>
              <a:t>kurátorsky</a:t>
            </a:r>
            <a:r>
              <a:rPr lang="cs-CZ" sz="1600" dirty="0">
                <a:solidFill>
                  <a:srgbClr val="FFFFFF"/>
                </a:solidFill>
              </a:rPr>
              <a:t> koncipovanými tématy</a:t>
            </a:r>
            <a:endParaRPr lang="en-US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5495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Psychologie a </a:t>
            </a:r>
            <a:r>
              <a:rPr lang="cs-CZ" dirty="0" err="1"/>
              <a:t>edTech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Kognitivní psychologie udává témata</a:t>
            </a:r>
          </a:p>
          <a:p>
            <a:r>
              <a:rPr lang="cs-CZ" dirty="0"/>
              <a:t>Silné prolínání s UX (nebo s UX psychologií, což je také zajímavé téma)</a:t>
            </a:r>
          </a:p>
          <a:p>
            <a:r>
              <a:rPr lang="cs-CZ" dirty="0"/>
              <a:t>Stará témata se musí promýšlet zcela nově – motivace, gamifikace,…</a:t>
            </a:r>
          </a:p>
          <a:p>
            <a:r>
              <a:rPr lang="cs-CZ" dirty="0"/>
              <a:t>Některá témata jsou zcela nová, třeba digitální stopy nebo ta, která souvisí s budováním sítí</a:t>
            </a:r>
          </a:p>
          <a:p>
            <a:r>
              <a:rPr lang="cs-CZ" dirty="0"/>
              <a:t>Zatím málo </a:t>
            </a:r>
            <a:r>
              <a:rPr lang="cs-CZ" dirty="0" err="1"/>
              <a:t>kurikulárně</a:t>
            </a:r>
            <a:r>
              <a:rPr lang="cs-CZ" dirty="0"/>
              <a:t> uchopená oblast </a:t>
            </a:r>
          </a:p>
        </p:txBody>
      </p:sp>
    </p:spTree>
    <p:extLst>
      <p:ext uri="{BB962C8B-B14F-4D97-AF65-F5344CB8AC3E}">
        <p14:creationId xmlns:p14="http://schemas.microsoft.com/office/powerpoint/2010/main" val="314215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Kybergogika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Stejně jako </a:t>
            </a:r>
            <a:r>
              <a:rPr lang="cs-CZ" dirty="0" err="1"/>
              <a:t>Cyberlearning</a:t>
            </a:r>
            <a:r>
              <a:rPr lang="cs-CZ" dirty="0"/>
              <a:t> x e-learning se snaží ukázat, že změna prostředí implikuje také změnu forem, témat, způsobů i potřeb</a:t>
            </a:r>
          </a:p>
          <a:p>
            <a:r>
              <a:rPr lang="cs-CZ" dirty="0"/>
              <a:t>Silná návaznost na informační chování</a:t>
            </a:r>
          </a:p>
          <a:p>
            <a:r>
              <a:rPr lang="cs-CZ" dirty="0"/>
              <a:t>Klade důraz na emoční a psychologické determinanty – problémem jen, že se v online prostředí učíme špatně, neumíme to, nejsme vytrvalý atp.</a:t>
            </a:r>
          </a:p>
        </p:txBody>
      </p:sp>
    </p:spTree>
    <p:extLst>
      <p:ext uri="{BB962C8B-B14F-4D97-AF65-F5344CB8AC3E}">
        <p14:creationId xmlns:p14="http://schemas.microsoft.com/office/powerpoint/2010/main" val="134971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2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4" name="Rounded 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278945" y="958640"/>
            <a:ext cx="6269591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s://cdn-images-1.medium.com/max/800/1*Kdmb6UsF_GhkjSMsj3Ho0Q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" r="4726" b="-1"/>
          <a:stretch/>
        </p:blipFill>
        <p:spPr bwMode="auto">
          <a:xfrm>
            <a:off x="5603706" y="1258529"/>
            <a:ext cx="5638853" cy="433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1" y="447188"/>
            <a:ext cx="3413084" cy="1559412"/>
          </a:xfrm>
        </p:spPr>
        <p:txBody>
          <a:bodyPr>
            <a:normAutofit/>
          </a:bodyPr>
          <a:lstStyle/>
          <a:p>
            <a:r>
              <a:rPr lang="cs-CZ" sz="3200" dirty="0"/>
              <a:t>Model </a:t>
            </a:r>
            <a:r>
              <a:rPr lang="cs-CZ" sz="3200" dirty="0" err="1"/>
              <a:t>kybergogiky</a:t>
            </a:r>
            <a:r>
              <a:rPr lang="cs-CZ" sz="3200" dirty="0"/>
              <a:t> (</a:t>
            </a:r>
            <a:r>
              <a:rPr lang="cs-CZ" sz="3200" dirty="0">
                <a:hlinkClick r:id="rId3"/>
              </a:rPr>
              <a:t>zdroj</a:t>
            </a:r>
            <a:r>
              <a:rPr lang="cs-CZ" sz="3200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3" y="2413000"/>
            <a:ext cx="3404372" cy="3632200"/>
          </a:xfrm>
        </p:spPr>
        <p:txBody>
          <a:bodyPr>
            <a:normAutofit/>
          </a:bodyPr>
          <a:lstStyle/>
          <a:p>
            <a:r>
              <a:rPr lang="cs-CZ" sz="1600" dirty="0"/>
              <a:t>Podle </a:t>
            </a:r>
            <a:r>
              <a:rPr lang="cs-CZ" sz="1600" dirty="0" err="1" smtClean="0"/>
              <a:t>Wangy</a:t>
            </a:r>
            <a:r>
              <a:rPr lang="cs-CZ" sz="1600" dirty="0" smtClean="0"/>
              <a:t> </a:t>
            </a:r>
            <a:r>
              <a:rPr lang="cs-CZ" sz="1600" dirty="0"/>
              <a:t>a </a:t>
            </a:r>
            <a:r>
              <a:rPr lang="cs-CZ" sz="1600" smtClean="0"/>
              <a:t>Kangy </a:t>
            </a:r>
            <a:r>
              <a:rPr lang="cs-CZ" sz="1600" dirty="0"/>
              <a:t>existují tři okruhy faktorů, se kterými je třeba při designu online vzdělávání pracovat:</a:t>
            </a:r>
          </a:p>
          <a:p>
            <a:pPr lvl="1"/>
            <a:r>
              <a:rPr lang="cs-CZ" sz="1400" dirty="0"/>
              <a:t>Kognitivní (na ty myslí plně také pedagogika)</a:t>
            </a:r>
          </a:p>
          <a:p>
            <a:pPr lvl="1"/>
            <a:r>
              <a:rPr lang="cs-CZ" sz="1400" dirty="0"/>
              <a:t>Emotivní (na ty myslí již jen maličko a jinak)</a:t>
            </a:r>
          </a:p>
          <a:p>
            <a:pPr lvl="1"/>
            <a:r>
              <a:rPr lang="cs-CZ" sz="1400" dirty="0"/>
              <a:t>Sociální (na ty myslí alternativní pedagogiky některé)</a:t>
            </a:r>
          </a:p>
        </p:txBody>
      </p:sp>
    </p:spTree>
    <p:extLst>
      <p:ext uri="{BB962C8B-B14F-4D97-AF65-F5344CB8AC3E}">
        <p14:creationId xmlns:p14="http://schemas.microsoft.com/office/powerpoint/2010/main" val="108933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2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4" name="Rounded 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278945" y="958640"/>
            <a:ext cx="6269591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s://cdn-images-1.medium.com/max/800/1*Kdmb6UsF_GhkjSMsj3Ho0Q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" r="4726" b="-1"/>
          <a:stretch/>
        </p:blipFill>
        <p:spPr bwMode="auto">
          <a:xfrm>
            <a:off x="5603706" y="1258529"/>
            <a:ext cx="5638853" cy="433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1" y="447188"/>
            <a:ext cx="3413084" cy="1559412"/>
          </a:xfrm>
        </p:spPr>
        <p:txBody>
          <a:bodyPr>
            <a:normAutofit/>
          </a:bodyPr>
          <a:lstStyle/>
          <a:p>
            <a:r>
              <a:rPr lang="cs-CZ" sz="3200" dirty="0"/>
              <a:t>Model </a:t>
            </a:r>
            <a:r>
              <a:rPr lang="cs-CZ" sz="3200" dirty="0" err="1"/>
              <a:t>kybergogiky</a:t>
            </a:r>
            <a:r>
              <a:rPr lang="cs-CZ" sz="3200" dirty="0"/>
              <a:t> (</a:t>
            </a:r>
            <a:r>
              <a:rPr lang="cs-CZ" sz="3200" dirty="0">
                <a:hlinkClick r:id="rId3"/>
              </a:rPr>
              <a:t>zdroj</a:t>
            </a:r>
            <a:r>
              <a:rPr lang="cs-CZ" sz="3200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3" y="2413000"/>
            <a:ext cx="3404372" cy="3632200"/>
          </a:xfrm>
        </p:spPr>
        <p:txBody>
          <a:bodyPr>
            <a:normAutofit/>
          </a:bodyPr>
          <a:lstStyle/>
          <a:p>
            <a:r>
              <a:rPr lang="cs-CZ" sz="1600" dirty="0"/>
              <a:t>Když se designuje kurz je důležitý emoční design</a:t>
            </a:r>
          </a:p>
          <a:p>
            <a:r>
              <a:rPr lang="cs-CZ" sz="1600" dirty="0"/>
              <a:t>Ale prvním krokem by měl být design hodnot</a:t>
            </a:r>
          </a:p>
          <a:p>
            <a:r>
              <a:rPr lang="cs-CZ" sz="1600" dirty="0" err="1"/>
              <a:t>Konektivismus</a:t>
            </a:r>
            <a:r>
              <a:rPr lang="cs-CZ" sz="1600" dirty="0"/>
              <a:t> pak dává sociálním faktorům fundamentální rozměr</a:t>
            </a:r>
          </a:p>
          <a:p>
            <a:r>
              <a:rPr lang="cs-CZ" sz="1600" dirty="0"/>
              <a:t>Jaký je vztah </a:t>
            </a:r>
            <a:r>
              <a:rPr lang="cs-CZ" sz="1600" dirty="0" err="1"/>
              <a:t>kybergogiky</a:t>
            </a:r>
            <a:r>
              <a:rPr lang="cs-CZ" sz="1600" dirty="0"/>
              <a:t> a </a:t>
            </a:r>
            <a:r>
              <a:rPr lang="cs-CZ" sz="1600" dirty="0" err="1"/>
              <a:t>heutagogiky</a:t>
            </a:r>
            <a:r>
              <a:rPr lang="cs-CZ" sz="1600" dirty="0"/>
              <a:t>?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57454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2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4" name="Rounded 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278945" y="958640"/>
            <a:ext cx="6269591" cy="4945244"/>
          </a:xfrm>
          <a:prstGeom prst="roundRect">
            <a:avLst>
              <a:gd name="adj" fmla="val 3513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Výsledek obrázku pro oculus rif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03706" y="1499373"/>
            <a:ext cx="5638853" cy="384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1" y="447188"/>
            <a:ext cx="3413084" cy="1559412"/>
          </a:xfrm>
        </p:spPr>
        <p:txBody>
          <a:bodyPr>
            <a:normAutofit/>
          </a:bodyPr>
          <a:lstStyle/>
          <a:p>
            <a:r>
              <a:rPr lang="cs-CZ" sz="3200"/>
              <a:t>Učení ve VR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3" y="2413000"/>
            <a:ext cx="3404372" cy="3632200"/>
          </a:xfrm>
        </p:spPr>
        <p:txBody>
          <a:bodyPr>
            <a:normAutofit/>
          </a:bodyPr>
          <a:lstStyle/>
          <a:p>
            <a:r>
              <a:rPr lang="cs-CZ" sz="1600" dirty="0">
                <a:solidFill>
                  <a:srgbClr val="FFFFFF"/>
                </a:solidFill>
              </a:rPr>
              <a:t>Virtuální realita přináší nové možnosti učení, kvalitativně jiný zážitek.</a:t>
            </a:r>
          </a:p>
          <a:p>
            <a:r>
              <a:rPr lang="cs-CZ" sz="1600" dirty="0">
                <a:solidFill>
                  <a:srgbClr val="FFFFFF"/>
                </a:solidFill>
              </a:rPr>
              <a:t>Cenově jsou zařízení stále dostupnější</a:t>
            </a:r>
          </a:p>
          <a:p>
            <a:r>
              <a:rPr lang="cs-CZ" sz="1600" dirty="0">
                <a:solidFill>
                  <a:srgbClr val="FFFFFF"/>
                </a:solidFill>
              </a:rPr>
              <a:t>Zajímavé možnosti mohou přinést také lepší počítačové sítě (potřebujeme sítě s malou latencí spíše než s vysokou prostupností, což je opak toho, co jsme doteď stavěli)</a:t>
            </a:r>
          </a:p>
        </p:txBody>
      </p:sp>
    </p:spTree>
    <p:extLst>
      <p:ext uri="{BB962C8B-B14F-4D97-AF65-F5344CB8AC3E}">
        <p14:creationId xmlns:p14="http://schemas.microsoft.com/office/powerpoint/2010/main" val="32496805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e1d4859a6f66b849f57a3625d234a4c353e8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áty">
  <a:themeElements>
    <a:clrScheme name="Žlutá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Citáty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itáty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Citáty</Template>
  <TotalTime>130</TotalTime>
  <Words>626</Words>
  <Application>Microsoft Office PowerPoint</Application>
  <PresentationFormat>Širokoúhlá obrazovka</PresentationFormat>
  <Paragraphs>77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7" baseType="lpstr">
      <vt:lpstr>Century Gothic</vt:lpstr>
      <vt:lpstr>Wingdings 2</vt:lpstr>
      <vt:lpstr>Citáty</vt:lpstr>
      <vt:lpstr>„Ecce nova facio omnia“</vt:lpstr>
      <vt:lpstr>Cyberlearning vs e-learning</vt:lpstr>
      <vt:lpstr>Cyberlearning vs e-learning</vt:lpstr>
      <vt:lpstr>Psychologie a edTech (zdroj)</vt:lpstr>
      <vt:lpstr>Psychologie a edTech</vt:lpstr>
      <vt:lpstr>Kybergogika</vt:lpstr>
      <vt:lpstr>Model kybergogiky (zdroj)</vt:lpstr>
      <vt:lpstr>Model kybergogiky (zdroj)</vt:lpstr>
      <vt:lpstr>Učení ve VR</vt:lpstr>
      <vt:lpstr>Učení ve VR</vt:lpstr>
      <vt:lpstr>Second Life</vt:lpstr>
      <vt:lpstr>Minecraft</vt:lpstr>
      <vt:lpstr>Minecraft</vt:lpstr>
      <vt:lpstr>Děkuji za pozornost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Ecce nova facio omnia</dc:title>
  <dc:creator>Michal Cerny</dc:creator>
  <cp:lastModifiedBy>Michal Černý</cp:lastModifiedBy>
  <cp:revision>10</cp:revision>
  <dcterms:created xsi:type="dcterms:W3CDTF">2017-03-28T18:33:54Z</dcterms:created>
  <dcterms:modified xsi:type="dcterms:W3CDTF">2017-03-31T07:03:52Z</dcterms:modified>
</cp:coreProperties>
</file>