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39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5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972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091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84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8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38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17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20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440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704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578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71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012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69AB37B-D156-430D-9FB9-193A43FB1BE6}" type="datetimeFigureOut">
              <a:rPr lang="cs-CZ" smtClean="0"/>
              <a:t>10.05.2019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F2BD1295-C175-42D2-B987-9EFC4214B6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2071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Non </a:t>
            </a:r>
            <a:r>
              <a:rPr lang="it-IT" b="1" dirty="0" err="1"/>
              <a:t>scholae</a:t>
            </a:r>
            <a:r>
              <a:rPr lang="it-IT" b="1" dirty="0"/>
              <a:t>, </a:t>
            </a:r>
            <a:r>
              <a:rPr lang="it-IT" b="1" dirty="0" err="1"/>
              <a:t>sed</a:t>
            </a:r>
            <a:r>
              <a:rPr lang="it-IT" b="1" dirty="0"/>
              <a:t> vitae </a:t>
            </a:r>
            <a:r>
              <a:rPr lang="it-IT" b="1" dirty="0" err="1" smtClean="0"/>
              <a:t>discimus</a:t>
            </a:r>
            <a:r>
              <a:rPr lang="cs-CZ" b="1" dirty="0" smtClean="0"/>
              <a:t>?!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058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sl-a-sc-edu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06743" y="2222500"/>
            <a:ext cx="7778513" cy="363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461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Učňovské školství… jednotné závěrečné zkoušky…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0" y="2397919"/>
            <a:ext cx="4876800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94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rysy koncepce nové závěrečné </a:t>
            </a:r>
            <a:r>
              <a:rPr lang="cs-CZ" dirty="0" smtClean="0"/>
              <a:t>zkoušky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Jednotné </a:t>
            </a:r>
            <a:r>
              <a:rPr lang="cs-CZ" dirty="0"/>
              <a:t>zadání závěrečné zkoušky (JZZZ) se vytváří pro každý učební obor s využitím kvalifikačního standardu úplné kvalifikace. </a:t>
            </a:r>
            <a:r>
              <a:rPr lang="cs-CZ" dirty="0" smtClean="0"/>
              <a:t></a:t>
            </a:r>
          </a:p>
          <a:p>
            <a:r>
              <a:rPr lang="cs-CZ" dirty="0" smtClean="0"/>
              <a:t>Jednotná zadání připravují pracovníci odborných škol.  </a:t>
            </a:r>
          </a:p>
          <a:p>
            <a:r>
              <a:rPr lang="cs-CZ" dirty="0" smtClean="0"/>
              <a:t>Na </a:t>
            </a:r>
            <a:r>
              <a:rPr lang="cs-CZ" dirty="0"/>
              <a:t>posuzování a tvorbě jednotných zadání se podílejí zástupci podnikové sféry a další sociální partneři.  </a:t>
            </a:r>
            <a:endParaRPr lang="cs-CZ" dirty="0" smtClean="0"/>
          </a:p>
          <a:p>
            <a:r>
              <a:rPr lang="cs-CZ" dirty="0" smtClean="0"/>
              <a:t>Efektivní </a:t>
            </a:r>
            <a:r>
              <a:rPr lang="cs-CZ" dirty="0"/>
              <a:t>tvorbu jednotných zadání a jejich plošnou distribuci do škol umožňuje informační systém nové závěrečné zkoušky.  </a:t>
            </a:r>
            <a:endParaRPr lang="cs-CZ" dirty="0" smtClean="0"/>
          </a:p>
          <a:p>
            <a:r>
              <a:rPr lang="cs-CZ" dirty="0" smtClean="0"/>
              <a:t>Do </a:t>
            </a:r>
            <a:r>
              <a:rPr lang="cs-CZ" dirty="0"/>
              <a:t>závěrečné zkoušky byly zařazeny nové obsahové prvky, jako je obecný přehled ze světa práce a samostatná odborná práce. 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edagogové </a:t>
            </a:r>
            <a:r>
              <a:rPr lang="cs-CZ" dirty="0"/>
              <a:t>mají možnost doplnit jednotné zadání závěrečné zkoušky o specifika odborné přípravy v rámci konkrétní školy.</a:t>
            </a:r>
          </a:p>
        </p:txBody>
      </p:sp>
    </p:spTree>
    <p:extLst>
      <p:ext uri="{BB962C8B-B14F-4D97-AF65-F5344CB8AC3E}">
        <p14:creationId xmlns:p14="http://schemas.microsoft.com/office/powerpoint/2010/main" val="3780364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čeho se skládají nové závěrečné zkoušky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 Zkouška </a:t>
            </a:r>
            <a:r>
              <a:rPr lang="cs-CZ" dirty="0"/>
              <a:t>písemná: Trvá 240 minut, žáci si volí nejméně ze tří témat, vybrané téma pak samostatně zpracují. U některých oborů je zařazena i zkouška z jazyka (např. u pekařů a kadeřnic). Součástí písemné zkoušky je zhruba v polovině oborů test.  </a:t>
            </a:r>
            <a:endParaRPr lang="cs-CZ" dirty="0" smtClean="0"/>
          </a:p>
          <a:p>
            <a:r>
              <a:rPr lang="cs-CZ" dirty="0" smtClean="0"/>
              <a:t>Zkouška </a:t>
            </a:r>
            <a:r>
              <a:rPr lang="cs-CZ" dirty="0"/>
              <a:t>ústní: Téma si žák vylosuje z 25 až 30 témat. Pak má 15 minut na přípravu a stejně dlouho trvá samotné zkoušení. Jeho součástí je i otázka ze světa práce.  </a:t>
            </a:r>
            <a:endParaRPr lang="cs-CZ" dirty="0" smtClean="0"/>
          </a:p>
          <a:p>
            <a:r>
              <a:rPr lang="cs-CZ" dirty="0" smtClean="0"/>
              <a:t>Zkouška </a:t>
            </a:r>
            <a:r>
              <a:rPr lang="cs-CZ" dirty="0"/>
              <a:t>praktická: Jde o nejdůležitější součást závěrečných zkoušek, trvá 1 až 3 dny (v uměleckých oborech 2 až 4 týdny – maximálně 140 hodin).  </a:t>
            </a:r>
            <a:endParaRPr lang="cs-CZ" dirty="0" smtClean="0"/>
          </a:p>
          <a:p>
            <a:r>
              <a:rPr lang="cs-CZ" dirty="0" smtClean="0"/>
              <a:t>Hodnocení</a:t>
            </a:r>
            <a:r>
              <a:rPr lang="cs-CZ" dirty="0"/>
              <a:t>: Výkony žáků hodnotí učitelé školy, ale řídí se přitom kritérii a pravidly, která stanovuje jednotné zadání. </a:t>
            </a:r>
          </a:p>
        </p:txBody>
      </p:sp>
    </p:spTree>
    <p:extLst>
      <p:ext uri="{BB962C8B-B14F-4D97-AF65-F5344CB8AC3E}">
        <p14:creationId xmlns:p14="http://schemas.microsoft.com/office/powerpoint/2010/main" val="184507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Formální</a:t>
            </a:r>
          </a:p>
          <a:p>
            <a:r>
              <a:rPr lang="cs-CZ" dirty="0" smtClean="0"/>
              <a:t>Žité</a:t>
            </a:r>
          </a:p>
          <a:p>
            <a:endParaRPr lang="cs-CZ" dirty="0"/>
          </a:p>
          <a:p>
            <a:r>
              <a:rPr lang="cs-CZ" dirty="0" smtClean="0"/>
              <a:t>Materializované</a:t>
            </a:r>
          </a:p>
          <a:p>
            <a:r>
              <a:rPr lang="cs-CZ" dirty="0" smtClean="0"/>
              <a:t>Situační</a:t>
            </a:r>
          </a:p>
          <a:p>
            <a:endParaRPr lang="cs-CZ" dirty="0"/>
          </a:p>
          <a:p>
            <a:r>
              <a:rPr lang="cs-CZ" dirty="0" smtClean="0"/>
              <a:t>Dynamické</a:t>
            </a:r>
          </a:p>
          <a:p>
            <a:r>
              <a:rPr lang="cs-CZ" dirty="0" smtClean="0"/>
              <a:t>Statické</a:t>
            </a:r>
          </a:p>
          <a:p>
            <a:r>
              <a:rPr lang="cs-CZ" dirty="0" smtClean="0"/>
              <a:t>Stabilní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032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osnov k RVP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Od </a:t>
            </a:r>
            <a:r>
              <a:rPr lang="cs-CZ" dirty="0" err="1" smtClean="0"/>
              <a:t>kognitivistického</a:t>
            </a:r>
            <a:r>
              <a:rPr lang="cs-CZ" dirty="0" smtClean="0"/>
              <a:t> pojetí osnov ke konstruktivistické výuce</a:t>
            </a:r>
          </a:p>
          <a:p>
            <a:r>
              <a:rPr lang="cs-CZ" dirty="0" smtClean="0"/>
              <a:t>Kombinace:</a:t>
            </a:r>
          </a:p>
          <a:p>
            <a:pPr lvl="1"/>
            <a:r>
              <a:rPr lang="cs-CZ" dirty="0" smtClean="0"/>
              <a:t>Výstupů z učení</a:t>
            </a:r>
          </a:p>
          <a:p>
            <a:pPr lvl="1"/>
            <a:r>
              <a:rPr lang="cs-CZ" dirty="0" smtClean="0"/>
              <a:t>Průřezových témat</a:t>
            </a:r>
          </a:p>
          <a:p>
            <a:pPr lvl="1"/>
            <a:r>
              <a:rPr lang="cs-CZ" dirty="0" smtClean="0"/>
              <a:t>Kompetenčního učení</a:t>
            </a:r>
          </a:p>
          <a:p>
            <a:r>
              <a:rPr lang="cs-CZ" dirty="0" smtClean="0"/>
              <a:t>V první fázi (po roce 2004) jen malý odklon od kognitivismu, dnes jsou ŠVP (implementace RVP) na úrovni školy typicky konstruktivistické, což se ale ne vždy musí nutně odrážet ve výuce.</a:t>
            </a:r>
          </a:p>
          <a:p>
            <a:r>
              <a:rPr lang="cs-CZ" dirty="0" smtClean="0"/>
              <a:t>Reforma spojena s diskusí o vzdělávacím obsahu a o bezobsažnosti kompetencí.</a:t>
            </a:r>
          </a:p>
          <a:p>
            <a:r>
              <a:rPr lang="cs-CZ" dirty="0" smtClean="0"/>
              <a:t>Důraz je kladen na mezipředmětové vztahy (</a:t>
            </a:r>
            <a:r>
              <a:rPr lang="cs-CZ" dirty="0" err="1" smtClean="0"/>
              <a:t>Palouš</a:t>
            </a:r>
            <a:r>
              <a:rPr lang="cs-CZ" dirty="0" smtClean="0"/>
              <a:t>: Heretická škola)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5917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Kompetence dle RVP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učení</a:t>
            </a:r>
          </a:p>
          <a:p>
            <a:r>
              <a:rPr lang="cs-CZ" dirty="0"/>
              <a:t>kompetence k řešení problémů</a:t>
            </a:r>
          </a:p>
          <a:p>
            <a:r>
              <a:rPr lang="cs-CZ" dirty="0"/>
              <a:t>kompetence komunikativní</a:t>
            </a:r>
          </a:p>
          <a:p>
            <a:r>
              <a:rPr lang="cs-CZ" dirty="0"/>
              <a:t>kompetence sociální a personální</a:t>
            </a:r>
          </a:p>
          <a:p>
            <a:r>
              <a:rPr lang="cs-CZ" dirty="0"/>
              <a:t>kompetence občanské</a:t>
            </a:r>
          </a:p>
          <a:p>
            <a:r>
              <a:rPr lang="cs-CZ" dirty="0"/>
              <a:t>kompetence </a:t>
            </a:r>
            <a:r>
              <a:rPr lang="cs-CZ" dirty="0" smtClean="0"/>
              <a:t>pracovní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94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Vzdělávací obsah základního vzdělávání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657750"/>
              </p:ext>
            </p:extLst>
          </p:nvPr>
        </p:nvGraphicFramePr>
        <p:xfrm>
          <a:off x="838200" y="2355374"/>
          <a:ext cx="10515600" cy="32918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3957477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367765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Jazyk a jazyková komunikace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Český jazyk a literatura, Cizí jazyk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440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Matematika a její aplikace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Matematika a její aplikace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56989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Informační a komunikační technologie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Informační a komunikační technologie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1194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jeho svět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jeho svět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574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společnost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Dějepis, Výchova k občanství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27200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příroda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Fyzika, Chemie, Přírodopis, Zeměpis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129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Umění a kultura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Hudební výchova, Výtvarná výchova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825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zdraví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Výchova ke zdraví, Tělesná výchova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7383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Člověk a svět práce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Člověk a svět práce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43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43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skoro každý druh školy (od MŠ po SŠ) existuje speciální RVP.</a:t>
            </a:r>
          </a:p>
          <a:p>
            <a:r>
              <a:rPr lang="cs-CZ" dirty="0" smtClean="0"/>
              <a:t>Toto RVP je obecné a školy si ho mohou volně implementovat do ŠVP, které je již konkrétní. Organisace výuky je na nich, ale musí dodržet vzdělávací výstupy (což ale nikdo nedělá).</a:t>
            </a:r>
          </a:p>
          <a:p>
            <a:r>
              <a:rPr lang="cs-CZ" dirty="0" smtClean="0"/>
              <a:t>ŠVP jsou pak ještě dále rozpracovávány do vzdělávacích nebo tematických plánů.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56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Přetíženost kurikula</a:t>
            </a:r>
          </a:p>
          <a:p>
            <a:r>
              <a:rPr lang="cs-CZ" dirty="0" smtClean="0"/>
              <a:t>Postupné bobtnání (přidávání nových a nových témat či látky)</a:t>
            </a:r>
          </a:p>
          <a:p>
            <a:r>
              <a:rPr lang="cs-CZ" dirty="0" smtClean="0"/>
              <a:t>Problematická reforma</a:t>
            </a:r>
          </a:p>
          <a:p>
            <a:r>
              <a:rPr lang="cs-CZ" dirty="0" smtClean="0"/>
              <a:t>Není odlišné povinné a nepovinné učivo (jádrové a fakultativní)</a:t>
            </a:r>
          </a:p>
          <a:p>
            <a:r>
              <a:rPr lang="cs-CZ" dirty="0" smtClean="0"/>
              <a:t>Pedagogické fakulty neumí učit kompetence</a:t>
            </a:r>
          </a:p>
          <a:p>
            <a:r>
              <a:rPr lang="cs-CZ" dirty="0" smtClean="0"/>
              <a:t>Vzdělávání je stále hodně odborné a málo kompetenční</a:t>
            </a:r>
          </a:p>
          <a:p>
            <a:r>
              <a:rPr lang="cs-CZ" dirty="0" smtClean="0"/>
              <a:t>Máme silné diference mezi „vědními“ obory, tedy edukační obsah není integrovaný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2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RVP je nastavené primárně na všeobecné vzdělávání</a:t>
            </a:r>
          </a:p>
          <a:p>
            <a:r>
              <a:rPr lang="cs-CZ" dirty="0" smtClean="0"/>
              <a:t>Neumíme ho implementovat na učňovské obory (spor konkrétního s abstraktním, teorie s praxí)</a:t>
            </a:r>
          </a:p>
          <a:p>
            <a:r>
              <a:rPr lang="cs-CZ" dirty="0" smtClean="0"/>
              <a:t>Vzdělávací systém je silně segregační</a:t>
            </a:r>
          </a:p>
          <a:p>
            <a:r>
              <a:rPr lang="cs-CZ" dirty="0" smtClean="0"/>
              <a:t>Inklusivní nástroje ne vždy fungují (hůře fungují sociální než speciální)</a:t>
            </a:r>
          </a:p>
          <a:p>
            <a:r>
              <a:rPr lang="cs-CZ" dirty="0" smtClean="0"/>
              <a:t>Neumíme být aktuální – již od Tomáše Akvinského</a:t>
            </a:r>
          </a:p>
          <a:p>
            <a:r>
              <a:rPr lang="cs-CZ" dirty="0" smtClean="0"/>
              <a:t>Neumíme rozvíjet kompetence</a:t>
            </a:r>
          </a:p>
          <a:p>
            <a:r>
              <a:rPr lang="cs-CZ" dirty="0" smtClean="0"/>
              <a:t>Nemáme jasno, co chceme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66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Strategie </a:t>
            </a:r>
            <a:r>
              <a:rPr lang="pl-PL" dirty="0" err="1"/>
              <a:t>vzdělávací</a:t>
            </a:r>
            <a:r>
              <a:rPr lang="pl-PL" dirty="0"/>
              <a:t> </a:t>
            </a:r>
            <a:r>
              <a:rPr lang="pl-PL" dirty="0" err="1"/>
              <a:t>politiky</a:t>
            </a:r>
            <a:r>
              <a:rPr lang="pl-PL" dirty="0"/>
              <a:t> do roku 2030+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 současné chvíli externí expertní skupina vymezila dva strategické cíle (čeho chceme dosáhnout?) a čtyři strategické linie (jak toho chceme dosáhnout?). Cíle jsou definovány následovně: </a:t>
            </a:r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) Zaměřit vzdělávání více na získání kompetencí potřebných pro aktivní občanský, profesní i osobní život;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) Snížit vzdělanostní nerovnosti a zvýšit spravedlnost v přístupu ke vzdělání. Zatímco čtyři základní strategické linie představují následující prvky: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</a:t>
            </a:r>
            <a:r>
              <a:rPr lang="cs-CZ" dirty="0"/>
              <a:t>) proměna obsahu a způsobu vzdělávání;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) podpora učitelů, ředitelů a dalších pracovníků ve vzdělávání</a:t>
            </a:r>
            <a:r>
              <a:rPr lang="cs-CZ" dirty="0" smtClean="0"/>
              <a:t>;</a:t>
            </a:r>
          </a:p>
          <a:p>
            <a:r>
              <a:rPr lang="cs-CZ" dirty="0" smtClean="0"/>
              <a:t>3</a:t>
            </a:r>
            <a:r>
              <a:rPr lang="cs-CZ" dirty="0"/>
              <a:t>) zvýšení odborných kapacit, důvěry a vzájemné spolupráce;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) zvýšení financování a zajištění jeho stability.  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258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501</Words>
  <Application>Microsoft Office PowerPoint</Application>
  <PresentationFormat>Širokoúhlá obrazovka</PresentationFormat>
  <Paragraphs>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2</vt:lpstr>
      <vt:lpstr>Citáty</vt:lpstr>
      <vt:lpstr>Non scholae, sed vitae discimus?!</vt:lpstr>
      <vt:lpstr>Kurikulum</vt:lpstr>
      <vt:lpstr>Od osnov k RVP</vt:lpstr>
      <vt:lpstr>Kompetence dle RVP</vt:lpstr>
      <vt:lpstr>Vzdělávací obsah základního vzdělávání</vt:lpstr>
      <vt:lpstr>RVP</vt:lpstr>
      <vt:lpstr>Problémy</vt:lpstr>
      <vt:lpstr>Problémy</vt:lpstr>
      <vt:lpstr>Strategie vzdělávací politiky do roku 2030+ </vt:lpstr>
      <vt:lpstr>Prezentace aplikace PowerPoint</vt:lpstr>
      <vt:lpstr>Učňovské školství… jednotné závěrečné zkoušky…</vt:lpstr>
      <vt:lpstr>Základní rysy koncepce nové závěrečné zkoušky</vt:lpstr>
      <vt:lpstr>Z čeho se skládají nové závěrečné zkoušky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 scholae, sed vitae discimus?!</dc:title>
  <dc:creator>Michal Černý</dc:creator>
  <cp:lastModifiedBy>Michal Černý</cp:lastModifiedBy>
  <cp:revision>7</cp:revision>
  <dcterms:created xsi:type="dcterms:W3CDTF">2019-05-10T06:10:46Z</dcterms:created>
  <dcterms:modified xsi:type="dcterms:W3CDTF">2019-05-10T11:31:05Z</dcterms:modified>
</cp:coreProperties>
</file>