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88" r:id="rId4"/>
    <p:sldId id="286" r:id="rId5"/>
    <p:sldId id="287" r:id="rId6"/>
    <p:sldId id="258" r:id="rId7"/>
    <p:sldId id="267" r:id="rId8"/>
    <p:sldId id="272" r:id="rId9"/>
    <p:sldId id="259" r:id="rId10"/>
    <p:sldId id="284" r:id="rId11"/>
    <p:sldId id="262" r:id="rId12"/>
    <p:sldId id="282" r:id="rId13"/>
    <p:sldId id="285" r:id="rId14"/>
    <p:sldId id="280" r:id="rId15"/>
    <p:sldId id="268" r:id="rId16"/>
    <p:sldId id="270" r:id="rId17"/>
    <p:sldId id="269" r:id="rId18"/>
    <p:sldId id="283" r:id="rId19"/>
    <p:sldId id="271" r:id="rId20"/>
    <p:sldId id="275" r:id="rId21"/>
    <p:sldId id="260" r:id="rId22"/>
    <p:sldId id="264" r:id="rId23"/>
    <p:sldId id="277" r:id="rId24"/>
    <p:sldId id="276" r:id="rId25"/>
    <p:sldId id="278" r:id="rId26"/>
    <p:sldId id="279" r:id="rId27"/>
    <p:sldId id="25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06.03.2020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ISKM08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k magisterské diplomové práci </a:t>
            </a:r>
            <a:r>
              <a:rPr lang="cs-CZ" b="1" dirty="0" smtClean="0">
                <a:solidFill>
                  <a:schemeClr val="tx1"/>
                </a:solidFill>
              </a:rPr>
              <a:t>II: Struktura projektu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Jaro </a:t>
            </a:r>
            <a:r>
              <a:rPr lang="cs-CZ" dirty="0" smtClean="0">
                <a:solidFill>
                  <a:schemeClr val="tx1"/>
                </a:solidFill>
              </a:rPr>
              <a:t>2020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</a:t>
            </a:r>
            <a:r>
              <a:rPr lang="cs-CZ" sz="2400" dirty="0" smtClean="0"/>
              <a:t>přílohu na dalších stranách) </a:t>
            </a:r>
            <a:endParaRPr lang="cs-CZ" sz="2400" dirty="0"/>
          </a:p>
          <a:p>
            <a:pPr>
              <a:buNone/>
            </a:pPr>
            <a:r>
              <a:rPr lang="cs-CZ" b="1" dirty="0" smtClean="0"/>
              <a:t> 1. Popis </a:t>
            </a:r>
            <a:r>
              <a:rPr lang="cs-CZ" b="1" dirty="0"/>
              <a:t>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 smtClean="0"/>
              <a:t>	Zařazení </a:t>
            </a:r>
            <a:r>
              <a:rPr lang="cs-CZ" dirty="0"/>
              <a:t>problému do jedné </a:t>
            </a:r>
            <a:r>
              <a:rPr lang="cs-CZ" dirty="0" smtClean="0"/>
              <a:t>z profilací </a:t>
            </a:r>
            <a:r>
              <a:rPr lang="cs-CZ" dirty="0"/>
              <a:t>(</a:t>
            </a:r>
            <a:r>
              <a:rPr lang="cs-CZ" b="1" dirty="0" smtClean="0"/>
              <a:t>pokud ona </a:t>
            </a:r>
            <a:r>
              <a:rPr lang="cs-CZ" b="1" dirty="0"/>
              <a:t>je cílem </a:t>
            </a:r>
            <a:r>
              <a:rPr lang="cs-CZ" b="1" dirty="0" smtClean="0"/>
              <a:t>studia, není to povinnost, pouze možnost): 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Technologie ve </a:t>
            </a:r>
            <a:r>
              <a:rPr lang="cs-CZ" b="1" dirty="0" smtClean="0"/>
              <a:t>vzdělávání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 smtClean="0"/>
              <a:t>Knihovnictví a literatura v kulturním kontextu</a:t>
            </a:r>
            <a:endParaRPr lang="cs-CZ" b="1" dirty="0" smtClean="0"/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 smtClean="0"/>
              <a:t> 2. Rešerše</a:t>
            </a:r>
            <a:r>
              <a:rPr lang="cs-CZ" dirty="0" smtClean="0"/>
              <a:t> </a:t>
            </a:r>
            <a:r>
              <a:rPr lang="cs-CZ" dirty="0"/>
              <a:t>zpracovaných diplomových prací v rámci celé  MU včetně </a:t>
            </a:r>
            <a:r>
              <a:rPr lang="cs-CZ" dirty="0" smtClean="0"/>
              <a:t>anotací (každá anotace 400 - 500 znacích)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 smtClean="0"/>
              <a:t> 4. Metody</a:t>
            </a:r>
            <a:r>
              <a:rPr lang="cs-CZ" dirty="0" smtClean="0"/>
              <a:t> </a:t>
            </a:r>
            <a:r>
              <a:rPr lang="cs-CZ" dirty="0"/>
              <a:t>zpracování diplomové práce</a:t>
            </a:r>
          </a:p>
          <a:p>
            <a:pPr>
              <a:buNone/>
            </a:pPr>
            <a:r>
              <a:rPr lang="cs-CZ" b="1" dirty="0" smtClean="0"/>
              <a:t> 5. Základní </a:t>
            </a:r>
            <a:r>
              <a:rPr lang="cs-CZ" b="1" dirty="0"/>
              <a:t>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popis problému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dané téma, a </a:t>
            </a:r>
            <a:r>
              <a:rPr lang="cs-CZ" b="1" dirty="0" smtClean="0"/>
              <a:t>vymezíte</a:t>
            </a:r>
            <a:r>
              <a:rPr lang="cs-CZ" dirty="0" smtClean="0"/>
              <a:t> </a:t>
            </a:r>
            <a:r>
              <a:rPr lang="cs-CZ" dirty="0"/>
              <a:t>oblast, teorii, </a:t>
            </a:r>
            <a:r>
              <a:rPr lang="cs-CZ" dirty="0" smtClean="0"/>
              <a:t>koncept, od kterého se téma odvíjí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stanovíte otázku</a:t>
            </a:r>
            <a:r>
              <a:rPr lang="cs-CZ" dirty="0" smtClean="0"/>
              <a:t>, na kterou budete hledat odpověď, tzn. napíšete, co vás na problému zajímá </a:t>
            </a:r>
          </a:p>
          <a:p>
            <a:r>
              <a:rPr lang="cs-CZ" b="1" dirty="0" smtClean="0"/>
              <a:t>provážete popis problému s literaturou </a:t>
            </a:r>
            <a:r>
              <a:rPr lang="cs-CZ" dirty="0" smtClean="0"/>
              <a:t>– najděte si </a:t>
            </a:r>
            <a:r>
              <a:rPr lang="cs-CZ" b="1" dirty="0" smtClean="0"/>
              <a:t>výzkumy</a:t>
            </a:r>
            <a:r>
              <a:rPr lang="cs-CZ" dirty="0" smtClean="0"/>
              <a:t>, které v této oblasti proběhly, odkazujte se na </a:t>
            </a:r>
            <a:r>
              <a:rPr lang="cs-CZ" b="1" dirty="0" smtClean="0"/>
              <a:t>autory/autority</a:t>
            </a:r>
            <a:r>
              <a:rPr lang="cs-CZ" dirty="0" smtClean="0"/>
              <a:t>, kteří/které o problematice psali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</a:t>
            </a:r>
            <a:r>
              <a:rPr lang="cs-CZ" b="1" dirty="0" smtClean="0"/>
              <a:t>mentální mapu </a:t>
            </a:r>
            <a:r>
              <a:rPr lang="cs-CZ" dirty="0" smtClean="0"/>
              <a:t>tématu či pracujte s jinými kreativními technikami definování </a:t>
            </a:r>
            <a:r>
              <a:rPr lang="cs-CZ" dirty="0" smtClean="0"/>
              <a:t>tématu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Osnova – zařazení problematiky do oborové  </a:t>
            </a:r>
            <a:r>
              <a:rPr lang="cs-CZ" dirty="0" smtClean="0">
                <a:solidFill>
                  <a:srgbClr val="00B050"/>
                </a:solidFill>
              </a:rPr>
              <a:t>profilace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Technologie </a:t>
            </a:r>
            <a:r>
              <a:rPr lang="cs-CZ" b="1" dirty="0" smtClean="0"/>
              <a:t>ve vzdělávání </a:t>
            </a:r>
            <a:r>
              <a:rPr lang="cs-CZ" dirty="0"/>
              <a:t>–</a:t>
            </a:r>
            <a:r>
              <a:rPr lang="cs-CZ" b="1" dirty="0" smtClean="0"/>
              <a:t> EdTech</a:t>
            </a:r>
          </a:p>
          <a:p>
            <a:pPr>
              <a:buNone/>
            </a:pPr>
            <a:r>
              <a:rPr lang="cs-CZ" b="1" dirty="0" smtClean="0"/>
              <a:t>Informační a datový management</a:t>
            </a:r>
          </a:p>
          <a:p>
            <a:pPr>
              <a:buNone/>
            </a:pPr>
            <a:r>
              <a:rPr lang="cs-CZ" b="1" dirty="0" smtClean="0"/>
              <a:t>Design informačních </a:t>
            </a:r>
            <a:r>
              <a:rPr lang="cs-CZ" b="1" dirty="0" smtClean="0"/>
              <a:t>služeb</a:t>
            </a:r>
          </a:p>
          <a:p>
            <a:pPr>
              <a:buNone/>
            </a:pPr>
            <a:r>
              <a:rPr lang="cs-CZ" b="1" dirty="0"/>
              <a:t>Knihovnictví a literatura v kulturním kontextu</a:t>
            </a:r>
          </a:p>
          <a:p>
            <a:pPr>
              <a:buNone/>
            </a:pPr>
            <a:r>
              <a:rPr lang="cs-CZ" b="1" dirty="0" smtClean="0"/>
              <a:t> </a:t>
            </a:r>
            <a:endParaRPr lang="cs-CZ" b="1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00B050"/>
                </a:solidFill>
              </a:rPr>
              <a:t>Podmínky </a:t>
            </a:r>
            <a:r>
              <a:rPr lang="cs-CZ" sz="2800" b="1" dirty="0" smtClean="0">
                <a:solidFill>
                  <a:srgbClr val="00B050"/>
                </a:solidFill>
              </a:rPr>
              <a:t>pro </a:t>
            </a:r>
            <a:r>
              <a:rPr lang="cs-CZ" sz="2800" b="1" dirty="0">
                <a:solidFill>
                  <a:srgbClr val="00B050"/>
                </a:solidFill>
              </a:rPr>
              <a:t>získání </a:t>
            </a:r>
            <a:r>
              <a:rPr lang="cs-CZ" sz="2800" b="1" dirty="0" smtClean="0">
                <a:solidFill>
                  <a:srgbClr val="00B050"/>
                </a:solidFill>
              </a:rPr>
              <a:t>profilačního </a:t>
            </a:r>
            <a:r>
              <a:rPr lang="cs-CZ" sz="2800" b="1" dirty="0" err="1" smtClean="0">
                <a:solidFill>
                  <a:srgbClr val="00B050"/>
                </a:solidFill>
              </a:rPr>
              <a:t>diploma</a:t>
            </a:r>
            <a:r>
              <a:rPr lang="cs-CZ" sz="2800" b="1" dirty="0" smtClean="0">
                <a:solidFill>
                  <a:srgbClr val="00B050"/>
                </a:solidFill>
              </a:rPr>
              <a:t> </a:t>
            </a:r>
            <a:r>
              <a:rPr lang="cs-CZ" sz="2800" b="1" dirty="0" err="1" smtClean="0">
                <a:solidFill>
                  <a:srgbClr val="00B050"/>
                </a:solidFill>
              </a:rPr>
              <a:t>supplement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b="1" dirty="0" smtClean="0"/>
              <a:t>a) absolvovaná</a:t>
            </a:r>
            <a:r>
              <a:rPr lang="cs-CZ" sz="2800" dirty="0" smtClean="0"/>
              <a:t> </a:t>
            </a:r>
            <a:r>
              <a:rPr lang="cs-CZ" sz="2800" b="1" dirty="0" smtClean="0"/>
              <a:t>skladba předmětů kurikula ISK spadající do dané </a:t>
            </a:r>
            <a:r>
              <a:rPr lang="cs-CZ" sz="2800" b="1" dirty="0" smtClean="0"/>
              <a:t>profilace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</a:t>
            </a:r>
            <a:r>
              <a:rPr lang="cs-CZ" sz="2800" b="1" dirty="0" smtClean="0">
                <a:solidFill>
                  <a:srgbClr val="00B050"/>
                </a:solidFill>
              </a:rPr>
              <a:t>profilace</a:t>
            </a:r>
            <a:endParaRPr lang="cs-CZ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2800" b="1" dirty="0" smtClean="0"/>
              <a:t>c) </a:t>
            </a:r>
            <a:r>
              <a:rPr lang="cs-CZ" sz="2800" b="1" dirty="0" smtClean="0"/>
              <a:t>profilační (nadstavbová) část </a:t>
            </a:r>
            <a:r>
              <a:rPr lang="cs-CZ" sz="2800" b="1" dirty="0" smtClean="0"/>
              <a:t>ústní státní zkoušky 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dirty="0" smtClean="0"/>
              <a:t>V projektu </a:t>
            </a:r>
            <a:r>
              <a:rPr lang="cs-CZ" sz="2800" b="1" dirty="0" smtClean="0"/>
              <a:t>musí být vysvětleno propojení tématu diplomové práce s vybranou </a:t>
            </a:r>
            <a:r>
              <a:rPr lang="cs-CZ" sz="2800" b="1" dirty="0" smtClean="0"/>
              <a:t>profilací</a:t>
            </a:r>
            <a:endParaRPr lang="cs-CZ" sz="2800" b="1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 smtClean="0">
                <a:solidFill>
                  <a:srgbClr val="00B050"/>
                </a:solidFill>
              </a:rPr>
              <a:t>Ishikawův diagram</a:t>
            </a:r>
            <a:endParaRPr lang="cs-CZ" noProof="1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</a:t>
            </a:r>
            <a:r>
              <a:rPr lang="cs-CZ" b="1" dirty="0" smtClean="0">
                <a:solidFill>
                  <a:srgbClr val="00B050"/>
                </a:solidFill>
              </a:rPr>
              <a:t>rešerše zpracovaných </a:t>
            </a:r>
            <a:r>
              <a:rPr lang="cs-CZ" b="1" noProof="1" smtClean="0">
                <a:solidFill>
                  <a:srgbClr val="00B050"/>
                </a:solidFill>
              </a:rPr>
              <a:t>dp</a:t>
            </a:r>
            <a:r>
              <a:rPr lang="cs-CZ" b="1" dirty="0" smtClean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zpracovaných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(a  </a:t>
            </a:r>
            <a:r>
              <a:rPr lang="cs-CZ" sz="3400" dirty="0" smtClean="0"/>
              <a:t>výjimečně i dobrých </a:t>
            </a:r>
            <a:r>
              <a:rPr lang="cs-CZ" sz="3400" dirty="0" smtClean="0"/>
              <a:t>bakalářských)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nový,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cíl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cíl a zároveň 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</a:t>
            </a:r>
            <a:r>
              <a:rPr lang="cs-CZ" sz="3400" b="1" dirty="0" smtClean="0"/>
              <a:t>jasné</a:t>
            </a:r>
            <a:r>
              <a:rPr lang="cs-CZ" sz="3400" dirty="0" smtClean="0"/>
              <a:t>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</a:t>
            </a:r>
            <a:r>
              <a:rPr lang="cs-CZ" sz="3400" b="1" dirty="0" smtClean="0"/>
              <a:t>musí být v DP vždy dosaženo</a:t>
            </a:r>
            <a:r>
              <a:rPr lang="cs-CZ" sz="34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- metody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</a:t>
            </a:r>
            <a:r>
              <a:rPr lang="cs-CZ" dirty="0" smtClean="0"/>
              <a:t>(a </a:t>
            </a:r>
            <a:r>
              <a:rPr lang="cs-CZ" dirty="0"/>
              <a:t>ověřit </a:t>
            </a:r>
            <a:r>
              <a:rPr lang="cs-CZ" b="1" dirty="0" smtClean="0"/>
              <a:t>hypotéz</a:t>
            </a:r>
            <a:r>
              <a:rPr lang="cs-CZ" dirty="0" smtClean="0"/>
              <a:t>y) </a:t>
            </a:r>
            <a:r>
              <a:rPr lang="cs-CZ" dirty="0"/>
              <a:t>a stanovíte </a:t>
            </a:r>
            <a:r>
              <a:rPr lang="cs-CZ" b="1" dirty="0" smtClean="0"/>
              <a:t>metodologii a v ní metody </a:t>
            </a:r>
            <a:r>
              <a:rPr lang="cs-CZ" dirty="0" smtClean="0"/>
              <a:t>výzkumu</a:t>
            </a:r>
            <a:endParaRPr lang="cs-CZ" dirty="0"/>
          </a:p>
          <a:p>
            <a:pPr algn="just"/>
            <a:r>
              <a:rPr lang="cs-CZ" dirty="0" smtClean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nikoli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</a:t>
                      </a:r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problému (co zkoumám)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jednotlivcem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Osnova –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jež bude tvořit </a:t>
            </a:r>
            <a:r>
              <a:rPr lang="cs-CZ" b="1" dirty="0" smtClean="0"/>
              <a:t>jádro</a:t>
            </a:r>
            <a:r>
              <a:rPr lang="cs-CZ" dirty="0" smtClean="0"/>
              <a:t> použité literatury</a:t>
            </a:r>
          </a:p>
          <a:p>
            <a:pPr algn="just"/>
            <a:r>
              <a:rPr lang="cs-CZ" dirty="0" smtClean="0"/>
              <a:t>zdroje vyberte na základě rešerše jako nejvíce relevantní literaturu k tématu</a:t>
            </a:r>
          </a:p>
          <a:p>
            <a:pPr algn="just"/>
            <a:r>
              <a:rPr lang="cs-CZ" b="1" dirty="0" smtClean="0"/>
              <a:t>důraz na zahraniční zdroje </a:t>
            </a:r>
            <a:r>
              <a:rPr lang="cs-CZ" dirty="0" smtClean="0"/>
              <a:t>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 smtClean="0"/>
              <a:t>doplňte vámi vytvořené </a:t>
            </a:r>
            <a:r>
              <a:rPr lang="cs-CZ" b="1" dirty="0" smtClean="0"/>
              <a:t>anotace</a:t>
            </a:r>
            <a:r>
              <a:rPr lang="cs-CZ" dirty="0" smtClean="0"/>
              <a:t> zdrojů (400 - 500 znaků)</a:t>
            </a:r>
          </a:p>
          <a:p>
            <a:pPr algn="just"/>
            <a:r>
              <a:rPr lang="cs-CZ" b="1" dirty="0" smtClean="0"/>
              <a:t>požadovaný počet záznamů odborné literatury  je </a:t>
            </a:r>
            <a:r>
              <a:rPr lang="cs-CZ" b="1" dirty="0" smtClean="0"/>
              <a:t>9-12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Cíle předmětu </a:t>
            </a:r>
            <a:r>
              <a:rPr lang="cs-CZ" b="1" dirty="0" smtClean="0">
                <a:solidFill>
                  <a:srgbClr val="00B050"/>
                </a:solidFill>
              </a:rPr>
              <a:t>ISKM08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8075240" cy="4873752"/>
          </a:xfrm>
        </p:spPr>
        <p:txBody>
          <a:bodyPr/>
          <a:lstStyle/>
          <a:p>
            <a:r>
              <a:rPr lang="cs-CZ" b="1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</a:t>
            </a:r>
            <a:r>
              <a:rPr lang="cs-CZ" b="1" dirty="0" smtClean="0"/>
              <a:t>PROJEKTU DP </a:t>
            </a:r>
            <a:endParaRPr lang="cs-CZ" b="1" dirty="0" smtClean="0"/>
          </a:p>
          <a:p>
            <a:r>
              <a:rPr lang="cs-CZ" b="1" dirty="0" smtClean="0"/>
              <a:t>Odevzdání</a:t>
            </a:r>
            <a:r>
              <a:rPr lang="cs-CZ" dirty="0" smtClean="0"/>
              <a:t> projektu diplomové práce</a:t>
            </a:r>
          </a:p>
          <a:p>
            <a:r>
              <a:rPr lang="cs-CZ" b="1" dirty="0" smtClean="0"/>
              <a:t>Schválení </a:t>
            </a:r>
            <a:r>
              <a:rPr lang="cs-CZ" dirty="0" smtClean="0"/>
              <a:t>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Téma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</a:t>
            </a:r>
            <a:r>
              <a:rPr lang="cs-CZ" b="1" dirty="0" smtClean="0"/>
              <a:t>ne příliš široce zaměřené</a:t>
            </a:r>
          </a:p>
          <a:p>
            <a:r>
              <a:rPr lang="cs-CZ" dirty="0" smtClean="0"/>
              <a:t>porovnejte s již obhájenými DP – </a:t>
            </a:r>
            <a:r>
              <a:rPr lang="cs-CZ" dirty="0"/>
              <a:t>inspirace </a:t>
            </a:r>
            <a:r>
              <a:rPr lang="cs-CZ" dirty="0" smtClean="0"/>
              <a:t>viz IS </a:t>
            </a:r>
            <a:r>
              <a:rPr lang="cs-CZ" dirty="0" smtClean="0"/>
              <a:t>MU</a:t>
            </a:r>
            <a:endParaRPr lang="cs-CZ" dirty="0" smtClean="0"/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endParaRPr lang="cs-CZ" b="1" dirty="0" smtClean="0"/>
          </a:p>
          <a:p>
            <a:r>
              <a:rPr lang="cs-CZ" b="1" dirty="0" smtClean="0"/>
              <a:t>POZOR: téma práce musí korespondovat </a:t>
            </a:r>
            <a:br>
              <a:rPr lang="cs-CZ" b="1" dirty="0" smtClean="0"/>
            </a:br>
            <a:r>
              <a:rPr lang="cs-CZ" b="1" dirty="0" smtClean="0"/>
              <a:t>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tématu dle Umberta Eca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Vedoucí diplomové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Má úplné vysokoškolské vzdělání a pokud možno akademický titul </a:t>
            </a:r>
            <a:r>
              <a:rPr lang="cs-CZ" dirty="0" err="1" smtClean="0"/>
              <a:t>Ph.D</a:t>
            </a:r>
            <a:r>
              <a:rPr lang="cs-CZ" dirty="0" smtClean="0"/>
              <a:t>, doc., prof. (není to zcela limitující kritérium) </a:t>
            </a:r>
          </a:p>
          <a:p>
            <a:pPr algn="just"/>
            <a:r>
              <a:rPr lang="cs-CZ" dirty="0" smtClean="0"/>
              <a:t>Přednost mají interní zaměstnanci </a:t>
            </a:r>
            <a:r>
              <a:rPr lang="cs-CZ" dirty="0" err="1" smtClean="0"/>
              <a:t>KISKu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Výběr vedoucího práce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 smtClean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Typy </a:t>
            </a:r>
            <a:r>
              <a:rPr lang="cs-CZ" sz="3600" b="1" dirty="0" smtClean="0">
                <a:solidFill>
                  <a:srgbClr val="00B050"/>
                </a:solidFill>
              </a:rPr>
              <a:t>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</a:p>
          <a:p>
            <a:r>
              <a:rPr lang="cs-CZ" dirty="0" smtClean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 smtClean="0"/>
              <a:t>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Druhy diplomových prací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 smtClean="0"/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výběru tématu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zúží téma,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 smtClean="0">
                <a:solidFill>
                  <a:srgbClr val="00B050"/>
                </a:solidFill>
              </a:rPr>
              <a:t>Doporu</a:t>
            </a:r>
            <a:r>
              <a:rPr lang="cs-CZ" sz="3600" b="1" dirty="0" smtClean="0">
                <a:solidFill>
                  <a:srgbClr val="00B050"/>
                </a:solidFill>
              </a:rPr>
              <a:t>čená literatura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ECO, Umberto.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cs-CZ" sz="2000" dirty="0" smtClean="0"/>
              <a:t>Olomouc : </a:t>
            </a:r>
            <a:r>
              <a:rPr lang="pt-BR" sz="2000" dirty="0" err="1" smtClean="0"/>
              <a:t>Votobia</a:t>
            </a:r>
            <a:r>
              <a:rPr lang="pt-BR" sz="2000" dirty="0" smtClean="0"/>
              <a:t>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vyd.,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přeprac. vyd.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upr. vyd.</a:t>
            </a:r>
            <a:r>
              <a:rPr lang="en-US" sz="2000" dirty="0" smtClean="0"/>
              <a:t> </a:t>
            </a:r>
            <a:r>
              <a:rPr lang="cs-CZ" sz="2000" dirty="0" smtClean="0"/>
              <a:t>Martin : Osveta,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Jadwiga.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Vyd. 1. Praha : Sociologické nakladatelství, 2005. 209 s. ISBN </a:t>
            </a:r>
            <a:r>
              <a:rPr lang="en-US" sz="2000" dirty="0" smtClean="0"/>
              <a:t>9788006429403</a:t>
            </a:r>
            <a:r>
              <a:rPr lang="cs-CZ" sz="2000" dirty="0" smtClean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Postup práce s výběrem tématu: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Student má jasno v tématu DP (viz minulý semestr)</a:t>
            </a:r>
          </a:p>
          <a:p>
            <a:r>
              <a:rPr lang="cs-CZ" dirty="0" smtClean="0"/>
              <a:t>Student kontaktuje vedoucího s žádostí, aby mu vedoucí téma DP vypsal v IS MU</a:t>
            </a:r>
          </a:p>
          <a:p>
            <a:r>
              <a:rPr lang="cs-CZ" dirty="0" smtClean="0"/>
              <a:t>Vedoucí téma vypisuje, student se k němu v IS MU přihlásí</a:t>
            </a:r>
          </a:p>
          <a:p>
            <a:r>
              <a:rPr lang="cs-CZ" dirty="0" smtClean="0"/>
              <a:t>Vedoucí schvaluje téma v IS MU, nejpozději </a:t>
            </a:r>
            <a:r>
              <a:rPr lang="cs-CZ" b="1" dirty="0" smtClean="0"/>
              <a:t>31. 3. 2020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B) </a:t>
            </a:r>
            <a:r>
              <a:rPr lang="cs-CZ" b="1" dirty="0" smtClean="0"/>
              <a:t>Vyučující KISK vypisují nová témata </a:t>
            </a:r>
            <a:r>
              <a:rPr lang="cs-CZ" b="1" dirty="0"/>
              <a:t>– </a:t>
            </a:r>
            <a:r>
              <a:rPr lang="cs-CZ" b="1" dirty="0" smtClean="0"/>
              <a:t>cca </a:t>
            </a:r>
            <a:r>
              <a:rPr lang="cs-CZ" b="1" dirty="0"/>
              <a:t>do 13. 3. 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Student si vybere téma v IS MU a kontaktuje potenciálního vedoucího s žádostí o konzultaci</a:t>
            </a:r>
          </a:p>
          <a:p>
            <a:r>
              <a:rPr lang="cs-CZ" dirty="0" smtClean="0"/>
              <a:t>Vedoucí po konzultaci schvaluje studentovi téma v ISU, nejpozději </a:t>
            </a:r>
            <a:r>
              <a:rPr lang="cs-CZ" b="1" dirty="0" smtClean="0"/>
              <a:t>31. 3. 2020</a:t>
            </a:r>
          </a:p>
        </p:txBody>
      </p:sp>
    </p:spTree>
    <p:extLst>
      <p:ext uri="{BB962C8B-B14F-4D97-AF65-F5344CB8AC3E}">
        <p14:creationId xmlns:p14="http://schemas.microsoft.com/office/powerpoint/2010/main" val="301084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5120" cy="1371600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Téma Diplomové práce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6403929" cy="460851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971600" y="4653136"/>
            <a:ext cx="129614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412" y="1920081"/>
            <a:ext cx="5743575" cy="403860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755576" y="2594329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55576" y="2852936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4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Výstup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</a:t>
            </a:r>
            <a:r>
              <a:rPr lang="cs-CZ" sz="2800" dirty="0" smtClean="0"/>
              <a:t>ke </a:t>
            </a:r>
            <a:r>
              <a:rPr lang="cs-CZ" sz="2800" dirty="0" smtClean="0"/>
              <a:t>stažení v IS MU v Organizačních pokynech</a:t>
            </a:r>
            <a:endParaRPr lang="cs-CZ" b="1" dirty="0" smtClean="0"/>
          </a:p>
          <a:p>
            <a:pPr algn="just"/>
            <a:r>
              <a:rPr lang="cs-CZ" dirty="0" smtClean="0"/>
              <a:t>Projekt </a:t>
            </a:r>
            <a:r>
              <a:rPr lang="cs-CZ" sz="2800" dirty="0" smtClean="0"/>
              <a:t>je závazný – pokud je schválen, zásadní změny v něm jsou </a:t>
            </a:r>
            <a:r>
              <a:rPr lang="cs-CZ" sz="2800" dirty="0" smtClean="0"/>
              <a:t>však později </a:t>
            </a:r>
            <a:r>
              <a:rPr lang="cs-CZ" sz="2800" dirty="0" smtClean="0"/>
              <a:t>možné, </a:t>
            </a:r>
            <a:r>
              <a:rPr lang="cs-CZ" sz="2800" dirty="0" smtClean="0"/>
              <a:t>když …(</a:t>
            </a:r>
            <a:r>
              <a:rPr lang="cs-CZ" sz="2800" dirty="0" smtClean="0"/>
              <a:t>individuální přístup) </a:t>
            </a:r>
          </a:p>
          <a:p>
            <a:pPr algn="just"/>
            <a:r>
              <a:rPr lang="cs-CZ" sz="2800" dirty="0" smtClean="0"/>
              <a:t>Schválený projekt je </a:t>
            </a:r>
            <a:r>
              <a:rPr lang="cs-CZ" sz="2800" dirty="0" smtClean="0"/>
              <a:t>nedílnou </a:t>
            </a:r>
            <a:r>
              <a:rPr lang="cs-CZ" sz="2800" dirty="0" smtClean="0"/>
              <a:t>součástí </a:t>
            </a:r>
            <a:r>
              <a:rPr lang="cs-CZ" sz="2800" dirty="0" smtClean="0"/>
              <a:t>DP jako </a:t>
            </a:r>
            <a:r>
              <a:rPr lang="cs-CZ" sz="2800" dirty="0" smtClean="0"/>
              <a:t>poslední (nečíslovaná) příloha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Ukončení předmětu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r>
              <a:rPr lang="cs-CZ" sz="2800" b="1" dirty="0" smtClean="0"/>
              <a:t>Termín </a:t>
            </a:r>
            <a:r>
              <a:rPr lang="cs-CZ" sz="2800" b="1" dirty="0" smtClean="0"/>
              <a:t>odevzdání </a:t>
            </a:r>
            <a:r>
              <a:rPr lang="cs-CZ" sz="2800" dirty="0" smtClean="0"/>
              <a:t>projektu </a:t>
            </a:r>
            <a:r>
              <a:rPr lang="cs-CZ" sz="2800" dirty="0" smtClean="0"/>
              <a:t>DP:</a:t>
            </a:r>
            <a:r>
              <a:rPr lang="en-US" sz="2800" dirty="0" smtClean="0"/>
              <a:t> </a:t>
            </a:r>
            <a:r>
              <a:rPr lang="cs-CZ" sz="2800" b="1" dirty="0" smtClean="0"/>
              <a:t>1</a:t>
            </a:r>
            <a:r>
              <a:rPr lang="cs-CZ" b="1" dirty="0" smtClean="0"/>
              <a:t>1. 5. 2020</a:t>
            </a:r>
          </a:p>
          <a:p>
            <a:r>
              <a:rPr lang="cs-CZ" dirty="0"/>
              <a:t>Projekt se odevzdává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v elektronické formě do </a:t>
            </a:r>
            <a:r>
              <a:rPr lang="cs-CZ" b="1" dirty="0" err="1"/>
              <a:t>odevzdávárny</a:t>
            </a:r>
            <a:r>
              <a:rPr lang="cs-CZ" b="1" dirty="0"/>
              <a:t> v IS MU nejpozději </a:t>
            </a:r>
            <a:br>
              <a:rPr lang="cs-CZ" b="1" dirty="0"/>
            </a:br>
            <a:r>
              <a:rPr lang="cs-CZ" b="1" dirty="0"/>
              <a:t>v uvedený den</a:t>
            </a:r>
          </a:p>
          <a:p>
            <a:r>
              <a:rPr lang="cs-CZ" b="1" dirty="0"/>
              <a:t>Projekt MUSÍ OBSAHOVAT podpis vedoucího                    i diplomanta, nepodepsaný nebude přijat</a:t>
            </a:r>
          </a:p>
          <a:p>
            <a:r>
              <a:rPr lang="cs-CZ" b="1" dirty="0" smtClean="0"/>
              <a:t>Termín jednání schvalovací komise KISK: 19. 5. 2020</a:t>
            </a:r>
          </a:p>
          <a:p>
            <a:r>
              <a:rPr lang="cs-CZ" dirty="0" smtClean="0"/>
              <a:t>Opravný termín odevzdání + komise: bude stanoven</a:t>
            </a:r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Možnosti odevzdání projektu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odevzdám v ŘT a mám schváleno bez připomínek nebo s drobnými připomínkami – </a:t>
            </a:r>
            <a:r>
              <a:rPr lang="cs-CZ" b="1" dirty="0" smtClean="0"/>
              <a:t>ideální stav </a:t>
            </a:r>
            <a:r>
              <a:rPr lang="cs-CZ" b="1" dirty="0" smtClean="0">
                <a:sym typeface="Wingdings" pitchFamily="2" charset="2"/>
              </a:rPr>
              <a:t></a:t>
            </a:r>
            <a:endParaRPr lang="cs-CZ" b="1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</a:t>
            </a:r>
            <a:r>
              <a:rPr lang="cs-CZ" dirty="0" smtClean="0">
                <a:sym typeface="Wingdings" panose="05000000000000000000" pitchFamily="2" charset="2"/>
              </a:rPr>
              <a:t>    </a:t>
            </a:r>
            <a:r>
              <a:rPr lang="cs-CZ" dirty="0" smtClean="0"/>
              <a:t>–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smtClean="0"/>
              <a:t> pokud nebudu mít schváleno, určí mi nové téma a vedoucího KISK</a:t>
            </a:r>
          </a:p>
          <a:p>
            <a:pPr algn="just"/>
            <a:r>
              <a:rPr lang="cs-CZ" dirty="0" smtClean="0"/>
              <a:t>neodevzdám nic v ŘT ani </a:t>
            </a:r>
            <a:r>
              <a:rPr lang="cs-CZ" dirty="0"/>
              <a:t>OT – </a:t>
            </a:r>
            <a:r>
              <a:rPr lang="cs-CZ" dirty="0" smtClean="0"/>
              <a:t>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Projekt a osnova – úvodní strana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Jméno a příjmení</a:t>
            </a:r>
          </a:p>
          <a:p>
            <a:r>
              <a:rPr lang="cs-CZ" sz="2400" dirty="0" smtClean="0"/>
              <a:t>UČO</a:t>
            </a:r>
          </a:p>
          <a:p>
            <a:r>
              <a:rPr lang="cs-CZ" sz="2400" dirty="0" smtClean="0"/>
              <a:t>Imatrikulační ročník</a:t>
            </a:r>
          </a:p>
          <a:p>
            <a:r>
              <a:rPr lang="cs-CZ" sz="2400" dirty="0" smtClean="0"/>
              <a:t>E-mail</a:t>
            </a:r>
          </a:p>
          <a:p>
            <a:r>
              <a:rPr lang="cs-CZ" sz="2400" dirty="0" smtClean="0"/>
              <a:t>Název tématu diplomové práce</a:t>
            </a:r>
          </a:p>
          <a:p>
            <a:pPr lvl="1"/>
            <a:r>
              <a:rPr lang="cs-CZ" sz="2000" dirty="0" smtClean="0"/>
              <a:t>v českém jazyce</a:t>
            </a:r>
          </a:p>
          <a:p>
            <a:pPr lvl="1"/>
            <a:r>
              <a:rPr lang="cs-CZ" sz="2000" b="1" dirty="0" smtClean="0"/>
              <a:t>v anglickém jazyce</a:t>
            </a:r>
          </a:p>
          <a:p>
            <a:r>
              <a:rPr lang="cs-CZ" sz="2400" dirty="0" smtClean="0"/>
              <a:t>Jméno vedoucí/vedoucího diplomové práce</a:t>
            </a:r>
          </a:p>
          <a:p>
            <a:r>
              <a:rPr lang="cs-CZ" sz="2400" dirty="0" smtClean="0"/>
              <a:t>Pracoviště vedoucího DP</a:t>
            </a:r>
          </a:p>
          <a:p>
            <a:r>
              <a:rPr lang="cs-CZ" sz="2400" dirty="0" smtClean="0"/>
              <a:t>Vyjádření a podpis vedoucího DP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2047</Words>
  <Application>Microsoft Office PowerPoint</Application>
  <PresentationFormat>Předvádění na obrazovce (4:3)</PresentationFormat>
  <Paragraphs>205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Wingdings</vt:lpstr>
      <vt:lpstr>Základní</vt:lpstr>
      <vt:lpstr>ISKM08</vt:lpstr>
      <vt:lpstr>Cíle předmětu ISKM08</vt:lpstr>
      <vt:lpstr>Téma Diplomové práce</vt:lpstr>
      <vt:lpstr>Téma Diplomové práce</vt:lpstr>
      <vt:lpstr>Téma Diplomové práce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profilace 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Typy diplomových prací</vt:lpstr>
      <vt:lpstr>Druhy diplomových prací</vt:lpstr>
      <vt:lpstr>Možnosti výběru tématu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195</cp:revision>
  <dcterms:created xsi:type="dcterms:W3CDTF">2010-02-20T15:14:09Z</dcterms:created>
  <dcterms:modified xsi:type="dcterms:W3CDTF">2020-03-06T13:41:50Z</dcterms:modified>
</cp:coreProperties>
</file>