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6" r:id="rId3"/>
    <p:sldId id="288" r:id="rId4"/>
    <p:sldId id="286" r:id="rId5"/>
    <p:sldId id="287" r:id="rId6"/>
    <p:sldId id="258" r:id="rId7"/>
    <p:sldId id="267" r:id="rId8"/>
    <p:sldId id="272" r:id="rId9"/>
    <p:sldId id="259" r:id="rId10"/>
    <p:sldId id="284" r:id="rId11"/>
    <p:sldId id="262" r:id="rId12"/>
    <p:sldId id="282" r:id="rId13"/>
    <p:sldId id="285" r:id="rId14"/>
    <p:sldId id="280" r:id="rId15"/>
    <p:sldId id="268" r:id="rId16"/>
    <p:sldId id="270" r:id="rId17"/>
    <p:sldId id="269" r:id="rId18"/>
    <p:sldId id="283" r:id="rId19"/>
    <p:sldId id="271" r:id="rId20"/>
    <p:sldId id="275" r:id="rId21"/>
    <p:sldId id="260" r:id="rId22"/>
    <p:sldId id="264" r:id="rId23"/>
    <p:sldId id="277" r:id="rId24"/>
    <p:sldId id="276" r:id="rId25"/>
    <p:sldId id="278" r:id="rId26"/>
    <p:sldId id="279" r:id="rId27"/>
    <p:sldId id="25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B421-0E04-42ED-ADE9-0F9D3EB316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9903FD-9A86-4E69-99BF-E34A7818AD82}" type="datetimeFigureOut">
              <a:rPr lang="cs-CZ" smtClean="0"/>
              <a:pPr/>
              <a:t>06.03.2020</a:t>
            </a:fld>
            <a:endParaRPr lang="cs-CZ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BAEA512-FFB7-4602-B5F5-03A196C730D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56C5036-A924-4CF3-BB00-06E23B4C419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ISKM08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212976"/>
            <a:ext cx="6696744" cy="175260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Seminář 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k magisterské diplomové práci </a:t>
            </a:r>
            <a:r>
              <a:rPr lang="cs-CZ" b="1" dirty="0" smtClean="0">
                <a:solidFill>
                  <a:schemeClr val="tx1"/>
                </a:solidFill>
              </a:rPr>
              <a:t>II: Struktura projektu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Jaro </a:t>
            </a:r>
            <a:r>
              <a:rPr lang="cs-CZ" dirty="0" smtClean="0">
                <a:solidFill>
                  <a:schemeClr val="tx1"/>
                </a:solidFill>
              </a:rPr>
              <a:t>2020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11636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osnova – úvodní strana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7620000" cy="485778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2400" b="1" dirty="0"/>
              <a:t>Rozpracovat osnovu </a:t>
            </a:r>
            <a:r>
              <a:rPr lang="cs-CZ" sz="2400" dirty="0"/>
              <a:t>(jako </a:t>
            </a:r>
            <a:r>
              <a:rPr lang="cs-CZ" sz="2400" dirty="0" smtClean="0"/>
              <a:t>přílohu na dalších stranách) </a:t>
            </a:r>
            <a:endParaRPr lang="cs-CZ" sz="2400" dirty="0"/>
          </a:p>
          <a:p>
            <a:pPr>
              <a:buNone/>
            </a:pPr>
            <a:r>
              <a:rPr lang="cs-CZ" b="1" dirty="0" smtClean="0"/>
              <a:t> 1. Popis </a:t>
            </a:r>
            <a:r>
              <a:rPr lang="cs-CZ" b="1" dirty="0"/>
              <a:t>problému</a:t>
            </a:r>
            <a:r>
              <a:rPr lang="cs-CZ" dirty="0"/>
              <a:t>, který bude v práci řešen</a:t>
            </a:r>
          </a:p>
          <a:p>
            <a:pPr>
              <a:buNone/>
            </a:pPr>
            <a:r>
              <a:rPr lang="cs-CZ" dirty="0" smtClean="0"/>
              <a:t>	Zařazení </a:t>
            </a:r>
            <a:r>
              <a:rPr lang="cs-CZ" dirty="0"/>
              <a:t>problému do jedné </a:t>
            </a:r>
            <a:r>
              <a:rPr lang="cs-CZ" dirty="0" smtClean="0"/>
              <a:t>z profilací </a:t>
            </a:r>
            <a:r>
              <a:rPr lang="cs-CZ" dirty="0"/>
              <a:t>(</a:t>
            </a:r>
            <a:r>
              <a:rPr lang="cs-CZ" b="1" dirty="0" smtClean="0"/>
              <a:t>pokud ona </a:t>
            </a:r>
            <a:r>
              <a:rPr lang="cs-CZ" b="1" dirty="0"/>
              <a:t>je cílem </a:t>
            </a:r>
            <a:r>
              <a:rPr lang="cs-CZ" b="1" dirty="0" smtClean="0"/>
              <a:t>studia, není to povinnost, pouze možnost): 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Design informačních služeb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Informační a datový management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Technologie ve </a:t>
            </a:r>
            <a:r>
              <a:rPr lang="cs-CZ" b="1" dirty="0" smtClean="0"/>
              <a:t>vzdělávání</a:t>
            </a:r>
          </a:p>
          <a:p>
            <a:pPr lvl="1">
              <a:buFont typeface="Arial" pitchFamily="34" charset="0"/>
              <a:buChar char="•"/>
            </a:pPr>
            <a:r>
              <a:rPr lang="cs-CZ" b="1" dirty="0" smtClean="0"/>
              <a:t>Knihovnictví a literatura v kulturním kontextu</a:t>
            </a:r>
            <a:endParaRPr lang="cs-CZ" b="1" dirty="0" smtClean="0"/>
          </a:p>
          <a:p>
            <a:pPr lvl="1">
              <a:buNone/>
            </a:pPr>
            <a:endParaRPr lang="cs-CZ" b="1" dirty="0"/>
          </a:p>
          <a:p>
            <a:pPr>
              <a:buNone/>
            </a:pPr>
            <a:r>
              <a:rPr lang="cs-CZ" b="1" dirty="0" smtClean="0"/>
              <a:t> 2. Rešerše</a:t>
            </a:r>
            <a:r>
              <a:rPr lang="cs-CZ" dirty="0" smtClean="0"/>
              <a:t> </a:t>
            </a:r>
            <a:r>
              <a:rPr lang="cs-CZ" dirty="0"/>
              <a:t>zpracovaných diplomových prací v rámci celé  MU včetně </a:t>
            </a:r>
            <a:r>
              <a:rPr lang="cs-CZ" dirty="0" smtClean="0"/>
              <a:t>anotací (každá anotace 400 - 500 znacích)</a:t>
            </a:r>
            <a:endParaRPr lang="cs-CZ" dirty="0"/>
          </a:p>
          <a:p>
            <a:pPr>
              <a:buNone/>
            </a:pPr>
            <a:r>
              <a:rPr lang="cs-CZ" b="1" dirty="0" smtClean="0"/>
              <a:t> 3. Cíl </a:t>
            </a:r>
            <a:r>
              <a:rPr lang="cs-CZ" dirty="0"/>
              <a:t>diplomové práce</a:t>
            </a:r>
          </a:p>
          <a:p>
            <a:pPr>
              <a:buNone/>
            </a:pPr>
            <a:r>
              <a:rPr lang="cs-CZ" b="1" dirty="0" smtClean="0"/>
              <a:t> 4. Metody</a:t>
            </a:r>
            <a:r>
              <a:rPr lang="cs-CZ" dirty="0" smtClean="0"/>
              <a:t> </a:t>
            </a:r>
            <a:r>
              <a:rPr lang="cs-CZ" dirty="0"/>
              <a:t>zpracování diplomové práce</a:t>
            </a:r>
          </a:p>
          <a:p>
            <a:pPr>
              <a:buNone/>
            </a:pPr>
            <a:r>
              <a:rPr lang="cs-CZ" b="1" dirty="0" smtClean="0"/>
              <a:t> 5. Základní </a:t>
            </a:r>
            <a:r>
              <a:rPr lang="cs-CZ" b="1" dirty="0"/>
              <a:t>odborná literatura </a:t>
            </a:r>
            <a:r>
              <a:rPr lang="cs-CZ" dirty="0"/>
              <a:t>s ohledem na současný stav řešené problematiky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popis problému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Popis problému, který bude v práci řešen</a:t>
            </a:r>
          </a:p>
          <a:p>
            <a:pPr algn="just"/>
            <a:r>
              <a:rPr lang="cs-CZ" dirty="0" smtClean="0"/>
              <a:t>popíšete, čím se bude vaše </a:t>
            </a:r>
            <a:r>
              <a:rPr lang="cs-CZ" b="1" dirty="0" smtClean="0"/>
              <a:t>práce zabývat</a:t>
            </a:r>
          </a:p>
          <a:p>
            <a:pPr algn="just"/>
            <a:r>
              <a:rPr lang="cs-CZ" dirty="0" smtClean="0"/>
              <a:t>nastíníte </a:t>
            </a:r>
            <a:r>
              <a:rPr lang="cs-CZ" b="1" dirty="0" smtClean="0"/>
              <a:t>problém</a:t>
            </a:r>
            <a:r>
              <a:rPr lang="cs-CZ" dirty="0" smtClean="0"/>
              <a:t>, který by zvolené téma mělo pomoci řešit </a:t>
            </a:r>
          </a:p>
          <a:p>
            <a:r>
              <a:rPr lang="cs-CZ" dirty="0" smtClean="0"/>
              <a:t>popíšete </a:t>
            </a:r>
            <a:r>
              <a:rPr lang="cs-CZ" b="1" dirty="0" smtClean="0"/>
              <a:t>důvod, proč </a:t>
            </a:r>
            <a:r>
              <a:rPr lang="cs-CZ" dirty="0" smtClean="0"/>
              <a:t>jste se rozhodli zpracovat dané téma, a </a:t>
            </a:r>
            <a:r>
              <a:rPr lang="cs-CZ" b="1" dirty="0" smtClean="0"/>
              <a:t>vymezíte</a:t>
            </a:r>
            <a:r>
              <a:rPr lang="cs-CZ" dirty="0" smtClean="0"/>
              <a:t> </a:t>
            </a:r>
            <a:r>
              <a:rPr lang="cs-CZ" dirty="0"/>
              <a:t>oblast, teorii, </a:t>
            </a:r>
            <a:r>
              <a:rPr lang="cs-CZ" dirty="0" smtClean="0"/>
              <a:t>koncept, od kterého se téma odvíjí</a:t>
            </a:r>
          </a:p>
          <a:p>
            <a:r>
              <a:rPr lang="cs-CZ" dirty="0" smtClean="0"/>
              <a:t>podle problému si </a:t>
            </a:r>
            <a:r>
              <a:rPr lang="cs-CZ" b="1" dirty="0" smtClean="0"/>
              <a:t>stanovíte otázku</a:t>
            </a:r>
            <a:r>
              <a:rPr lang="cs-CZ" dirty="0" smtClean="0"/>
              <a:t>, na kterou budete hledat odpověď, tzn. napíšete, co vás na problému zajímá </a:t>
            </a:r>
          </a:p>
          <a:p>
            <a:r>
              <a:rPr lang="cs-CZ" b="1" dirty="0" smtClean="0"/>
              <a:t>provážete popis problému s literaturou </a:t>
            </a:r>
            <a:r>
              <a:rPr lang="cs-CZ" dirty="0" smtClean="0"/>
              <a:t>– najděte si </a:t>
            </a:r>
            <a:r>
              <a:rPr lang="cs-CZ" b="1" dirty="0" smtClean="0"/>
              <a:t>výzkumy</a:t>
            </a:r>
            <a:r>
              <a:rPr lang="cs-CZ" dirty="0" smtClean="0"/>
              <a:t>, které v této oblasti proběhly, odkazujte se na </a:t>
            </a:r>
            <a:r>
              <a:rPr lang="cs-CZ" b="1" dirty="0" smtClean="0"/>
              <a:t>autory/autority</a:t>
            </a:r>
            <a:r>
              <a:rPr lang="cs-CZ" dirty="0" smtClean="0"/>
              <a:t>, kteří/které o problematice psali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DOPORUČENÍ: </a:t>
            </a:r>
            <a:r>
              <a:rPr lang="cs-CZ" dirty="0" smtClean="0"/>
              <a:t>vytvořte si </a:t>
            </a:r>
            <a:r>
              <a:rPr lang="cs-CZ" b="1" dirty="0" smtClean="0"/>
              <a:t>mentální mapu </a:t>
            </a:r>
            <a:r>
              <a:rPr lang="cs-CZ" dirty="0" smtClean="0"/>
              <a:t>tématu či pracujte s jinými kreativními technikami definování </a:t>
            </a:r>
            <a:r>
              <a:rPr lang="cs-CZ" dirty="0" smtClean="0"/>
              <a:t>tématu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4764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Osnova – zařazení problematiky do oborové  </a:t>
            </a:r>
            <a:r>
              <a:rPr lang="cs-CZ" dirty="0" smtClean="0">
                <a:solidFill>
                  <a:srgbClr val="00B050"/>
                </a:solidFill>
              </a:rPr>
              <a:t>profilace 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/>
              <a:t>Technologie </a:t>
            </a:r>
            <a:r>
              <a:rPr lang="cs-CZ" b="1" dirty="0" smtClean="0"/>
              <a:t>ve vzdělávání </a:t>
            </a:r>
            <a:r>
              <a:rPr lang="cs-CZ" dirty="0"/>
              <a:t>–</a:t>
            </a:r>
            <a:r>
              <a:rPr lang="cs-CZ" b="1" dirty="0" smtClean="0"/>
              <a:t> EdTech</a:t>
            </a:r>
          </a:p>
          <a:p>
            <a:pPr>
              <a:buNone/>
            </a:pPr>
            <a:r>
              <a:rPr lang="cs-CZ" b="1" dirty="0" smtClean="0"/>
              <a:t>Informační a datový management</a:t>
            </a:r>
          </a:p>
          <a:p>
            <a:pPr>
              <a:buNone/>
            </a:pPr>
            <a:r>
              <a:rPr lang="cs-CZ" b="1" dirty="0" smtClean="0"/>
              <a:t>Design informačních </a:t>
            </a:r>
            <a:r>
              <a:rPr lang="cs-CZ" b="1" dirty="0" smtClean="0"/>
              <a:t>služeb</a:t>
            </a:r>
          </a:p>
          <a:p>
            <a:pPr>
              <a:buNone/>
            </a:pPr>
            <a:r>
              <a:rPr lang="cs-CZ" b="1" dirty="0"/>
              <a:t>Knihovnictví a literatura v kulturním kontextu</a:t>
            </a:r>
          </a:p>
          <a:p>
            <a:pPr>
              <a:buNone/>
            </a:pPr>
            <a:r>
              <a:rPr lang="cs-CZ" b="1" dirty="0" smtClean="0"/>
              <a:t> </a:t>
            </a:r>
            <a:endParaRPr lang="cs-CZ" b="1" dirty="0" smtClean="0"/>
          </a:p>
          <a:p>
            <a:pPr>
              <a:buNone/>
            </a:pPr>
            <a:r>
              <a:rPr lang="cs-CZ" sz="2800" b="1" dirty="0" smtClean="0">
                <a:solidFill>
                  <a:srgbClr val="00B050"/>
                </a:solidFill>
              </a:rPr>
              <a:t>Podmínky </a:t>
            </a:r>
            <a:r>
              <a:rPr lang="cs-CZ" sz="2800" b="1" dirty="0" smtClean="0">
                <a:solidFill>
                  <a:srgbClr val="00B050"/>
                </a:solidFill>
              </a:rPr>
              <a:t>pro </a:t>
            </a:r>
            <a:r>
              <a:rPr lang="cs-CZ" sz="2800" b="1" dirty="0">
                <a:solidFill>
                  <a:srgbClr val="00B050"/>
                </a:solidFill>
              </a:rPr>
              <a:t>získání </a:t>
            </a:r>
            <a:r>
              <a:rPr lang="cs-CZ" sz="2800" b="1" dirty="0" smtClean="0">
                <a:solidFill>
                  <a:srgbClr val="00B050"/>
                </a:solidFill>
              </a:rPr>
              <a:t>profilačního </a:t>
            </a:r>
            <a:r>
              <a:rPr lang="cs-CZ" sz="2800" b="1" dirty="0" err="1" smtClean="0">
                <a:solidFill>
                  <a:srgbClr val="00B050"/>
                </a:solidFill>
              </a:rPr>
              <a:t>diploma</a:t>
            </a:r>
            <a:r>
              <a:rPr lang="cs-CZ" sz="2800" b="1" dirty="0" smtClean="0">
                <a:solidFill>
                  <a:srgbClr val="00B050"/>
                </a:solidFill>
              </a:rPr>
              <a:t> </a:t>
            </a:r>
            <a:r>
              <a:rPr lang="cs-CZ" sz="2800" b="1" dirty="0" err="1" smtClean="0">
                <a:solidFill>
                  <a:srgbClr val="00B050"/>
                </a:solidFill>
              </a:rPr>
              <a:t>supplement</a:t>
            </a:r>
            <a:r>
              <a:rPr lang="cs-CZ" sz="2800" dirty="0" smtClean="0"/>
              <a:t>:</a:t>
            </a:r>
          </a:p>
          <a:p>
            <a:pPr>
              <a:buNone/>
            </a:pPr>
            <a:r>
              <a:rPr lang="cs-CZ" sz="2800" b="1" dirty="0" smtClean="0"/>
              <a:t>a) absolvovaná</a:t>
            </a:r>
            <a:r>
              <a:rPr lang="cs-CZ" sz="2800" dirty="0" smtClean="0"/>
              <a:t> </a:t>
            </a:r>
            <a:r>
              <a:rPr lang="cs-CZ" sz="2800" b="1" dirty="0" smtClean="0"/>
              <a:t>skladba předmětů kurikula ISK spadající do dané </a:t>
            </a:r>
            <a:r>
              <a:rPr lang="cs-CZ" sz="2800" b="1" dirty="0" smtClean="0"/>
              <a:t>profilace</a:t>
            </a:r>
            <a:endParaRPr lang="cs-CZ" sz="2800" b="1" dirty="0" smtClean="0"/>
          </a:p>
          <a:p>
            <a:pPr>
              <a:buNone/>
            </a:pPr>
            <a:r>
              <a:rPr lang="cs-CZ" sz="2800" b="1" dirty="0" smtClean="0"/>
              <a:t>b) úspěšně </a:t>
            </a:r>
            <a:r>
              <a:rPr lang="cs-CZ" sz="2800" b="1" dirty="0">
                <a:solidFill>
                  <a:srgbClr val="00B050"/>
                </a:solidFill>
              </a:rPr>
              <a:t>obhájená diplomová práce z oblasti </a:t>
            </a:r>
            <a:r>
              <a:rPr lang="cs-CZ" sz="2800" b="1" dirty="0" smtClean="0">
                <a:solidFill>
                  <a:srgbClr val="00B050"/>
                </a:solidFill>
              </a:rPr>
              <a:t>profilace</a:t>
            </a:r>
            <a:endParaRPr lang="cs-CZ" sz="2800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sz="2800" b="1" dirty="0" smtClean="0"/>
              <a:t>c) </a:t>
            </a:r>
            <a:r>
              <a:rPr lang="cs-CZ" sz="2800" b="1" dirty="0" smtClean="0"/>
              <a:t>profilační (nadstavbová) část </a:t>
            </a:r>
            <a:r>
              <a:rPr lang="cs-CZ" sz="2800" b="1" dirty="0" smtClean="0"/>
              <a:t>ústní státní zkoušky </a:t>
            </a:r>
          </a:p>
          <a:p>
            <a:pPr>
              <a:buNone/>
            </a:pPr>
            <a:endParaRPr lang="cs-CZ" sz="2800" b="1" dirty="0" smtClean="0"/>
          </a:p>
          <a:p>
            <a:pPr>
              <a:buNone/>
            </a:pPr>
            <a:r>
              <a:rPr lang="cs-CZ" sz="2800" dirty="0" smtClean="0"/>
              <a:t>V projektu </a:t>
            </a:r>
            <a:r>
              <a:rPr lang="cs-CZ" sz="2800" b="1" dirty="0" smtClean="0"/>
              <a:t>musí být vysvětleno propojení tématu diplomové práce s vybranou </a:t>
            </a:r>
            <a:r>
              <a:rPr lang="cs-CZ" sz="2800" b="1" dirty="0" smtClean="0"/>
              <a:t>profilací</a:t>
            </a:r>
            <a:endParaRPr lang="cs-CZ" sz="2800" b="1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20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062022"/>
          </a:xfrm>
        </p:spPr>
        <p:txBody>
          <a:bodyPr/>
          <a:lstStyle/>
          <a:p>
            <a:r>
              <a:rPr lang="cs-CZ" noProof="1" smtClean="0">
                <a:solidFill>
                  <a:srgbClr val="00B050"/>
                </a:solidFill>
              </a:rPr>
              <a:t>Ishikawův diagram</a:t>
            </a:r>
            <a:endParaRPr lang="cs-CZ" noProof="1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14488"/>
            <a:ext cx="6989299" cy="4310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 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 </a:t>
            </a:r>
            <a:r>
              <a:rPr lang="cs-CZ" b="1" dirty="0" smtClean="0">
                <a:solidFill>
                  <a:srgbClr val="00B050"/>
                </a:solidFill>
              </a:rPr>
              <a:t>Vymezení výzkumného tématu   (problému)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cs-CZ" sz="2000" dirty="0" smtClean="0"/>
              <a:t>Výzkumné téma je vhodné shrnout do několika vět. Výzkumné téma by nemělo být triviální, mělo by být relevantní k oboru a potenciálně přinášet nová zjištění.</a:t>
            </a:r>
          </a:p>
          <a:p>
            <a:pPr>
              <a:buNone/>
            </a:pPr>
            <a:r>
              <a:rPr lang="cs-CZ" sz="2000" b="1" dirty="0" smtClean="0"/>
              <a:t>Dobře stanovený výzkumný problém:</a:t>
            </a:r>
          </a:p>
          <a:p>
            <a:pPr>
              <a:buNone/>
            </a:pPr>
            <a:r>
              <a:rPr lang="cs-CZ" sz="2000" dirty="0" smtClean="0"/>
              <a:t>•	je jasně a precizně formulován</a:t>
            </a:r>
          </a:p>
          <a:p>
            <a:pPr>
              <a:buNone/>
            </a:pPr>
            <a:r>
              <a:rPr lang="cs-CZ" sz="2000" dirty="0" smtClean="0"/>
              <a:t>•	identifikuje to, co budeme zkoumat</a:t>
            </a:r>
          </a:p>
          <a:p>
            <a:pPr>
              <a:buNone/>
            </a:pPr>
            <a:r>
              <a:rPr lang="cs-CZ" sz="2000" dirty="0" smtClean="0"/>
              <a:t>•	není postaven pouze na subjektivním stanovisku autora/ky</a:t>
            </a:r>
          </a:p>
          <a:p>
            <a:pPr>
              <a:buNone/>
            </a:pPr>
            <a:r>
              <a:rPr lang="cs-CZ" sz="2000" dirty="0" smtClean="0"/>
              <a:t>•	obsahuje definici klíčových teoretických konstruktů a pojmů</a:t>
            </a:r>
          </a:p>
          <a:p>
            <a:pPr>
              <a:buNone/>
            </a:pPr>
            <a:r>
              <a:rPr lang="cs-CZ" sz="2000" dirty="0" smtClean="0"/>
              <a:t>•	je dobře (zejména časově a místně) ohraničen</a:t>
            </a:r>
          </a:p>
          <a:p>
            <a:pPr>
              <a:buNone/>
            </a:pPr>
            <a:r>
              <a:rPr lang="cs-CZ" sz="2000" dirty="0" smtClean="0"/>
              <a:t>•	je zobecnitelný (preference problémů, které mohou být využity i jinde)</a:t>
            </a:r>
          </a:p>
          <a:p>
            <a:pPr>
              <a:buNone/>
            </a:pPr>
            <a:r>
              <a:rPr lang="cs-CZ" sz="2000" dirty="0" smtClean="0"/>
              <a:t>•	obsahuje odůvodnění důležitosti (potřebnosti) zkoumání </a:t>
            </a:r>
          </a:p>
          <a:p>
            <a:pPr>
              <a:buNone/>
            </a:pPr>
            <a:r>
              <a:rPr lang="cs-CZ" sz="2000" dirty="0" smtClean="0"/>
              <a:t>•	používá vhodnou terminologii (pozor na žargon, expresivní výrazy, nepřesné termíny atd.)</a:t>
            </a:r>
          </a:p>
          <a:p>
            <a:pPr>
              <a:buNone/>
            </a:pPr>
            <a:endParaRPr lang="cs-CZ" sz="1800" dirty="0" smtClean="0"/>
          </a:p>
          <a:p>
            <a:pPr algn="r">
              <a:buNone/>
            </a:pPr>
            <a:r>
              <a:rPr lang="cs-CZ" sz="1800" i="1" dirty="0" smtClean="0"/>
              <a:t>(Zpracováno dle Hernon &amp; Metoyer-Duran, 1993)</a:t>
            </a:r>
          </a:p>
          <a:p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</a:t>
            </a:r>
            <a:r>
              <a:rPr lang="cs-CZ" b="1" dirty="0" smtClean="0">
                <a:solidFill>
                  <a:srgbClr val="00B050"/>
                </a:solidFill>
              </a:rPr>
              <a:t>rešerše zpracovaných </a:t>
            </a:r>
            <a:r>
              <a:rPr lang="cs-CZ" b="1" noProof="1" smtClean="0">
                <a:solidFill>
                  <a:srgbClr val="00B050"/>
                </a:solidFill>
              </a:rPr>
              <a:t>dp</a:t>
            </a:r>
            <a:r>
              <a:rPr lang="cs-CZ" b="1" dirty="0" smtClean="0">
                <a:solidFill>
                  <a:srgbClr val="00B050"/>
                </a:solidFill>
              </a:rPr>
              <a:t> v rámci mu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Rešerše zpracovaných DP</a:t>
            </a:r>
          </a:p>
          <a:p>
            <a:r>
              <a:rPr lang="cs-CZ" sz="3400" dirty="0" smtClean="0"/>
              <a:t>vypracujte </a:t>
            </a:r>
            <a:r>
              <a:rPr lang="cs-CZ" sz="3400" b="1" dirty="0" smtClean="0"/>
              <a:t>rešerši</a:t>
            </a:r>
            <a:r>
              <a:rPr lang="cs-CZ" sz="3400" dirty="0" smtClean="0"/>
              <a:t> obhájených diplomových (a  </a:t>
            </a:r>
            <a:r>
              <a:rPr lang="cs-CZ" sz="3400" dirty="0" smtClean="0"/>
              <a:t>výjimečně i dobrých </a:t>
            </a:r>
            <a:r>
              <a:rPr lang="cs-CZ" sz="3400" dirty="0" smtClean="0"/>
              <a:t>bakalářských) prací v rámci celé MU a ke každé doplňte </a:t>
            </a:r>
            <a:r>
              <a:rPr lang="cs-CZ" sz="3400" b="1" dirty="0" smtClean="0"/>
              <a:t>vlastní stručnou anotaci </a:t>
            </a:r>
            <a:r>
              <a:rPr lang="cs-CZ" sz="3400" dirty="0" smtClean="0"/>
              <a:t>(400 - 500 znaků; čemu se diplomant věnuje, co naopak neřešil) – primárně uveďte ty práce, které řešily stejnou problematiku</a:t>
            </a:r>
          </a:p>
          <a:p>
            <a:pPr algn="just"/>
            <a:r>
              <a:rPr lang="cs-CZ" sz="3400" dirty="0" smtClean="0"/>
              <a:t>uveďte i práce, které se shodují s vaším tématem jen částečně nebo okrajově</a:t>
            </a:r>
          </a:p>
          <a:p>
            <a:pPr algn="just"/>
            <a:r>
              <a:rPr lang="cs-CZ" sz="3400" dirty="0"/>
              <a:t>popište, </a:t>
            </a:r>
            <a:r>
              <a:rPr lang="cs-CZ" sz="3400" b="1" dirty="0"/>
              <a:t>jakými aspekty</a:t>
            </a:r>
            <a:r>
              <a:rPr lang="cs-CZ" sz="3400" dirty="0"/>
              <a:t> se bude vaše práce lišit od již zpracovaných </a:t>
            </a:r>
          </a:p>
          <a:p>
            <a:pPr algn="just"/>
            <a:r>
              <a:rPr lang="cs-CZ" sz="3400" b="1" dirty="0"/>
              <a:t>nekopírujte anotace</a:t>
            </a:r>
            <a:r>
              <a:rPr lang="cs-CZ" sz="3400" dirty="0"/>
              <a:t> z </a:t>
            </a:r>
            <a:r>
              <a:rPr lang="cs-CZ" sz="3400" dirty="0" err="1"/>
              <a:t>ISu</a:t>
            </a:r>
            <a:r>
              <a:rPr lang="cs-CZ" sz="3400" dirty="0"/>
              <a:t>!</a:t>
            </a:r>
          </a:p>
          <a:p>
            <a:pPr algn="just"/>
            <a:r>
              <a:rPr lang="cs-CZ" sz="3400" dirty="0"/>
              <a:t>všechny DP ocitujte dle platné normy!</a:t>
            </a:r>
          </a:p>
          <a:p>
            <a:pPr lvl="0" algn="just"/>
            <a:r>
              <a:rPr lang="cs-CZ" sz="3400" dirty="0" smtClean="0"/>
              <a:t>pokud nenajdete žádnou související práci, uveďte, že problém je zcela nový, a </a:t>
            </a:r>
            <a:r>
              <a:rPr lang="cs-CZ" sz="3400" b="1" dirty="0" smtClean="0"/>
              <a:t>odkažte k základní odborné literatuře</a:t>
            </a:r>
            <a:r>
              <a:rPr lang="cs-CZ" sz="3400" dirty="0" smtClean="0"/>
              <a:t>, v níž musíte podložit, že problematika je vědecky zpracovávána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cíl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Cíl diplomové práce</a:t>
            </a:r>
          </a:p>
          <a:p>
            <a:pPr algn="just"/>
            <a:r>
              <a:rPr lang="cs-CZ" sz="3400" dirty="0" smtClean="0"/>
              <a:t>Uvedete </a:t>
            </a:r>
            <a:r>
              <a:rPr lang="cs-CZ" sz="3400" b="1" dirty="0" smtClean="0"/>
              <a:t>KONKRÉTNÍ cíl(e) </a:t>
            </a:r>
            <a:r>
              <a:rPr lang="cs-CZ" sz="3400" dirty="0" smtClean="0"/>
              <a:t>práce, kterého byste chtěli dosáhnout.</a:t>
            </a:r>
          </a:p>
          <a:p>
            <a:pPr lvl="0"/>
            <a:r>
              <a:rPr lang="cs-CZ" sz="3400" dirty="0" smtClean="0"/>
              <a:t>Stanovte si pro sebe "provozní" hypotézu - jaká bude asi odpověď na vaši otázku? Co zjistíte? Vaším </a:t>
            </a:r>
            <a:r>
              <a:rPr lang="cs-CZ" sz="3400" b="1" dirty="0" smtClean="0"/>
              <a:t>cílem</a:t>
            </a:r>
            <a:r>
              <a:rPr lang="cs-CZ" sz="3400" dirty="0" smtClean="0"/>
              <a:t> bude právě to, co chcete zjistit. </a:t>
            </a:r>
          </a:p>
          <a:p>
            <a:pPr lvl="0"/>
            <a:r>
              <a:rPr lang="cs-CZ" sz="3400" dirty="0" smtClean="0"/>
              <a:t>Bude zpracování vašeho tématu k něčemu dobré? K čemu? To je </a:t>
            </a:r>
            <a:r>
              <a:rPr lang="cs-CZ" sz="3400" b="1" dirty="0" smtClean="0"/>
              <a:t>cíl a zároveň přínos</a:t>
            </a:r>
            <a:r>
              <a:rPr lang="cs-CZ" sz="3400" dirty="0" smtClean="0"/>
              <a:t> vaší práce.</a:t>
            </a:r>
          </a:p>
          <a:p>
            <a:pPr algn="just"/>
            <a:r>
              <a:rPr lang="cs-CZ" sz="3400" dirty="0" smtClean="0"/>
              <a:t>Musí být </a:t>
            </a:r>
            <a:r>
              <a:rPr lang="cs-CZ" sz="3400" b="1" dirty="0" smtClean="0"/>
              <a:t>jasné</a:t>
            </a:r>
            <a:r>
              <a:rPr lang="cs-CZ" sz="3400" dirty="0" smtClean="0"/>
              <a:t>, co bude výsledkem vaší práce.</a:t>
            </a:r>
          </a:p>
          <a:p>
            <a:pPr algn="just"/>
            <a:r>
              <a:rPr lang="cs-CZ" sz="3400" dirty="0" smtClean="0"/>
              <a:t>Cílem práce NENÍ:</a:t>
            </a:r>
          </a:p>
          <a:p>
            <a:pPr algn="just">
              <a:buNone/>
            </a:pPr>
            <a:r>
              <a:rPr lang="cs-CZ" sz="3400" dirty="0" smtClean="0"/>
              <a:t>			- sepsání práce</a:t>
            </a:r>
          </a:p>
          <a:p>
            <a:pPr algn="just">
              <a:buNone/>
            </a:pPr>
            <a:r>
              <a:rPr lang="cs-CZ" sz="3400" dirty="0" smtClean="0"/>
              <a:t>			- nastudování textů</a:t>
            </a:r>
          </a:p>
          <a:p>
            <a:pPr algn="just">
              <a:buNone/>
            </a:pPr>
            <a:r>
              <a:rPr lang="cs-CZ" sz="3400" dirty="0" smtClean="0"/>
              <a:t>			- kompilace dostupné literatury</a:t>
            </a:r>
          </a:p>
          <a:p>
            <a:pPr algn="just"/>
            <a:r>
              <a:rPr lang="cs-CZ" sz="3400" dirty="0" smtClean="0"/>
              <a:t>Cílů stanovených v projektu </a:t>
            </a:r>
            <a:r>
              <a:rPr lang="cs-CZ" sz="3400" b="1" dirty="0" smtClean="0"/>
              <a:t>musí být v DP vždy dosaženo</a:t>
            </a:r>
            <a:r>
              <a:rPr lang="cs-CZ" sz="3400" dirty="0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044352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- metody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Metodologie zpracování diplomové práce</a:t>
            </a:r>
          </a:p>
          <a:p>
            <a:pPr algn="just"/>
            <a:r>
              <a:rPr lang="cs-CZ" dirty="0"/>
              <a:t>v případě, že budete dělat výzkum, uvedete </a:t>
            </a:r>
            <a:r>
              <a:rPr lang="cs-CZ" b="1" dirty="0"/>
              <a:t>předmět výzkumu </a:t>
            </a:r>
            <a:r>
              <a:rPr lang="cs-CZ" dirty="0"/>
              <a:t>umožňující splnit cíl </a:t>
            </a:r>
            <a:r>
              <a:rPr lang="cs-CZ" dirty="0" smtClean="0"/>
              <a:t>(a </a:t>
            </a:r>
            <a:r>
              <a:rPr lang="cs-CZ" dirty="0"/>
              <a:t>ověřit </a:t>
            </a:r>
            <a:r>
              <a:rPr lang="cs-CZ" b="1" dirty="0" smtClean="0"/>
              <a:t>hypotéz</a:t>
            </a:r>
            <a:r>
              <a:rPr lang="cs-CZ" dirty="0" smtClean="0"/>
              <a:t>y) </a:t>
            </a:r>
            <a:r>
              <a:rPr lang="cs-CZ" dirty="0"/>
              <a:t>a stanovíte </a:t>
            </a:r>
            <a:r>
              <a:rPr lang="cs-CZ" b="1" dirty="0" smtClean="0"/>
              <a:t>metodologii a v ní metody </a:t>
            </a:r>
            <a:r>
              <a:rPr lang="cs-CZ" dirty="0" smtClean="0"/>
              <a:t>výzkumu</a:t>
            </a:r>
            <a:endParaRPr lang="cs-CZ" dirty="0"/>
          </a:p>
          <a:p>
            <a:pPr algn="just"/>
            <a:r>
              <a:rPr lang="cs-CZ" dirty="0" smtClean="0"/>
              <a:t>v metodologii práce bude podrobně a názorně rozepsáno, jakým výzkumným přístupem (designem) chcete dosáhnout stanoveného cíle a jaké konkrétní kroky uděláte</a:t>
            </a:r>
          </a:p>
          <a:p>
            <a:pPr algn="just"/>
            <a:r>
              <a:rPr lang="cs-CZ" dirty="0" smtClean="0"/>
              <a:t>uvedete zde výběr a popis metod, které hodláte při tvorbě DP použít</a:t>
            </a:r>
          </a:p>
          <a:p>
            <a:pPr lvl="0"/>
            <a:r>
              <a:rPr lang="cs-CZ" dirty="0" smtClean="0"/>
              <a:t>pojmenováním metody a popisem způsobu zpracování dáváte odpověď na to, jak budete postupovat, abyste získali důvěryhodné odpovědi na své otázky. </a:t>
            </a:r>
            <a:r>
              <a:rPr lang="cs-CZ" b="1" dirty="0" smtClean="0"/>
              <a:t>Jak zjistíte odpověď</a:t>
            </a:r>
            <a:r>
              <a:rPr lang="cs-CZ" dirty="0" smtClean="0"/>
              <a:t> na to, co vás na problematice zajímá? (čtení odborných publikací je předpokladem odborné práce, </a:t>
            </a:r>
            <a:r>
              <a:rPr lang="cs-CZ" b="1" dirty="0" smtClean="0"/>
              <a:t>nikoli metodou</a:t>
            </a:r>
            <a:r>
              <a:rPr lang="cs-CZ" dirty="0" smtClean="0"/>
              <a:t>, jak otázku budete zodpovídat) </a:t>
            </a:r>
          </a:p>
          <a:p>
            <a:pPr lvl="0"/>
            <a:r>
              <a:rPr lang="cs-CZ" dirty="0" smtClean="0"/>
              <a:t>Pokud neděláte výzkum či nepoužíváte konkrétní metodiku, popište způsob, jak budete postupovat při zpracování práce. Používejte výrazy jako komparace, analýza, dedukce, generalizace apod.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8822268"/>
              </p:ext>
            </p:extLst>
          </p:nvPr>
        </p:nvGraphicFramePr>
        <p:xfrm>
          <a:off x="899592" y="260648"/>
          <a:ext cx="7272809" cy="6185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2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181"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 </a:t>
                      </a:r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problému (co zkoumám)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Metody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pocity skupiny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 groups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Názory, postoje a chápání světa </a:t>
                      </a:r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jednotlivcem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Rozhovory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31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Vysvětlení lidského chování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Pozorování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Zlepšení produktu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Testování použitelnosti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Obsahová analýza</a:t>
                      </a:r>
                    </a:p>
                    <a:p>
                      <a:pPr algn="ctr"/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36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Analýza informačních zdrojů a jejich provázanosti/citování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0" i="0" u="none" strike="noStrike" noProof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Bibliometrie</a:t>
                      </a:r>
                      <a:endParaRPr lang="cs-CZ" sz="2000" noProof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925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Porovnání rozdílů v chování lidí (ženy/muži, před/po)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Experimentální design, dotazníková šetření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9781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Pochopení vývoje jevu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Historický průzkum</a:t>
                      </a:r>
                    </a:p>
                    <a:p>
                      <a:pPr algn="ctr"/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Osnova –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cs-CZ" b="1" dirty="0" smtClean="0"/>
              <a:t>Základní odborná literatura s ohledem na současný stav řešené problematiky</a:t>
            </a:r>
          </a:p>
          <a:p>
            <a:pPr algn="just"/>
            <a:r>
              <a:rPr lang="cs-CZ" dirty="0" smtClean="0"/>
              <a:t>do seznamu vypíšete literaturu, ze které budete při zpracování DP vycházet a jež bude tvořit </a:t>
            </a:r>
            <a:r>
              <a:rPr lang="cs-CZ" b="1" dirty="0" smtClean="0"/>
              <a:t>jádro</a:t>
            </a:r>
            <a:r>
              <a:rPr lang="cs-CZ" dirty="0" smtClean="0"/>
              <a:t> použité literatury</a:t>
            </a:r>
          </a:p>
          <a:p>
            <a:pPr algn="just"/>
            <a:r>
              <a:rPr lang="cs-CZ" dirty="0" smtClean="0"/>
              <a:t>zdroje vyberte na základě rešerše jako nejvíce relevantní literaturu k tématu</a:t>
            </a:r>
          </a:p>
          <a:p>
            <a:pPr algn="just"/>
            <a:r>
              <a:rPr lang="cs-CZ" b="1" dirty="0" smtClean="0"/>
              <a:t>důraz na zahraniční zdroje </a:t>
            </a:r>
            <a:r>
              <a:rPr lang="cs-CZ" dirty="0" smtClean="0"/>
              <a:t>– využijte odborné databáze přístupné pro studenty MU a odbornou literaturu související s vaším tématem (monografie, články)</a:t>
            </a:r>
          </a:p>
          <a:p>
            <a:pPr algn="just"/>
            <a:r>
              <a:rPr lang="cs-CZ" dirty="0" smtClean="0"/>
              <a:t>uvedete zdroje, které máte v současnosti „fyzicky“                  k dispozici, i ty, které teprve hodláte studovat, příp. shánět</a:t>
            </a:r>
          </a:p>
          <a:p>
            <a:pPr lvl="0"/>
            <a:r>
              <a:rPr lang="cs-CZ" dirty="0" smtClean="0"/>
              <a:t>doplňte vámi vytvořené </a:t>
            </a:r>
            <a:r>
              <a:rPr lang="cs-CZ" b="1" dirty="0" smtClean="0"/>
              <a:t>anotace</a:t>
            </a:r>
            <a:r>
              <a:rPr lang="cs-CZ" dirty="0" smtClean="0"/>
              <a:t> zdrojů (400 - 500 znaků)</a:t>
            </a:r>
          </a:p>
          <a:p>
            <a:pPr algn="just"/>
            <a:r>
              <a:rPr lang="cs-CZ" b="1" dirty="0" smtClean="0"/>
              <a:t>požadovaný počet záznamů odborné literatury  je </a:t>
            </a:r>
            <a:r>
              <a:rPr lang="cs-CZ" b="1" dirty="0" smtClean="0"/>
              <a:t>9-12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Cíle předmětu </a:t>
            </a:r>
            <a:r>
              <a:rPr lang="cs-CZ" b="1" dirty="0" smtClean="0">
                <a:solidFill>
                  <a:srgbClr val="00B050"/>
                </a:solidFill>
              </a:rPr>
              <a:t>ISKM08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23600"/>
            <a:ext cx="8075240" cy="4873752"/>
          </a:xfrm>
        </p:spPr>
        <p:txBody>
          <a:bodyPr/>
          <a:lstStyle/>
          <a:p>
            <a:r>
              <a:rPr lang="cs-CZ" b="1" dirty="0" smtClean="0"/>
              <a:t>Výběr tématu diplomové práce</a:t>
            </a:r>
          </a:p>
          <a:p>
            <a:r>
              <a:rPr lang="cs-CZ" dirty="0" smtClean="0"/>
              <a:t>Výběr vedoucího diplomové práce</a:t>
            </a:r>
          </a:p>
          <a:p>
            <a:r>
              <a:rPr lang="cs-CZ" b="1" dirty="0" smtClean="0"/>
              <a:t>ZPRACOVÁNÍ ZÁVAZNÉHO </a:t>
            </a:r>
            <a:r>
              <a:rPr lang="cs-CZ" b="1" dirty="0" smtClean="0"/>
              <a:t>PROJEKTU DP </a:t>
            </a:r>
            <a:endParaRPr lang="cs-CZ" b="1" dirty="0" smtClean="0"/>
          </a:p>
          <a:p>
            <a:r>
              <a:rPr lang="cs-CZ" b="1" dirty="0" smtClean="0"/>
              <a:t>Odevzdání</a:t>
            </a:r>
            <a:r>
              <a:rPr lang="cs-CZ" dirty="0" smtClean="0"/>
              <a:t> projektu diplomové práce</a:t>
            </a:r>
          </a:p>
          <a:p>
            <a:r>
              <a:rPr lang="cs-CZ" b="1" dirty="0" smtClean="0"/>
              <a:t>Schválení </a:t>
            </a:r>
            <a:r>
              <a:rPr lang="cs-CZ" dirty="0" smtClean="0"/>
              <a:t>projektu diplomové práce</a:t>
            </a:r>
          </a:p>
          <a:p>
            <a:pPr>
              <a:buNone/>
            </a:pPr>
            <a:endParaRPr lang="cs-CZ" dirty="0"/>
          </a:p>
        </p:txBody>
      </p:sp>
      <p:cxnSp>
        <p:nvCxnSpPr>
          <p:cNvPr id="5" name="Pravoúhlá spojnice 4"/>
          <p:cNvCxnSpPr/>
          <p:nvPr/>
        </p:nvCxnSpPr>
        <p:spPr>
          <a:xfrm rot="16200000" flipH="1">
            <a:off x="6300192" y="2132856"/>
            <a:ext cx="576064" cy="288032"/>
          </a:xfrm>
          <a:prstGeom prst="bentConnector3">
            <a:avLst/>
          </a:prstGeom>
          <a:ln w="571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Téma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aktuální, originální, </a:t>
            </a:r>
            <a:r>
              <a:rPr lang="cs-CZ" b="1" dirty="0" smtClean="0"/>
              <a:t>ne příliš široce zaměřené</a:t>
            </a:r>
          </a:p>
          <a:p>
            <a:r>
              <a:rPr lang="cs-CZ" dirty="0" smtClean="0"/>
              <a:t>porovnejte s již obhájenými DP – </a:t>
            </a:r>
            <a:r>
              <a:rPr lang="cs-CZ" dirty="0"/>
              <a:t>inspirace </a:t>
            </a:r>
            <a:r>
              <a:rPr lang="cs-CZ" dirty="0" smtClean="0"/>
              <a:t>viz IS </a:t>
            </a:r>
            <a:r>
              <a:rPr lang="cs-CZ" dirty="0" smtClean="0"/>
              <a:t>MU</a:t>
            </a:r>
            <a:endParaRPr lang="cs-CZ" dirty="0" smtClean="0"/>
          </a:p>
          <a:p>
            <a:r>
              <a:rPr lang="cs-CZ" dirty="0" smtClean="0"/>
              <a:t>zvolené téma musí studenta zajímat a bavit</a:t>
            </a:r>
          </a:p>
          <a:p>
            <a:r>
              <a:rPr lang="cs-CZ" dirty="0" smtClean="0"/>
              <a:t>nutným předpokladem je dostatek zdrojů</a:t>
            </a:r>
          </a:p>
          <a:p>
            <a:endParaRPr lang="cs-CZ" b="1" dirty="0" smtClean="0"/>
          </a:p>
          <a:p>
            <a:r>
              <a:rPr lang="cs-CZ" b="1" dirty="0" smtClean="0"/>
              <a:t>POZOR: téma práce musí korespondovat </a:t>
            </a:r>
            <a:br>
              <a:rPr lang="cs-CZ" b="1" dirty="0" smtClean="0"/>
            </a:br>
            <a:r>
              <a:rPr lang="cs-CZ" b="1" dirty="0" smtClean="0"/>
              <a:t>s obsahem práce!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tématu dle Umberta Eca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cs-CZ" dirty="0" smtClean="0"/>
              <a:t>Téma odpovídá studovanému oboru a zájmům diplomanta </a:t>
            </a:r>
          </a:p>
          <a:p>
            <a:r>
              <a:rPr lang="cs-CZ" dirty="0" smtClean="0"/>
              <a:t>Prameny nutné pro zpracování tématu jsou dostupné</a:t>
            </a:r>
          </a:p>
          <a:p>
            <a:r>
              <a:rPr lang="cs-CZ" dirty="0" smtClean="0"/>
              <a:t>Zpracovatelnost tématu odpovídá kulturní úrovni diplomanta</a:t>
            </a:r>
          </a:p>
          <a:p>
            <a:r>
              <a:rPr lang="cs-CZ" dirty="0" smtClean="0"/>
              <a:t>Metodologické předpoklady výzkumu odpovídají zkušenosti diplomanta</a:t>
            </a:r>
          </a:p>
          <a:p>
            <a:r>
              <a:rPr lang="cs-CZ" dirty="0" smtClean="0"/>
              <a:t>Správný výběr vedoucího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Vedoucí diplomové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Má úplné vysokoškolské vzdělání a pokud možno akademický titul </a:t>
            </a:r>
            <a:r>
              <a:rPr lang="cs-CZ" dirty="0" err="1" smtClean="0"/>
              <a:t>Ph.D</a:t>
            </a:r>
            <a:r>
              <a:rPr lang="cs-CZ" dirty="0" smtClean="0"/>
              <a:t>, doc., prof. (není to zcela limitující kritérium) </a:t>
            </a:r>
          </a:p>
          <a:p>
            <a:pPr algn="just"/>
            <a:r>
              <a:rPr lang="cs-CZ" dirty="0" smtClean="0"/>
              <a:t>Přednost mají interní zaměstnanci </a:t>
            </a:r>
            <a:r>
              <a:rPr lang="cs-CZ" dirty="0" err="1" smtClean="0"/>
              <a:t>KISKu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Je odborníkem v oblasti, do které spadá téma diplomové práce, nebo má v této oblasti odpovídající znalosti a zkušenosti</a:t>
            </a:r>
          </a:p>
          <a:p>
            <a:pPr algn="just"/>
            <a:r>
              <a:rPr lang="cs-CZ" dirty="0" smtClean="0"/>
              <a:t>Téma vaší práce ho zajímá a má dostatek času soustředit se na spolupráci s vámi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Výběr vedoucího práce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cs-CZ" dirty="0" smtClean="0"/>
              <a:t>      „Student, který má napsat diplomovou práci, není  ve svém úsilí sám, protože má povinnost spolupracovat s vedoucím práce, jenž je za konečný výsledek spoluodpovědný. Projekt diplomové práce proto lze chápat jako svého druhu smlouvu mezi studentem a vedoucím…</a:t>
            </a:r>
          </a:p>
          <a:p>
            <a:pPr algn="just">
              <a:buNone/>
            </a:pPr>
            <a:r>
              <a:rPr lang="cs-CZ" dirty="0" smtClean="0"/>
              <a:t>	Dobře zpracovaný projekt je zárukou pro studenta i vedoucího práce, že cíl práce je stanoven realisticky a že student má potřebné schopnosti, znalosti a podmínky k tomu, aby jej splnil.“</a:t>
            </a:r>
          </a:p>
          <a:p>
            <a:pPr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	</a:t>
            </a:r>
            <a:r>
              <a:rPr lang="cs-CZ" i="1" dirty="0" smtClean="0">
                <a:solidFill>
                  <a:schemeClr val="accent3">
                    <a:lumMod val="75000"/>
                  </a:schemeClr>
                </a:solidFill>
              </a:rPr>
              <a:t>J. Šanderová: Jak číst a psát odborný text ve společenských vědách</a:t>
            </a:r>
            <a:endParaRPr lang="cs-CZ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7809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Typy </a:t>
            </a:r>
            <a:r>
              <a:rPr lang="cs-CZ" sz="3600" b="1" dirty="0" smtClean="0">
                <a:solidFill>
                  <a:srgbClr val="00B050"/>
                </a:solidFill>
              </a:rPr>
              <a:t>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None/>
            </a:pPr>
            <a:r>
              <a:rPr lang="cs-CZ" b="1" dirty="0" smtClean="0"/>
              <a:t>Teoretická práce </a:t>
            </a:r>
          </a:p>
          <a:p>
            <a:r>
              <a:rPr lang="cs-CZ" dirty="0" smtClean="0"/>
              <a:t>je odborný text, který relevantním způsobem rozšiřuje vědecké poznání zvoleného tématu</a:t>
            </a:r>
          </a:p>
          <a:p>
            <a:pPr marL="0" indent="0">
              <a:buNone/>
            </a:pPr>
            <a:r>
              <a:rPr lang="cs-CZ" dirty="0" smtClean="0"/>
              <a:t>Musí obsahovat:</a:t>
            </a:r>
          </a:p>
          <a:p>
            <a:pPr marL="457200" indent="-457200"/>
            <a:r>
              <a:rPr lang="cs-CZ" dirty="0" smtClean="0"/>
              <a:t>vhodně zvolený teoretický problém či otázku</a:t>
            </a:r>
          </a:p>
          <a:p>
            <a:pPr marL="457200" indent="-457200"/>
            <a:r>
              <a:rPr lang="cs-CZ" dirty="0" smtClean="0"/>
              <a:t>bohatou a relevantní zdrojovou základnu </a:t>
            </a:r>
          </a:p>
          <a:p>
            <a:pPr marL="457200" indent="-457200"/>
            <a:r>
              <a:rPr lang="cs-CZ" dirty="0" smtClean="0"/>
              <a:t>analytický a kritický přístup ke zdrojům, tvůrčí práci se zdroji, jejich porovnávání a hodnocení</a:t>
            </a:r>
          </a:p>
          <a:p>
            <a:pPr marL="457200" indent="-457200"/>
            <a:r>
              <a:rPr lang="cs-CZ" dirty="0" smtClean="0"/>
              <a:t>autorský přínos, který může být ve dvou oblastech – buď autor pracuje s dostupnou literaturou novým způsobem a využívá ji          k odpovědi na nově položenou otázku, anebo autor pracuje            s literaturou, která u nás není dostupná či běžně využívaná. </a:t>
            </a:r>
          </a:p>
          <a:p>
            <a:pPr marL="457200" indent="-457200">
              <a:buNone/>
            </a:pPr>
            <a:r>
              <a:rPr lang="cs-CZ" b="1" dirty="0" smtClean="0"/>
              <a:t>	Cílem teoretické práce tudíž nemůže být sumarizace a utřídění běžně dostupné literatury a informací.</a:t>
            </a:r>
          </a:p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Druhy diplomových prací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Teoreticko-empirická práce </a:t>
            </a:r>
          </a:p>
          <a:p>
            <a:pPr marL="457200" indent="-457200"/>
            <a:r>
              <a:rPr lang="cs-CZ" dirty="0" smtClean="0"/>
              <a:t>kromě teoretického vymezení problému obsahuje výzkumné šetření metodologií kvalitativního nebo kvantitativního výzkumu</a:t>
            </a:r>
          </a:p>
          <a:p>
            <a:pPr marL="457200" indent="-457200">
              <a:buNone/>
            </a:pPr>
            <a:endParaRPr lang="cs-CZ" b="1" dirty="0" smtClean="0"/>
          </a:p>
          <a:p>
            <a:pPr marL="457200" indent="-457200">
              <a:buNone/>
            </a:pPr>
            <a:r>
              <a:rPr lang="cs-CZ" b="1" dirty="0" smtClean="0"/>
              <a:t>Teoreticko-aplikační práce </a:t>
            </a:r>
            <a:endParaRPr lang="cs-CZ" dirty="0" smtClean="0"/>
          </a:p>
          <a:p>
            <a:pPr marL="457200" indent="-457200"/>
            <a:r>
              <a:rPr lang="cs-CZ" dirty="0" smtClean="0"/>
              <a:t>kromě teoretického vymezení problému obsahuje vlastní návrh modelu, projektu, modulu, přestavby, implementace atd.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výběru tématu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vlastní téma </a:t>
            </a:r>
            <a:r>
              <a:rPr lang="cs-CZ" dirty="0" smtClean="0"/>
              <a:t>– student si navrhuje své téma sám a sám si také domlouvá vedoucího</a:t>
            </a:r>
          </a:p>
          <a:p>
            <a:r>
              <a:rPr lang="cs-CZ" b="1" dirty="0" smtClean="0"/>
              <a:t>výběr tématu dle navržených okruhů </a:t>
            </a:r>
            <a:r>
              <a:rPr lang="cs-CZ" dirty="0" smtClean="0"/>
              <a:t>– student se inspiruje některým širším okruhem, sám si zúží téma, určí název a vybere vedoucího</a:t>
            </a:r>
          </a:p>
          <a:p>
            <a:r>
              <a:rPr lang="cs-CZ" b="1" dirty="0" smtClean="0"/>
              <a:t>výběr konkrétního tématu s konkrétním vedoucím </a:t>
            </a:r>
            <a:r>
              <a:rPr lang="cs-CZ" dirty="0" smtClean="0"/>
              <a:t>– student si vybere téma a vedoucího z nabídky předem stanovených témat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sz="3600" b="1" noProof="1" smtClean="0">
                <a:solidFill>
                  <a:srgbClr val="00B050"/>
                </a:solidFill>
              </a:rPr>
              <a:t>Doporu</a:t>
            </a:r>
            <a:r>
              <a:rPr lang="cs-CZ" sz="3600" b="1" dirty="0" smtClean="0">
                <a:solidFill>
                  <a:srgbClr val="00B050"/>
                </a:solidFill>
              </a:rPr>
              <a:t>čená literatura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929411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ECO, Umberto. </a:t>
            </a:r>
            <a:r>
              <a:rPr lang="pt-BR" sz="2000" i="1" dirty="0" smtClean="0"/>
              <a:t>Jak napsat diplomovou práci</a:t>
            </a:r>
            <a:r>
              <a:rPr lang="cs-CZ" sz="2000" dirty="0" smtClean="0"/>
              <a:t>. </a:t>
            </a:r>
            <a:r>
              <a:rPr lang="cs-CZ" sz="2000" dirty="0" smtClean="0"/>
              <a:t>Olomouc : </a:t>
            </a:r>
            <a:r>
              <a:rPr lang="pt-BR" sz="2000" dirty="0" err="1" smtClean="0"/>
              <a:t>Votobia</a:t>
            </a:r>
            <a:r>
              <a:rPr lang="pt-BR" sz="2000" dirty="0" smtClean="0"/>
              <a:t>, 1997.  271 s.</a:t>
            </a:r>
            <a:r>
              <a:rPr lang="cs-CZ" sz="2000" dirty="0" smtClean="0"/>
              <a:t> ISBN </a:t>
            </a:r>
            <a:r>
              <a:rPr lang="en-US" sz="2000" dirty="0" smtClean="0"/>
              <a:t>8071981737</a:t>
            </a:r>
          </a:p>
          <a:p>
            <a:r>
              <a:rPr lang="cs-CZ" sz="2000" dirty="0" smtClean="0"/>
              <a:t>KATUŠČÁK, Dušan, DROBÍKOVÁ, Barbora, PAPÍK, Richard. </a:t>
            </a:r>
            <a:r>
              <a:rPr lang="cs-CZ" sz="2000" i="1" dirty="0" smtClean="0"/>
              <a:t>Jak psát závěrečné a kvalifikační práce</a:t>
            </a:r>
            <a:r>
              <a:rPr lang="cs-CZ" sz="2000" dirty="0" smtClean="0"/>
              <a:t>. 5. vyd., v českém jazyce 1. Nitra : Enigma, 2008. 161 s. ISBN 9788089132706. </a:t>
            </a:r>
          </a:p>
          <a:p>
            <a:r>
              <a:rPr lang="cs-CZ" sz="2000" dirty="0" smtClean="0"/>
              <a:t>KUBÁTOVÁ, Helena, ŠIMEK, Dušan</a:t>
            </a:r>
            <a:r>
              <a:rPr lang="cs-CZ" sz="2000" i="1" dirty="0" smtClean="0"/>
              <a:t>. Od abstraktu do závěrečné práce : jak napsat diplomovou práci ve společenskovědních a humanitních oborech : praktická příručka</a:t>
            </a:r>
            <a:r>
              <a:rPr lang="cs-CZ" sz="2000" dirty="0" smtClean="0"/>
              <a:t>. 4., přeprac. vyd. Olomouc : Univerzita Palackého v Olomouci, 2007. 90 s. ISBN 978802441589.</a:t>
            </a:r>
          </a:p>
          <a:p>
            <a:r>
              <a:rPr lang="cs-CZ" sz="2000" dirty="0" smtClean="0"/>
              <a:t>MEŠKO, Dušan</a:t>
            </a:r>
            <a:r>
              <a:rPr lang="cs-CZ" sz="2000" dirty="0"/>
              <a:t>,</a:t>
            </a:r>
            <a:r>
              <a:rPr lang="cs-CZ" sz="2000" dirty="0" smtClean="0"/>
              <a:t> K</a:t>
            </a:r>
            <a:r>
              <a:rPr lang="en-US" sz="2000" dirty="0" smtClean="0"/>
              <a:t>ATU</a:t>
            </a:r>
            <a:r>
              <a:rPr lang="cs-CZ" sz="2000" dirty="0" smtClean="0"/>
              <a:t>ŠČÁK, Dušan</a:t>
            </a:r>
            <a:r>
              <a:rPr lang="cs-CZ" sz="2000" dirty="0"/>
              <a:t>,</a:t>
            </a:r>
            <a:r>
              <a:rPr lang="en-US" sz="2000" dirty="0" smtClean="0"/>
              <a:t> FINDRA</a:t>
            </a:r>
            <a:r>
              <a:rPr lang="cs-CZ" sz="2000" dirty="0" smtClean="0"/>
              <a:t>, Ján a kol</a:t>
            </a:r>
            <a:r>
              <a:rPr lang="en-US" sz="2000" dirty="0" smtClean="0"/>
              <a:t>. </a:t>
            </a:r>
            <a:r>
              <a:rPr lang="cs-CZ" sz="2000" i="1" dirty="0" smtClean="0"/>
              <a:t>Akademická příručka</a:t>
            </a:r>
            <a:r>
              <a:rPr lang="en-US" sz="2000" i="1" dirty="0" smtClean="0"/>
              <a:t>.</a:t>
            </a:r>
            <a:r>
              <a:rPr lang="cs-CZ" sz="2000" dirty="0" smtClean="0"/>
              <a:t> České, upr. vyd.</a:t>
            </a:r>
            <a:r>
              <a:rPr lang="en-US" sz="2000" dirty="0" smtClean="0"/>
              <a:t> </a:t>
            </a:r>
            <a:r>
              <a:rPr lang="cs-CZ" sz="2000" dirty="0" smtClean="0"/>
              <a:t>Martin : Osveta, 2006. 481 s.</a:t>
            </a:r>
            <a:r>
              <a:rPr lang="en-US" sz="2000" dirty="0" smtClean="0"/>
              <a:t> ISBN 8080632197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r>
              <a:rPr lang="cs-CZ" sz="2000" dirty="0" smtClean="0"/>
              <a:t>ŠANDEROVÁ, Jadwiga. </a:t>
            </a:r>
            <a:r>
              <a:rPr lang="cs-CZ" sz="2000" i="1" dirty="0" smtClean="0"/>
              <a:t>Jak číst a psát odborný text ve společenských vědách : několik zásad pro začátečníky</a:t>
            </a:r>
            <a:r>
              <a:rPr lang="cs-CZ" sz="2000" dirty="0" smtClean="0"/>
              <a:t>.  Vyd. 1. Praha : Sociologické nakladatelství, 2005. 209 s. ISBN </a:t>
            </a:r>
            <a:r>
              <a:rPr lang="en-US" sz="2000" dirty="0" smtClean="0"/>
              <a:t>9788006429403</a:t>
            </a:r>
            <a:r>
              <a:rPr lang="cs-CZ" sz="2000" dirty="0" smtClean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Postup práce s výběrem tématu:</a:t>
            </a:r>
          </a:p>
          <a:p>
            <a:pPr marL="0" indent="0">
              <a:buNone/>
            </a:pPr>
            <a:r>
              <a:rPr lang="cs-CZ" dirty="0" smtClean="0"/>
              <a:t>A) </a:t>
            </a:r>
            <a:r>
              <a:rPr lang="cs-CZ" b="1" dirty="0" smtClean="0"/>
              <a:t>Student má jasno v tématu DP (viz minulý semestr)</a:t>
            </a:r>
          </a:p>
          <a:p>
            <a:r>
              <a:rPr lang="cs-CZ" dirty="0" smtClean="0"/>
              <a:t>Student kontaktuje vedoucího s žádostí, aby mu vedoucí téma DP vypsal v IS MU</a:t>
            </a:r>
          </a:p>
          <a:p>
            <a:r>
              <a:rPr lang="cs-CZ" dirty="0" smtClean="0"/>
              <a:t>Vedoucí téma vypisuje, student se k němu v IS MU přihlásí</a:t>
            </a:r>
          </a:p>
          <a:p>
            <a:r>
              <a:rPr lang="cs-CZ" dirty="0" smtClean="0"/>
              <a:t>Vedoucí schvaluje téma v IS MU, nejpozději </a:t>
            </a:r>
            <a:r>
              <a:rPr lang="cs-CZ" b="1" dirty="0" smtClean="0"/>
              <a:t>31. 3. 2020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b="1" dirty="0" smtClean="0"/>
              <a:t>Vyučující KISK vypisují nová témata </a:t>
            </a:r>
            <a:r>
              <a:rPr lang="cs-CZ" b="1" dirty="0"/>
              <a:t>– </a:t>
            </a:r>
            <a:r>
              <a:rPr lang="cs-CZ" b="1" dirty="0" smtClean="0"/>
              <a:t>cca </a:t>
            </a:r>
            <a:r>
              <a:rPr lang="cs-CZ" b="1" dirty="0"/>
              <a:t>do 13. 3. 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Student si vybere téma v IS MU a kontaktuje potenciálního vedoucího s žádostí o konzultaci</a:t>
            </a:r>
          </a:p>
          <a:p>
            <a:r>
              <a:rPr lang="cs-CZ" dirty="0" smtClean="0"/>
              <a:t>Vedoucí po konzultaci schvaluje studentovi téma v ISU, nejpozději </a:t>
            </a:r>
            <a:r>
              <a:rPr lang="cs-CZ" b="1" dirty="0" smtClean="0"/>
              <a:t>31. 3. 2020</a:t>
            </a:r>
          </a:p>
        </p:txBody>
      </p:sp>
    </p:spTree>
    <p:extLst>
      <p:ext uri="{BB962C8B-B14F-4D97-AF65-F5344CB8AC3E}">
        <p14:creationId xmlns:p14="http://schemas.microsoft.com/office/powerpoint/2010/main" val="3010846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95120" cy="1371600"/>
          </a:xfrm>
        </p:spPr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Téma Diplomové práce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844824"/>
            <a:ext cx="6403929" cy="4608512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971600" y="4653136"/>
            <a:ext cx="1296144" cy="7200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Téma Diplomové práce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5412" y="1920081"/>
            <a:ext cx="5743575" cy="4038600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>
          <a:xfrm>
            <a:off x="755576" y="2594329"/>
            <a:ext cx="72008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755576" y="2852936"/>
            <a:ext cx="72008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340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922114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Výstup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Výstupem předmětu je PROJEKT v písemné podobě</a:t>
            </a:r>
            <a:r>
              <a:rPr lang="en-US" sz="2800" b="1" dirty="0" smtClean="0"/>
              <a:t> </a:t>
            </a:r>
            <a:r>
              <a:rPr lang="cs-CZ" sz="2800" b="1" dirty="0" smtClean="0"/>
              <a:t>– </a:t>
            </a:r>
            <a:r>
              <a:rPr lang="cs-CZ" sz="2800" dirty="0" smtClean="0"/>
              <a:t>formulář </a:t>
            </a:r>
            <a:r>
              <a:rPr lang="cs-CZ" sz="2800" dirty="0" smtClean="0"/>
              <a:t>ke </a:t>
            </a:r>
            <a:r>
              <a:rPr lang="cs-CZ" sz="2800" dirty="0" smtClean="0"/>
              <a:t>stažení v IS MU v Organizačních pokynech</a:t>
            </a:r>
            <a:endParaRPr lang="cs-CZ" b="1" dirty="0" smtClean="0"/>
          </a:p>
          <a:p>
            <a:pPr algn="just"/>
            <a:r>
              <a:rPr lang="cs-CZ" dirty="0" smtClean="0"/>
              <a:t>Projekt </a:t>
            </a:r>
            <a:r>
              <a:rPr lang="cs-CZ" sz="2800" dirty="0" smtClean="0"/>
              <a:t>je závazný – pokud je schválen, zásadní změny v něm jsou </a:t>
            </a:r>
            <a:r>
              <a:rPr lang="cs-CZ" sz="2800" dirty="0" smtClean="0"/>
              <a:t>však později </a:t>
            </a:r>
            <a:r>
              <a:rPr lang="cs-CZ" sz="2800" dirty="0" smtClean="0"/>
              <a:t>možné, </a:t>
            </a:r>
            <a:r>
              <a:rPr lang="cs-CZ" sz="2800" dirty="0" smtClean="0"/>
              <a:t>když …(</a:t>
            </a:r>
            <a:r>
              <a:rPr lang="cs-CZ" sz="2800" dirty="0" smtClean="0"/>
              <a:t>individuální přístup) </a:t>
            </a:r>
          </a:p>
          <a:p>
            <a:pPr algn="just"/>
            <a:r>
              <a:rPr lang="cs-CZ" sz="2800" dirty="0" smtClean="0"/>
              <a:t>Schválený projekt je </a:t>
            </a:r>
            <a:r>
              <a:rPr lang="cs-CZ" sz="2800" dirty="0" smtClean="0"/>
              <a:t>nedílnou </a:t>
            </a:r>
            <a:r>
              <a:rPr lang="cs-CZ" sz="2800" dirty="0" smtClean="0"/>
              <a:t>součástí </a:t>
            </a:r>
            <a:r>
              <a:rPr lang="cs-CZ" sz="2800" dirty="0" smtClean="0"/>
              <a:t>DP jako </a:t>
            </a:r>
            <a:r>
              <a:rPr lang="cs-CZ" sz="2800" dirty="0" smtClean="0"/>
              <a:t>poslední (nečíslovaná) příloha 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Ukončení předmětu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147248" cy="4373563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 smtClean="0"/>
              <a:t>Podmínky ukončení</a:t>
            </a:r>
            <a:r>
              <a:rPr lang="cs-CZ" sz="2800" dirty="0" smtClean="0"/>
              <a:t>: vypracovaný a schválený projekt diplomové práce</a:t>
            </a:r>
          </a:p>
          <a:p>
            <a:r>
              <a:rPr lang="cs-CZ" sz="2800" b="1" dirty="0" smtClean="0"/>
              <a:t>Termín </a:t>
            </a:r>
            <a:r>
              <a:rPr lang="cs-CZ" sz="2800" b="1" dirty="0" smtClean="0"/>
              <a:t>odevzdání </a:t>
            </a:r>
            <a:r>
              <a:rPr lang="cs-CZ" sz="2800" dirty="0" smtClean="0"/>
              <a:t>projektu </a:t>
            </a:r>
            <a:r>
              <a:rPr lang="cs-CZ" sz="2800" dirty="0" smtClean="0"/>
              <a:t>DP:</a:t>
            </a:r>
            <a:r>
              <a:rPr lang="en-US" sz="2800" dirty="0" smtClean="0"/>
              <a:t> </a:t>
            </a:r>
            <a:r>
              <a:rPr lang="cs-CZ" sz="2800" b="1" dirty="0" smtClean="0"/>
              <a:t>1</a:t>
            </a:r>
            <a:r>
              <a:rPr lang="cs-CZ" b="1" dirty="0" smtClean="0"/>
              <a:t>1. 5. 2020</a:t>
            </a:r>
          </a:p>
          <a:p>
            <a:r>
              <a:rPr lang="cs-CZ" dirty="0"/>
              <a:t>Projekt se odevzdává </a:t>
            </a:r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b="1" dirty="0"/>
              <a:t>v elektronické formě do </a:t>
            </a:r>
            <a:r>
              <a:rPr lang="cs-CZ" b="1" dirty="0" err="1"/>
              <a:t>odevzdávárny</a:t>
            </a:r>
            <a:r>
              <a:rPr lang="cs-CZ" b="1" dirty="0"/>
              <a:t> v IS MU nejpozději </a:t>
            </a:r>
            <a:br>
              <a:rPr lang="cs-CZ" b="1" dirty="0"/>
            </a:br>
            <a:r>
              <a:rPr lang="cs-CZ" b="1" dirty="0"/>
              <a:t>v uvedený den</a:t>
            </a:r>
          </a:p>
          <a:p>
            <a:r>
              <a:rPr lang="cs-CZ" b="1" dirty="0"/>
              <a:t>Projekt MUSÍ OBSAHOVAT podpis vedoucího                    i diplomanta, nepodepsaný nebude přijat</a:t>
            </a:r>
          </a:p>
          <a:p>
            <a:r>
              <a:rPr lang="cs-CZ" b="1" dirty="0" smtClean="0"/>
              <a:t>Termín jednání schvalovací komise KISK: 19. 5. 2020</a:t>
            </a:r>
          </a:p>
          <a:p>
            <a:r>
              <a:rPr lang="cs-CZ" dirty="0" smtClean="0"/>
              <a:t>Opravný termín odevzdání + komise: bude stanoven</a:t>
            </a:r>
            <a:endParaRPr lang="cs-CZ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Možnosti odevzdání projektu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odevzdám v ŘT a mám schváleno bez připomínek nebo s drobnými připomínkami – </a:t>
            </a:r>
            <a:r>
              <a:rPr lang="cs-CZ" b="1" dirty="0" smtClean="0"/>
              <a:t>ideální stav </a:t>
            </a:r>
            <a:r>
              <a:rPr lang="cs-CZ" b="1" dirty="0" smtClean="0">
                <a:sym typeface="Wingdings" pitchFamily="2" charset="2"/>
              </a:rPr>
              <a:t></a:t>
            </a:r>
            <a:endParaRPr lang="cs-CZ" b="1" dirty="0" smtClean="0"/>
          </a:p>
          <a:p>
            <a:pPr algn="just"/>
            <a:r>
              <a:rPr lang="cs-CZ" dirty="0" smtClean="0"/>
              <a:t>odevzdám v ŘT a nemám schváleno – přepracuji a odevzdám v OT</a:t>
            </a:r>
          </a:p>
          <a:p>
            <a:pPr algn="just"/>
            <a:r>
              <a:rPr lang="cs-CZ" dirty="0" smtClean="0"/>
              <a:t>odevzdám podruhé v OT a mám schváleno</a:t>
            </a:r>
          </a:p>
          <a:p>
            <a:pPr algn="just"/>
            <a:r>
              <a:rPr lang="cs-CZ" dirty="0" smtClean="0"/>
              <a:t>odevzdám podruhé v OT a opět nemám schváleno – nové téma a vedoucího mi následně určí KISK</a:t>
            </a:r>
          </a:p>
          <a:p>
            <a:pPr algn="just"/>
            <a:r>
              <a:rPr lang="cs-CZ" dirty="0" smtClean="0"/>
              <a:t>nestihnu ŘT a odevzdám poprvé v OT – riskuji </a:t>
            </a:r>
            <a:r>
              <a:rPr lang="cs-CZ" dirty="0" smtClean="0">
                <a:sym typeface="Wingdings" panose="05000000000000000000" pitchFamily="2" charset="2"/>
              </a:rPr>
              <a:t>    </a:t>
            </a:r>
            <a:r>
              <a:rPr lang="cs-CZ" dirty="0" smtClean="0"/>
              <a:t>–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smtClean="0"/>
              <a:t> pokud nebudu mít schváleno, určí mi nové téma a vedoucího KISK</a:t>
            </a:r>
          </a:p>
          <a:p>
            <a:pPr algn="just"/>
            <a:r>
              <a:rPr lang="cs-CZ" dirty="0" smtClean="0"/>
              <a:t>neodevzdám nic v ŘT ani </a:t>
            </a:r>
            <a:r>
              <a:rPr lang="cs-CZ" dirty="0"/>
              <a:t>OT – </a:t>
            </a:r>
            <a:r>
              <a:rPr lang="cs-CZ" dirty="0" smtClean="0"/>
              <a:t>musím si zapsat předmět znovu následující rok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B050"/>
                </a:solidFill>
              </a:rPr>
              <a:t>Projekt a osnova – úvodní strana</a:t>
            </a:r>
            <a:endParaRPr lang="cs-CZ" sz="3600" b="1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Jméno a příjmení</a:t>
            </a:r>
          </a:p>
          <a:p>
            <a:r>
              <a:rPr lang="cs-CZ" sz="2400" dirty="0" smtClean="0"/>
              <a:t>UČO</a:t>
            </a:r>
          </a:p>
          <a:p>
            <a:r>
              <a:rPr lang="cs-CZ" sz="2400" dirty="0" smtClean="0"/>
              <a:t>Imatrikulační ročník</a:t>
            </a:r>
          </a:p>
          <a:p>
            <a:r>
              <a:rPr lang="cs-CZ" sz="2400" dirty="0" smtClean="0"/>
              <a:t>E-mail</a:t>
            </a:r>
          </a:p>
          <a:p>
            <a:r>
              <a:rPr lang="cs-CZ" sz="2400" dirty="0" smtClean="0"/>
              <a:t>Název tématu diplomové práce</a:t>
            </a:r>
          </a:p>
          <a:p>
            <a:pPr lvl="1"/>
            <a:r>
              <a:rPr lang="cs-CZ" sz="2000" dirty="0" smtClean="0"/>
              <a:t>v českém jazyce</a:t>
            </a:r>
          </a:p>
          <a:p>
            <a:pPr lvl="1"/>
            <a:r>
              <a:rPr lang="cs-CZ" sz="2000" b="1" dirty="0" smtClean="0"/>
              <a:t>v anglickém jazyce</a:t>
            </a:r>
          </a:p>
          <a:p>
            <a:r>
              <a:rPr lang="cs-CZ" sz="2400" dirty="0" smtClean="0"/>
              <a:t>Jméno vedoucí/vedoucího diplomové práce</a:t>
            </a:r>
          </a:p>
          <a:p>
            <a:r>
              <a:rPr lang="cs-CZ" sz="2400" dirty="0" smtClean="0"/>
              <a:t>Pracoviště vedoucího DP</a:t>
            </a:r>
          </a:p>
          <a:p>
            <a:r>
              <a:rPr lang="cs-CZ" sz="2400" dirty="0" smtClean="0"/>
              <a:t>Vyjádření a podpis vedoucího DP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2047</Words>
  <Application>Microsoft Office PowerPoint</Application>
  <PresentationFormat>Předvádění na obrazovce (4:3)</PresentationFormat>
  <Paragraphs>205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Calibri</vt:lpstr>
      <vt:lpstr>Wingdings</vt:lpstr>
      <vt:lpstr>Základní</vt:lpstr>
      <vt:lpstr>ISKM08</vt:lpstr>
      <vt:lpstr>Cíle předmětu ISKM08</vt:lpstr>
      <vt:lpstr>Téma Diplomové práce</vt:lpstr>
      <vt:lpstr>Téma Diplomové práce</vt:lpstr>
      <vt:lpstr>Téma Diplomové práce</vt:lpstr>
      <vt:lpstr>Výstup předmětu</vt:lpstr>
      <vt:lpstr>Ukončení předmětu</vt:lpstr>
      <vt:lpstr>Možnosti odevzdání projektu</vt:lpstr>
      <vt:lpstr>Projekt a osnova – úvodní strana</vt:lpstr>
      <vt:lpstr>osnova – úvodní strana</vt:lpstr>
      <vt:lpstr>Osnova – popis problému</vt:lpstr>
      <vt:lpstr>Osnova – zařazení problematiky do oborové  profilace </vt:lpstr>
      <vt:lpstr>Ishikawův diagram</vt:lpstr>
      <vt:lpstr>     Vymezení výzkumného tématu   (problému)</vt:lpstr>
      <vt:lpstr>Osnova – rešerše zpracovaných dp v rámci mu</vt:lpstr>
      <vt:lpstr>Osnova – cíl diplomové práce</vt:lpstr>
      <vt:lpstr>Osnova - metody</vt:lpstr>
      <vt:lpstr>Prezentace aplikace PowerPoint</vt:lpstr>
      <vt:lpstr>Osnova – literatura</vt:lpstr>
      <vt:lpstr>Téma diplomové práce</vt:lpstr>
      <vt:lpstr>Výběr tématu dle Umberta Eca</vt:lpstr>
      <vt:lpstr>Vedoucí diplomové práce</vt:lpstr>
      <vt:lpstr>Výběr vedoucího práce</vt:lpstr>
      <vt:lpstr>Typy diplomových prací</vt:lpstr>
      <vt:lpstr>Druhy diplomových prací</vt:lpstr>
      <vt:lpstr>Možnosti výběru tématu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VIKMA09</dc:title>
  <dc:creator>DELL1</dc:creator>
  <cp:lastModifiedBy>Pavlína Mazáčová</cp:lastModifiedBy>
  <cp:revision>195</cp:revision>
  <dcterms:created xsi:type="dcterms:W3CDTF">2010-02-20T15:14:09Z</dcterms:created>
  <dcterms:modified xsi:type="dcterms:W3CDTF">2020-03-06T13:41:50Z</dcterms:modified>
</cp:coreProperties>
</file>