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78" r:id="rId11"/>
    <p:sldId id="288" r:id="rId12"/>
    <p:sldId id="289" r:id="rId13"/>
    <p:sldId id="326" r:id="rId14"/>
    <p:sldId id="267" r:id="rId15"/>
    <p:sldId id="271" r:id="rId16"/>
    <p:sldId id="268" r:id="rId17"/>
    <p:sldId id="270" r:id="rId18"/>
    <p:sldId id="272" r:id="rId19"/>
    <p:sldId id="262" r:id="rId20"/>
    <p:sldId id="290" r:id="rId21"/>
    <p:sldId id="275" r:id="rId22"/>
    <p:sldId id="291" r:id="rId23"/>
    <p:sldId id="295" r:id="rId24"/>
    <p:sldId id="276" r:id="rId25"/>
    <p:sldId id="277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8449B29-B5D5-418B-955B-85D8E01F6EE8}">
          <p14:sldIdLst>
            <p14:sldId id="256"/>
            <p14:sldId id="293"/>
            <p14:sldId id="258"/>
            <p14:sldId id="259"/>
            <p14:sldId id="260"/>
            <p14:sldId id="261"/>
            <p14:sldId id="265"/>
            <p14:sldId id="264"/>
            <p14:sldId id="263"/>
            <p14:sldId id="278"/>
            <p14:sldId id="288"/>
            <p14:sldId id="289"/>
            <p14:sldId id="326"/>
            <p14:sldId id="267"/>
            <p14:sldId id="271"/>
            <p14:sldId id="268"/>
            <p14:sldId id="270"/>
            <p14:sldId id="272"/>
            <p14:sldId id="262"/>
            <p14:sldId id="290"/>
            <p14:sldId id="275"/>
            <p14:sldId id="291"/>
            <p14:sldId id="29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8" autoAdjust="0"/>
  </p:normalViewPr>
  <p:slideViewPr>
    <p:cSldViewPr snapToGrid="0">
      <p:cViewPr varScale="1">
        <p:scale>
          <a:sx n="65" d="100"/>
          <a:sy n="65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EA43B-4822-4555-9E73-5BC1A9A23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191EAB-E9C9-4EC1-BF97-CA18472D8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7AF1FE-6E15-4C25-BC23-B60D7910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A31A-C2EC-42AE-B1E6-F739173DED75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87F434-5F6E-497B-A631-6C200E76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33E81B-F108-4E09-815E-B9D34B37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5B5B-0707-4AD2-BD30-D6E106ED0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32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80EF6-7DE7-4A87-981C-3B5D9CEC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0D92A1-624A-4189-BB51-AC294F2F5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EBD73A-B2C0-4D98-B965-BA51798B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A31A-C2EC-42AE-B1E6-F739173DED75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CADAF9-C45C-47B6-A8AC-780CD863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E099B0-BE68-4AD9-941E-43E80CA1B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5B5B-0707-4AD2-BD30-D6E106ED0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11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CB4EBF8-272E-4EB1-B077-8C663935EA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42CDB0-50F7-4F25-A28A-C87371B48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7B0723-BE08-4B74-ADE5-2FBA18CA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A31A-C2EC-42AE-B1E6-F739173DED75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807CC9-0C7C-412A-A442-20052A2B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074000-E9CD-4C5B-9617-CC8876F3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5B5B-0707-4AD2-BD30-D6E106ED0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90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5AC46-1AA3-43AE-A37C-286A7B57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EF7238-B53A-43BF-B861-8F13A07B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4EC7A8-ED01-42C7-A074-B78CEDE0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A31A-C2EC-42AE-B1E6-F739173DED75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5F1273-A3EF-4434-BD30-FB5CF50C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86A03C-EDED-42CD-900B-C98A5DBA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5B5B-0707-4AD2-BD30-D6E106ED0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33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72478-9032-488D-BD8A-A2066FBD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199816-CF89-4399-9607-B4A1C90FE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FB2B09-E2C1-42CD-B80C-6D9DB778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A31A-C2EC-42AE-B1E6-F739173DED75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F8C29A-EF03-450E-9146-AD00F14F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51F6EB-F295-4CD1-8945-941597C8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5B5B-0707-4AD2-BD30-D6E106ED0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61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F742D-B91F-4468-8E72-29A9EDAB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31ED0B-8542-471B-96C5-956F5C03F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A90641-D2FF-4590-9FC2-AF9410DE6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DC104F-056B-4DDA-B6BE-1688062DE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A31A-C2EC-42AE-B1E6-F739173DED75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37FAAF-7DCE-4D74-95EA-BB2F64D9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479DC1-4C27-404E-8B06-AD713F5A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5B5B-0707-4AD2-BD30-D6E106ED0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13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674D6-9A53-42D8-A085-5FD91ECD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DF8D00-034B-4865-A6F5-343990BAC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DA53F6-BF9A-4379-BF77-688FA2849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48B3F8-66A6-4761-82BE-8C9BB0FEB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8426840-40A1-4100-98F9-4174CE716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B007828-7F75-4A73-8243-5A05F504A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A31A-C2EC-42AE-B1E6-F739173DED75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BFD217-2D52-4207-9C51-81EADF09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FE837B1-D360-4834-A8B3-2E1EB3EF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5B5B-0707-4AD2-BD30-D6E106ED0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27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8CF52-754E-40FF-A6A6-0419454D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6781D9-20BB-4331-A4AC-275554DF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A31A-C2EC-42AE-B1E6-F739173DED75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EA60C7-5A1F-4F94-A574-788603A9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CA9E4D-8D05-45E2-9010-C806344B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5B5B-0707-4AD2-BD30-D6E106ED0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22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4FBE315-1D62-4CFC-A401-156DA031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A31A-C2EC-42AE-B1E6-F739173DED75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0D4CCA-EEFC-4C96-95DA-0A9B010E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743531-E3BD-412B-9879-4CAED4D1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5B5B-0707-4AD2-BD30-D6E106ED0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57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98C19-11A3-44AC-8449-D8FE420C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ED9A6-C38D-40D6-B36E-3BFECCF7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DE89D5-9DEC-41B3-AA74-1B378589C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8C5B41-0DD6-4D59-81DA-9A5A959BA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A31A-C2EC-42AE-B1E6-F739173DED75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10D68B-25F0-44C5-92D8-FF57F04B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9281A9-8CC9-4573-BDDA-F52C98F1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5B5B-0707-4AD2-BD30-D6E106ED0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93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8B8515-02E2-4571-AE16-A30611C3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A5CA165-BF75-4D28-9BB6-FF956A808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BF22BE-3BA3-476B-AE60-D5B4B7E31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76BC97-E59A-4BEE-B73A-E0D7F41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A31A-C2EC-42AE-B1E6-F739173DED75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EA9DB0-5D0C-4075-9C22-FE6772A1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50BC73-5B7D-40C7-8E83-A3387271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5B5B-0707-4AD2-BD30-D6E106ED0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67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EFE2F53-A3B2-49AC-8FFE-2ACDDF38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1AB30C-F27A-4A44-9865-ED70494A8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6DB070-D7E5-4586-B60C-D99A8F0BE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DA31A-C2EC-42AE-B1E6-F739173DED75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A0F736-0169-433F-9D2C-7C9FA8C58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776013-72BB-47B5-BBE9-668D9B82F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5B5B-0707-4AD2-BD30-D6E106ED0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35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B1582-59DA-412D-8258-4F3491C10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Logika testování hypotéz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E18E2F-C7BA-4BED-A48E-4845273207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David Lacko</a:t>
            </a:r>
          </a:p>
        </p:txBody>
      </p:sp>
    </p:spTree>
    <p:extLst>
      <p:ext uri="{BB962C8B-B14F-4D97-AF65-F5344CB8AC3E}">
        <p14:creationId xmlns:p14="http://schemas.microsoft.com/office/powerpoint/2010/main" val="1202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36A94-8B6C-493A-AD4B-51D260D3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hypotéz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266899-6C7F-4B6F-BB00-507F650E3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hypotéza?</a:t>
            </a:r>
          </a:p>
          <a:p>
            <a:pPr lvl="1"/>
            <a:r>
              <a:rPr lang="cs-CZ" dirty="0"/>
              <a:t>Z řeckého </a:t>
            </a:r>
            <a:r>
              <a:rPr lang="cs-CZ" i="1" dirty="0" err="1"/>
              <a:t>hypóthesis</a:t>
            </a:r>
            <a:r>
              <a:rPr lang="cs-CZ" dirty="0"/>
              <a:t> – předpoklad, domněnka.</a:t>
            </a:r>
          </a:p>
          <a:p>
            <a:pPr lvl="1"/>
            <a:r>
              <a:rPr lang="cs-CZ" dirty="0"/>
              <a:t>Má podobu tvrzení o vztahu či souvislosti dvou či více proměnných.</a:t>
            </a:r>
          </a:p>
          <a:p>
            <a:pPr lvl="1"/>
            <a:r>
              <a:rPr lang="cs-CZ" dirty="0"/>
              <a:t>Je psána výrokovou formou, je velice konkrétní.</a:t>
            </a:r>
          </a:p>
          <a:p>
            <a:pPr lvl="1"/>
            <a:r>
              <a:rPr lang="cs-CZ" dirty="0"/>
              <a:t>Jednoduchost, </a:t>
            </a:r>
            <a:r>
              <a:rPr lang="cs-CZ" u="sng" dirty="0"/>
              <a:t>verifikovatelnost</a:t>
            </a:r>
            <a:r>
              <a:rPr lang="cs-CZ" dirty="0"/>
              <a:t>, </a:t>
            </a:r>
            <a:r>
              <a:rPr lang="cs-CZ" u="sng" dirty="0" err="1"/>
              <a:t>falsifikovatelnost</a:t>
            </a:r>
            <a:r>
              <a:rPr lang="cs-CZ" dirty="0"/>
              <a:t>, srozumitelnost.</a:t>
            </a:r>
          </a:p>
          <a:p>
            <a:pPr lvl="1"/>
            <a:r>
              <a:rPr lang="cs-CZ" dirty="0"/>
              <a:t>X výzkumná otázka</a:t>
            </a:r>
          </a:p>
          <a:p>
            <a:r>
              <a:rPr lang="cs-CZ" dirty="0"/>
              <a:t>Co je to testování hypotéz?</a:t>
            </a:r>
          </a:p>
          <a:p>
            <a:pPr lvl="1"/>
            <a:r>
              <a:rPr lang="cs-CZ" dirty="0"/>
              <a:t>Proces rozhodování o tom, jestli přijmeme, nebo zamítneme hypotézu.</a:t>
            </a:r>
          </a:p>
          <a:p>
            <a:pPr lvl="1"/>
            <a:r>
              <a:rPr lang="cs-CZ" dirty="0"/>
              <a:t>Podobně jako indukce, snaha o generalizaci výsledku získaného ze vzorku na populaci.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70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hypotéz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4143" y="1600199"/>
            <a:ext cx="10793691" cy="5257801"/>
          </a:xfrm>
        </p:spPr>
        <p:txBody>
          <a:bodyPr>
            <a:normAutofit/>
          </a:bodyPr>
          <a:lstStyle/>
          <a:p>
            <a:r>
              <a:rPr lang="cs-CZ" sz="3200" dirty="0"/>
              <a:t>Nulová hypotéza (</a:t>
            </a:r>
            <a:r>
              <a:rPr lang="cs-CZ" altLang="cs-CZ" sz="3200" dirty="0"/>
              <a:t>H</a:t>
            </a:r>
            <a:r>
              <a:rPr lang="cs-CZ" altLang="cs-CZ" sz="3200" baseline="-25000" dirty="0"/>
              <a:t>0</a:t>
            </a:r>
            <a:r>
              <a:rPr lang="cs-CZ" sz="3200" dirty="0"/>
              <a:t>)</a:t>
            </a:r>
          </a:p>
          <a:p>
            <a:pPr lvl="1"/>
            <a:r>
              <a:rPr lang="cs-CZ" sz="2800" dirty="0"/>
              <a:t>Ta, kterou se snažíme vyvrátit (falsifikovat)</a:t>
            </a:r>
          </a:p>
          <a:p>
            <a:pPr lvl="1"/>
            <a:r>
              <a:rPr lang="cs-CZ" sz="2800" dirty="0"/>
              <a:t>Snaha vyvrátit nulovou a potvrdit tak alternativní</a:t>
            </a:r>
          </a:p>
          <a:p>
            <a:pPr lvl="1"/>
            <a:r>
              <a:rPr lang="cs-CZ" sz="2800" dirty="0"/>
              <a:t>Je opakem výzkumné hypotézy</a:t>
            </a:r>
          </a:p>
          <a:p>
            <a:pPr lvl="1"/>
            <a:r>
              <a:rPr lang="cs-CZ" sz="2800" dirty="0"/>
              <a:t>Většinou předpokládá neexistenci jevu, fenoménu či efektu, nepřepokládá děj, souvislosti</a:t>
            </a:r>
          </a:p>
          <a:p>
            <a:pPr lvl="2"/>
            <a:r>
              <a:rPr lang="cs-CZ" sz="2800" dirty="0"/>
              <a:t>Např. </a:t>
            </a:r>
            <a:r>
              <a:rPr lang="cs-CZ" sz="2800" i="1" dirty="0"/>
              <a:t>neexistuje statisticky významný rozdíl mezi skupinami</a:t>
            </a:r>
          </a:p>
          <a:p>
            <a:pPr lvl="1"/>
            <a:r>
              <a:rPr lang="cs-CZ" sz="2800" dirty="0" err="1"/>
              <a:t>Occamova</a:t>
            </a:r>
            <a:r>
              <a:rPr lang="cs-CZ" sz="2800" dirty="0"/>
              <a:t> </a:t>
            </a:r>
            <a:r>
              <a:rPr lang="cs-CZ" sz="2800" dirty="0" err="1"/>
              <a:t>břita</a:t>
            </a:r>
            <a:endParaRPr lang="cs-CZ" sz="2800" dirty="0"/>
          </a:p>
          <a:p>
            <a:pPr lvl="1"/>
            <a:r>
              <a:rPr lang="cs-CZ" sz="2800" dirty="0"/>
              <a:t>V textu se většinou neuvádí, ale autor si jí musí být vědom</a:t>
            </a:r>
          </a:p>
        </p:txBody>
      </p:sp>
    </p:spTree>
    <p:extLst>
      <p:ext uri="{BB962C8B-B14F-4D97-AF65-F5344CB8AC3E}">
        <p14:creationId xmlns:p14="http://schemas.microsoft.com/office/powerpoint/2010/main" val="331038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hypotéz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0090"/>
            <a:ext cx="10515600" cy="4716873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Alternativní hypotéza (</a:t>
            </a:r>
            <a:r>
              <a:rPr lang="cs-CZ" altLang="cs-CZ" sz="3200" dirty="0"/>
              <a:t>H</a:t>
            </a:r>
            <a:r>
              <a:rPr lang="cs-CZ" altLang="cs-CZ" sz="3200" baseline="-25000" dirty="0"/>
              <a:t>1</a:t>
            </a:r>
            <a:r>
              <a:rPr lang="cs-CZ" altLang="cs-CZ" sz="3200" dirty="0"/>
              <a:t>, H</a:t>
            </a:r>
            <a:r>
              <a:rPr lang="cs-CZ" altLang="cs-CZ" sz="3200" baseline="-25000" dirty="0"/>
              <a:t>2</a:t>
            </a:r>
            <a:r>
              <a:rPr lang="cs-CZ" altLang="cs-CZ" sz="3200" dirty="0"/>
              <a:t>, H</a:t>
            </a:r>
            <a:r>
              <a:rPr lang="cs-CZ" altLang="cs-CZ" sz="3200" baseline="-25000" dirty="0"/>
              <a:t>2.1</a:t>
            </a:r>
            <a:r>
              <a:rPr lang="cs-CZ" altLang="cs-CZ" sz="3200" dirty="0"/>
              <a:t>, … </a:t>
            </a:r>
            <a:r>
              <a:rPr lang="cs-CZ" altLang="cs-CZ" sz="3200" dirty="0" err="1"/>
              <a:t>H</a:t>
            </a:r>
            <a:r>
              <a:rPr lang="cs-CZ" altLang="cs-CZ" sz="3200" baseline="-25000" dirty="0" err="1"/>
              <a:t>n</a:t>
            </a:r>
            <a:r>
              <a:rPr lang="cs-CZ" sz="3200" dirty="0"/>
              <a:t>)</a:t>
            </a:r>
          </a:p>
          <a:p>
            <a:pPr lvl="1"/>
            <a:r>
              <a:rPr lang="cs-CZ" altLang="cs-CZ" sz="2800" dirty="0"/>
              <a:t>Naše výzkumná hypotéza</a:t>
            </a:r>
          </a:p>
          <a:p>
            <a:pPr lvl="1"/>
            <a:r>
              <a:rPr lang="cs-CZ" altLang="cs-CZ" sz="2800" dirty="0"/>
              <a:t>Zdůrazňuje vztah, efekt, jev a jejich existenci.</a:t>
            </a:r>
          </a:p>
          <a:p>
            <a:pPr lvl="1"/>
            <a:r>
              <a:rPr lang="cs-CZ" altLang="cs-CZ" sz="2800" dirty="0"/>
              <a:t>Oboustranná</a:t>
            </a:r>
          </a:p>
          <a:p>
            <a:pPr lvl="2"/>
            <a:r>
              <a:rPr lang="cs-CZ" altLang="cs-CZ" sz="2800" dirty="0"/>
              <a:t>Např. </a:t>
            </a:r>
            <a:r>
              <a:rPr lang="cs-CZ" altLang="cs-CZ" sz="2800" i="1" dirty="0"/>
              <a:t>existuje statisticky významný rozdíl váhy mezi muži a ženami</a:t>
            </a:r>
          </a:p>
          <a:p>
            <a:pPr lvl="2"/>
            <a:r>
              <a:rPr lang="cs-CZ" altLang="cs-CZ" sz="2800" dirty="0"/>
              <a:t>H0: M = Ž, H1: M ≠ Ž</a:t>
            </a:r>
          </a:p>
          <a:p>
            <a:pPr lvl="1"/>
            <a:r>
              <a:rPr lang="cs-CZ" altLang="cs-CZ" sz="2800" dirty="0"/>
              <a:t>Jednostranná</a:t>
            </a:r>
          </a:p>
          <a:p>
            <a:pPr lvl="2"/>
            <a:r>
              <a:rPr lang="cs-CZ" altLang="cs-CZ" sz="2800" dirty="0"/>
              <a:t>Např. </a:t>
            </a:r>
            <a:r>
              <a:rPr lang="cs-CZ" altLang="cs-CZ" sz="2800" i="1" dirty="0"/>
              <a:t>Ženy mají statisticky významně nižší průměrnou váhu než muži</a:t>
            </a:r>
          </a:p>
          <a:p>
            <a:pPr lvl="2"/>
            <a:r>
              <a:rPr lang="cs-CZ" altLang="cs-CZ" sz="2800" dirty="0"/>
              <a:t>H0: M ≤ Ž, H1: M &gt; Ž</a:t>
            </a:r>
          </a:p>
        </p:txBody>
      </p:sp>
    </p:spTree>
    <p:extLst>
      <p:ext uri="{BB962C8B-B14F-4D97-AF65-F5344CB8AC3E}">
        <p14:creationId xmlns:p14="http://schemas.microsoft.com/office/powerpoint/2010/main" val="312076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8118F-FD81-4DE3-A175-D9A1A8C2A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chyby v tvorbě hypotéz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C50DE-D8E3-4076-9286-BEB241CE3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1) Chybí vztah mezi dvěma a více jevy</a:t>
            </a:r>
          </a:p>
          <a:p>
            <a:pPr lvl="1"/>
            <a:r>
              <a:rPr lang="cs-CZ" dirty="0"/>
              <a:t>Např. </a:t>
            </a:r>
            <a:r>
              <a:rPr lang="cs-CZ" i="1" dirty="0"/>
              <a:t>Muži jsou inteligentní</a:t>
            </a:r>
            <a:r>
              <a:rPr lang="cs-CZ" dirty="0"/>
              <a:t>.</a:t>
            </a:r>
          </a:p>
          <a:p>
            <a:r>
              <a:rPr lang="cs-CZ" dirty="0"/>
              <a:t>2) Není ověřitelným výrokem</a:t>
            </a:r>
          </a:p>
          <a:p>
            <a:pPr lvl="1"/>
            <a:r>
              <a:rPr lang="cs-CZ" dirty="0"/>
              <a:t>Např. </a:t>
            </a:r>
            <a:r>
              <a:rPr lang="cs-CZ" i="1" dirty="0"/>
              <a:t>Pokud se objeví šikana, žáci ji nebudou umět zvládat</a:t>
            </a:r>
            <a:r>
              <a:rPr lang="cs-CZ" dirty="0"/>
              <a:t>. </a:t>
            </a:r>
          </a:p>
          <a:p>
            <a:r>
              <a:rPr lang="cs-CZ" dirty="0"/>
              <a:t>3) Dopředu odhaduje výsledek </a:t>
            </a:r>
          </a:p>
          <a:p>
            <a:pPr lvl="1"/>
            <a:r>
              <a:rPr lang="cs-CZ" dirty="0"/>
              <a:t>Např. </a:t>
            </a:r>
            <a:r>
              <a:rPr lang="cs-CZ" i="1" dirty="0"/>
              <a:t>s drogami se setkalo 90 % studentů VŠ</a:t>
            </a:r>
            <a:r>
              <a:rPr lang="cs-CZ" dirty="0"/>
              <a:t>.</a:t>
            </a:r>
          </a:p>
          <a:p>
            <a:r>
              <a:rPr lang="cs-CZ" dirty="0"/>
              <a:t>4) Vysvětluje výsledky výzkumu</a:t>
            </a:r>
          </a:p>
          <a:p>
            <a:pPr lvl="1"/>
            <a:r>
              <a:rPr lang="cs-CZ" dirty="0"/>
              <a:t>Např. </a:t>
            </a:r>
            <a:r>
              <a:rPr lang="cs-CZ" i="1" dirty="0"/>
              <a:t>Inteligentnější žáci užívají častěji drogy, protože si je umí snáze sehnat</a:t>
            </a:r>
            <a:r>
              <a:rPr lang="cs-CZ" dirty="0"/>
              <a:t>.</a:t>
            </a:r>
          </a:p>
          <a:p>
            <a:r>
              <a:rPr lang="cs-CZ" dirty="0"/>
              <a:t>5) Samozřejmá tvrzení</a:t>
            </a:r>
          </a:p>
          <a:p>
            <a:pPr lvl="1"/>
            <a:r>
              <a:rPr lang="cs-CZ" dirty="0"/>
              <a:t>Např. </a:t>
            </a:r>
            <a:r>
              <a:rPr lang="cs-CZ" i="1" dirty="0"/>
              <a:t>Bohatší rodiny si mohou dovolit dražší vybavení</a:t>
            </a:r>
            <a:r>
              <a:rPr lang="cs-CZ" dirty="0"/>
              <a:t>.</a:t>
            </a:r>
          </a:p>
          <a:p>
            <a:r>
              <a:rPr lang="cs-CZ" dirty="0"/>
              <a:t>6) Zbožná přání, apely na morálku, neoznamovací formát</a:t>
            </a:r>
          </a:p>
          <a:p>
            <a:pPr lvl="1"/>
            <a:r>
              <a:rPr lang="cs-CZ" dirty="0"/>
              <a:t>Např. </a:t>
            </a:r>
            <a:r>
              <a:rPr lang="cs-CZ" i="1" dirty="0"/>
              <a:t>Všichni lidé by měly odmítnout vraždu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746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F6532-18D7-4BF4-A1BA-2B77B385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Fisherův</a:t>
            </a:r>
            <a:r>
              <a:rPr lang="cs-CZ" dirty="0"/>
              <a:t> test signifikance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ED31EB-BA22-4597-833B-F341B027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1) Výběr vhodného testu</a:t>
            </a:r>
          </a:p>
          <a:p>
            <a:pPr marL="0" indent="0">
              <a:buNone/>
            </a:pPr>
            <a:r>
              <a:rPr lang="cs-CZ" dirty="0"/>
              <a:t>2) Nastavení nulové (H</a:t>
            </a:r>
            <a:r>
              <a:rPr lang="cs-CZ" baseline="-25000" dirty="0"/>
              <a:t>0</a:t>
            </a:r>
            <a:r>
              <a:rPr lang="cs-CZ" dirty="0"/>
              <a:t>, </a:t>
            </a:r>
            <a:r>
              <a:rPr lang="cs-CZ" dirty="0" err="1"/>
              <a:t>null</a:t>
            </a:r>
            <a:r>
              <a:rPr lang="cs-CZ" dirty="0"/>
              <a:t> ne nutně </a:t>
            </a:r>
            <a:r>
              <a:rPr lang="cs-CZ" dirty="0" err="1"/>
              <a:t>nil</a:t>
            </a:r>
            <a:r>
              <a:rPr lang="cs-CZ" dirty="0"/>
              <a:t>) hypotézy</a:t>
            </a:r>
          </a:p>
          <a:p>
            <a:pPr marL="0" indent="0">
              <a:buNone/>
            </a:pPr>
            <a:r>
              <a:rPr lang="cs-CZ" dirty="0"/>
              <a:t>3) Spočítání teoretické pravděpodobnosti výsledku pod H</a:t>
            </a:r>
            <a:r>
              <a:rPr lang="cs-CZ" baseline="-25000" dirty="0"/>
              <a:t>0</a:t>
            </a:r>
          </a:p>
          <a:p>
            <a:pPr marL="0" indent="0">
              <a:buNone/>
            </a:pPr>
            <a:r>
              <a:rPr lang="cs-CZ" dirty="0"/>
              <a:t>4) Posouzení statistické významnosti výsledku</a:t>
            </a:r>
          </a:p>
          <a:p>
            <a:pPr lvl="1"/>
            <a:r>
              <a:rPr lang="cs-CZ" dirty="0"/>
              <a:t>P-hodnota &gt; nebo &lt; než stanovená hladina významnosti</a:t>
            </a:r>
          </a:p>
          <a:p>
            <a:pPr lvl="1"/>
            <a:r>
              <a:rPr lang="el-GR" dirty="0"/>
              <a:t>α</a:t>
            </a:r>
            <a:r>
              <a:rPr lang="cs-CZ" dirty="0"/>
              <a:t> – a posteriori</a:t>
            </a:r>
          </a:p>
          <a:p>
            <a:pPr marL="0" indent="0">
              <a:buNone/>
            </a:pPr>
            <a:r>
              <a:rPr lang="cs-CZ" dirty="0"/>
              <a:t>5) Interpretace statistické významnosti výsledku</a:t>
            </a:r>
          </a:p>
        </p:txBody>
      </p:sp>
    </p:spTree>
    <p:extLst>
      <p:ext uri="{BB962C8B-B14F-4D97-AF65-F5344CB8AC3E}">
        <p14:creationId xmlns:p14="http://schemas.microsoft.com/office/powerpoint/2010/main" val="77052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9A20D-4AFD-4F0A-979B-F8FF2481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Fisherův</a:t>
            </a:r>
            <a:r>
              <a:rPr lang="cs-CZ" dirty="0"/>
              <a:t> test signifikance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CD2D34-7E44-4D32-AE0D-BBEE0F3EF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Pravděpodobnost výsledků pod nulovou hypotézou</a:t>
            </a:r>
          </a:p>
          <a:p>
            <a:r>
              <a:rPr lang="cs-CZ" dirty="0"/>
              <a:t>Nesignifikantní výsledky mohou být ignorovány</a:t>
            </a:r>
          </a:p>
          <a:p>
            <a:r>
              <a:rPr lang="cs-CZ" dirty="0"/>
              <a:t>P-hodnota se vypisuje v přesné podobě (např. p = 0.049 nebo p = 0.051)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+ Je flexibilní (a posteriori), vhodný pro explorativní výzkumy</a:t>
            </a:r>
          </a:p>
          <a:p>
            <a:pPr marL="0" indent="0">
              <a:buNone/>
            </a:pPr>
            <a:r>
              <a:rPr lang="cs-CZ" dirty="0"/>
              <a:t>- chybí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i alternativní hypotéza</a:t>
            </a:r>
          </a:p>
        </p:txBody>
      </p:sp>
    </p:spTree>
    <p:extLst>
      <p:ext uri="{BB962C8B-B14F-4D97-AF65-F5344CB8AC3E}">
        <p14:creationId xmlns:p14="http://schemas.microsoft.com/office/powerpoint/2010/main" val="2261264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4A1AF-11F0-47E0-AFFA-276461DF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Neyman-Pearsonův</a:t>
            </a:r>
            <a:r>
              <a:rPr lang="cs-CZ" dirty="0"/>
              <a:t> test akceptace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138C39-465A-45DD-BFEF-227DC67D0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074"/>
            <a:ext cx="10515600" cy="4940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1) Nastavení očekáváné velikosti účinku v populaci (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2) Výběr vhodného (nejsilnějšího) testu</a:t>
            </a:r>
          </a:p>
          <a:p>
            <a:pPr marL="0" indent="0">
              <a:buNone/>
            </a:pPr>
            <a:r>
              <a:rPr lang="cs-CZ" dirty="0"/>
              <a:t>3) Nastavení hlavní hypotézy (H</a:t>
            </a:r>
            <a:r>
              <a:rPr lang="cs-CZ" baseline="-25000" dirty="0"/>
              <a:t>M</a:t>
            </a:r>
            <a:r>
              <a:rPr lang="cs-CZ" dirty="0"/>
              <a:t>) – de facto H</a:t>
            </a:r>
            <a:r>
              <a:rPr lang="cs-CZ" baseline="-25000" dirty="0"/>
              <a:t>0</a:t>
            </a:r>
          </a:p>
          <a:p>
            <a:pPr lvl="1"/>
            <a:r>
              <a:rPr lang="cs-CZ" dirty="0"/>
              <a:t>Chyba I. řádu, </a:t>
            </a:r>
            <a:r>
              <a:rPr lang="el-GR" dirty="0"/>
              <a:t>α</a:t>
            </a:r>
            <a:r>
              <a:rPr lang="cs-CZ" dirty="0"/>
              <a:t> – a priori</a:t>
            </a:r>
          </a:p>
          <a:p>
            <a:pPr marL="0" indent="0">
              <a:buNone/>
            </a:pPr>
            <a:r>
              <a:rPr lang="cs-CZ" dirty="0"/>
              <a:t>4) Nastavení alternativní hypotézy (H</a:t>
            </a:r>
            <a:r>
              <a:rPr lang="cs-CZ" baseline="-25000" dirty="0"/>
              <a:t>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Chyba II. Řádu, </a:t>
            </a:r>
            <a:r>
              <a:rPr lang="el-GR" dirty="0"/>
              <a:t>β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5) Spočítání velikosti vzorku </a:t>
            </a:r>
            <a:r>
              <a:rPr lang="en-US" dirty="0"/>
              <a:t>(N) </a:t>
            </a:r>
            <a:r>
              <a:rPr lang="cs-CZ" dirty="0"/>
              <a:t>vyžadovaného pro dostatečnou sílu testu </a:t>
            </a:r>
            <a:r>
              <a:rPr lang="en-US" dirty="0"/>
              <a:t>(1–β)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6) Spočítání kritické hodnoty testu</a:t>
            </a:r>
          </a:p>
          <a:p>
            <a:pPr marL="0" indent="0">
              <a:buNone/>
            </a:pPr>
            <a:r>
              <a:rPr lang="cs-CZ" dirty="0"/>
              <a:t>7) Spočítání testové hodnoty pro výzkum (</a:t>
            </a:r>
            <a:r>
              <a:rPr lang="cs-CZ" dirty="0" err="1"/>
              <a:t>likelihood</a:t>
            </a:r>
            <a:r>
              <a:rPr lang="cs-CZ" dirty="0"/>
              <a:t>-ratio test)</a:t>
            </a:r>
          </a:p>
          <a:p>
            <a:pPr marL="0" indent="0">
              <a:buNone/>
            </a:pPr>
            <a:r>
              <a:rPr lang="cs-CZ" dirty="0"/>
              <a:t>8) Rozhodnutí ve prospěch hlavní nebo alternativní hypotézy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66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71B1E-A177-4334-9426-A4EA8956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Neyman-Pearsonův</a:t>
            </a:r>
            <a:r>
              <a:rPr lang="cs-CZ" dirty="0"/>
              <a:t> test akceptace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CDA043-1778-4C0C-BA40-4E0A9050E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Pokud je test signifikantní -&gt; zamítá se hlavní hypotéza a akceptuje se alternativní</a:t>
            </a:r>
          </a:p>
          <a:p>
            <a:r>
              <a:rPr lang="cs-CZ" dirty="0"/>
              <a:t>Pokud je test nesignifikantní, ale má vysokou sílu testu -&gt; přijímá se hlavní hypotéza</a:t>
            </a:r>
          </a:p>
          <a:p>
            <a:r>
              <a:rPr lang="cs-CZ" dirty="0"/>
              <a:t>Pokud je test nesignifikantní a má malou sílu testu -&gt; data jsou neprůkazná</a:t>
            </a:r>
          </a:p>
          <a:p>
            <a:r>
              <a:rPr lang="cs-CZ" dirty="0"/>
              <a:t>Pokud se ignoruje ES a </a:t>
            </a:r>
            <a:r>
              <a:rPr lang="el-GR" dirty="0"/>
              <a:t>β</a:t>
            </a:r>
            <a:r>
              <a:rPr lang="cs-CZ" dirty="0"/>
              <a:t>, jedná se o </a:t>
            </a:r>
            <a:r>
              <a:rPr lang="cs-CZ" dirty="0" err="1"/>
              <a:t>Fisherův</a:t>
            </a:r>
            <a:r>
              <a:rPr lang="cs-CZ" dirty="0"/>
              <a:t> přístup</a:t>
            </a:r>
          </a:p>
          <a:p>
            <a:pPr marL="0" indent="0">
              <a:buNone/>
            </a:pPr>
            <a:r>
              <a:rPr lang="cs-CZ" dirty="0"/>
              <a:t>+ Je silnější, vhodný pro opakovaná měření, deduktivní</a:t>
            </a:r>
          </a:p>
          <a:p>
            <a:pPr marL="0" indent="0">
              <a:buNone/>
            </a:pPr>
            <a:r>
              <a:rPr lang="cs-CZ" dirty="0"/>
              <a:t>- inklinuje k mechanickému používání (a priori), méně flexibilní</a:t>
            </a:r>
          </a:p>
        </p:txBody>
      </p:sp>
    </p:spTree>
    <p:extLst>
      <p:ext uri="{BB962C8B-B14F-4D97-AF65-F5344CB8AC3E}">
        <p14:creationId xmlns:p14="http://schemas.microsoft.com/office/powerpoint/2010/main" val="3423005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3F60C-A612-4AB0-852B-6DA8AB80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75E85960-490B-4B7B-B096-CCA308E3C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98" y="356154"/>
            <a:ext cx="6813804" cy="6501846"/>
          </a:xfrm>
        </p:spPr>
      </p:pic>
    </p:spTree>
    <p:extLst>
      <p:ext uri="{BB962C8B-B14F-4D97-AF65-F5344CB8AC3E}">
        <p14:creationId xmlns:p14="http://schemas.microsoft.com/office/powerpoint/2010/main" val="2176487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7086B-B27B-4596-86DF-AC804674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Null</a:t>
            </a:r>
            <a:r>
              <a:rPr lang="cs-CZ" dirty="0"/>
              <a:t> </a:t>
            </a:r>
            <a:r>
              <a:rPr lang="cs-CZ" dirty="0" err="1"/>
              <a:t>Hypothesis</a:t>
            </a:r>
            <a:r>
              <a:rPr lang="cs-CZ" dirty="0"/>
              <a:t> </a:t>
            </a:r>
            <a:r>
              <a:rPr lang="cs-CZ" dirty="0" err="1"/>
              <a:t>Significant</a:t>
            </a:r>
            <a:r>
              <a:rPr lang="cs-CZ" dirty="0"/>
              <a:t> testing (NHST)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AE01B3-314C-4A5A-9B6A-ED52BD9B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Poprvé </a:t>
            </a:r>
            <a:r>
              <a:rPr lang="cs-CZ" dirty="0" err="1"/>
              <a:t>Everett</a:t>
            </a:r>
            <a:r>
              <a:rPr lang="cs-CZ" dirty="0"/>
              <a:t> F. </a:t>
            </a:r>
            <a:r>
              <a:rPr lang="cs-CZ" dirty="0" err="1"/>
              <a:t>Lindquist</a:t>
            </a:r>
            <a:endParaRPr lang="cs-CZ" dirty="0"/>
          </a:p>
          <a:p>
            <a:r>
              <a:rPr lang="cs-CZ" dirty="0"/>
              <a:t>Mnoho autorů a úprav</a:t>
            </a:r>
          </a:p>
          <a:p>
            <a:pPr lvl="1"/>
            <a:r>
              <a:rPr lang="cs-CZ" dirty="0"/>
              <a:t>1940-1960 nespočet tzv. „</a:t>
            </a:r>
            <a:r>
              <a:rPr lang="cs-CZ" dirty="0" err="1"/>
              <a:t>cookbooks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Často ne-statistici</a:t>
            </a:r>
          </a:p>
          <a:p>
            <a:r>
              <a:rPr lang="cs-CZ" dirty="0"/>
              <a:t>Sami autoři obou přístupů nepovažovali své</a:t>
            </a:r>
            <a:br>
              <a:rPr lang="cs-CZ" dirty="0"/>
            </a:br>
            <a:r>
              <a:rPr lang="cs-CZ" dirty="0"/>
              <a:t>teorie za propojitelné</a:t>
            </a:r>
          </a:p>
          <a:p>
            <a:r>
              <a:rPr lang="cs-CZ" dirty="0"/>
              <a:t>Kombinace obou předchozích přístupů</a:t>
            </a:r>
          </a:p>
          <a:p>
            <a:pPr lvl="1"/>
            <a:r>
              <a:rPr lang="cs-CZ" dirty="0"/>
              <a:t>N-P procedurální základ, F filozofický základ</a:t>
            </a:r>
          </a:p>
          <a:p>
            <a:r>
              <a:rPr lang="cs-CZ" dirty="0"/>
              <a:t>Když se mluví o testování hypotéz, zpravidla</a:t>
            </a:r>
            <a:br>
              <a:rPr lang="cs-CZ" dirty="0"/>
            </a:br>
            <a:r>
              <a:rPr lang="cs-CZ" dirty="0"/>
              <a:t>se jedná o NHST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8E29EC-87A0-425D-A3E9-4ED8FF1D0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69" y="1690688"/>
            <a:ext cx="2934652" cy="45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8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20DAE-1C04-4645-B75D-9D2E89EF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Vědecké poznání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18FD95-F967-4CE5-A6CA-C287DC1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Zdroje poznání (Charles </a:t>
            </a:r>
            <a:r>
              <a:rPr lang="cs-CZ" dirty="0" err="1"/>
              <a:t>Peirce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Metoda tradice </a:t>
            </a:r>
          </a:p>
          <a:p>
            <a:pPr lvl="1"/>
            <a:r>
              <a:rPr lang="cs-CZ" dirty="0"/>
              <a:t>Metoda autority </a:t>
            </a:r>
          </a:p>
          <a:p>
            <a:pPr lvl="1"/>
            <a:r>
              <a:rPr lang="cs-CZ" dirty="0"/>
              <a:t>Metoda a priori </a:t>
            </a:r>
          </a:p>
          <a:p>
            <a:pPr lvl="1"/>
            <a:r>
              <a:rPr lang="cs-CZ" b="1" dirty="0"/>
              <a:t>Metoda vědy</a:t>
            </a:r>
          </a:p>
          <a:p>
            <a:endParaRPr lang="cs-CZ" b="1" dirty="0"/>
          </a:p>
          <a:p>
            <a:r>
              <a:rPr lang="cs-CZ" b="1" dirty="0"/>
              <a:t>Vědecké poznání</a:t>
            </a:r>
          </a:p>
          <a:p>
            <a:pPr lvl="1"/>
            <a:r>
              <a:rPr lang="cs-CZ" dirty="0"/>
              <a:t>Empirické a racionální poznání</a:t>
            </a:r>
          </a:p>
          <a:p>
            <a:pPr lvl="1"/>
            <a:r>
              <a:rPr lang="cs-CZ" b="1" dirty="0"/>
              <a:t>Induktivní</a:t>
            </a:r>
            <a:r>
              <a:rPr lang="cs-CZ" dirty="0"/>
              <a:t> a deduktivní myšlení</a:t>
            </a:r>
          </a:p>
          <a:p>
            <a:pPr lvl="1"/>
            <a:r>
              <a:rPr lang="cs-CZ" i="1" dirty="0"/>
              <a:t>„Je předmětné, systematické, empirické, kritické, kontrolovatelné, reprodukovatelné a sociálně a kulturně podmíněné.“</a:t>
            </a:r>
          </a:p>
          <a:p>
            <a:endParaRPr lang="cs-CZ" dirty="0"/>
          </a:p>
        </p:txBody>
      </p:sp>
      <p:pic>
        <p:nvPicPr>
          <p:cNvPr id="5" name="Obrázek 4" descr="Obsah obrázku muž, osoba, zeď, interiér&#10;&#10;Popis byl vytvořen automaticky">
            <a:extLst>
              <a:ext uri="{FF2B5EF4-FFF2-40B4-BE49-F238E27FC236}">
                <a16:creationId xmlns:a16="http://schemas.microsoft.com/office/drawing/2014/main" id="{1F7F3886-427E-436B-9F64-2D0F876C4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96" y="1206192"/>
            <a:ext cx="36195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9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11EE5-913C-4AEF-A796-1D009CB3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NHST jako hybrid je zdrojem nedorozumění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373FBF-9C8B-4A8C-A36A-FF8853768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„</a:t>
            </a:r>
            <a:r>
              <a:rPr lang="en-US" i="1" dirty="0"/>
              <a:t>The confusion of many users </a:t>
            </a:r>
            <a:r>
              <a:rPr lang="cs-CZ" dirty="0"/>
              <a:t>(…)</a:t>
            </a:r>
            <a:r>
              <a:rPr lang="cs-CZ" i="1" dirty="0"/>
              <a:t> </a:t>
            </a:r>
            <a:r>
              <a:rPr lang="en-US" i="1" dirty="0"/>
              <a:t>is probably due to mixing up two distinct approaches to testing hypotheses - Fisher's significance test on one side and </a:t>
            </a:r>
            <a:r>
              <a:rPr lang="en-US" i="1" dirty="0" err="1"/>
              <a:t>Neyman</a:t>
            </a:r>
            <a:r>
              <a:rPr lang="en-US" i="1" dirty="0"/>
              <a:t>-Pearson's theory of statistical decision on the other - into an "inconsistent hybrid that every decent statistician would reject"</a:t>
            </a:r>
            <a:r>
              <a:rPr lang="en-US" dirty="0"/>
              <a:t> (</a:t>
            </a:r>
            <a:r>
              <a:rPr lang="en-US" dirty="0" err="1"/>
              <a:t>Gigerenzer</a:t>
            </a:r>
            <a:r>
              <a:rPr lang="en-US" dirty="0"/>
              <a:t>, 1993)</a:t>
            </a:r>
            <a:endParaRPr lang="cs-CZ" dirty="0"/>
          </a:p>
          <a:p>
            <a:endParaRPr lang="cs-CZ" dirty="0"/>
          </a:p>
          <a:p>
            <a:r>
              <a:rPr lang="cs-CZ" dirty="0"/>
              <a:t>Mnoho </a:t>
            </a:r>
            <a:r>
              <a:rPr lang="cs-CZ" dirty="0" err="1"/>
              <a:t>miskoncepcí</a:t>
            </a:r>
            <a:r>
              <a:rPr lang="cs-CZ" dirty="0"/>
              <a:t> a dezinterpretací</a:t>
            </a:r>
          </a:p>
          <a:p>
            <a:r>
              <a:rPr lang="cs-CZ" dirty="0"/>
              <a:t>NHST je často kritizováno</a:t>
            </a:r>
          </a:p>
          <a:p>
            <a:r>
              <a:rPr lang="cs-CZ" dirty="0"/>
              <a:t>Ačkoliv je to dominantní přístup, je stále vysoce kontroverzní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32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95208-547E-4096-BDA9-6E4FAEDD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výsledky NHST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21F30-44BE-4471-B974-62E7298A4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Pracuje s </a:t>
            </a:r>
            <a:r>
              <a:rPr lang="cs-CZ" b="1" dirty="0"/>
              <a:t>nulovou hypotézou </a:t>
            </a:r>
            <a:r>
              <a:rPr lang="cs-CZ" dirty="0"/>
              <a:t>(typicky status quo) a </a:t>
            </a:r>
            <a:r>
              <a:rPr lang="cs-CZ" b="1" dirty="0"/>
              <a:t>alternativní </a:t>
            </a:r>
            <a:r>
              <a:rPr lang="cs-CZ" dirty="0"/>
              <a:t>jednostrannou nebo oboustrannou </a:t>
            </a:r>
            <a:r>
              <a:rPr lang="cs-CZ" b="1" dirty="0"/>
              <a:t>hypotézou</a:t>
            </a:r>
          </a:p>
          <a:p>
            <a:endParaRPr lang="cs-CZ" dirty="0"/>
          </a:p>
          <a:p>
            <a:r>
              <a:rPr lang="cs-CZ" dirty="0"/>
              <a:t>p &lt; </a:t>
            </a:r>
            <a:r>
              <a:rPr lang="el-GR" dirty="0"/>
              <a:t>α </a:t>
            </a:r>
            <a:r>
              <a:rPr lang="cs-CZ" dirty="0"/>
              <a:t>= </a:t>
            </a:r>
            <a:r>
              <a:rPr lang="cs-CZ" b="1" dirty="0"/>
              <a:t>zamítnutí nulovou hypotézu </a:t>
            </a:r>
            <a:r>
              <a:rPr lang="cs-CZ" dirty="0"/>
              <a:t>(</a:t>
            </a:r>
            <a:r>
              <a:rPr lang="cs-CZ" dirty="0" err="1"/>
              <a:t>reject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Což se většinou interpretuje jako důkaz pro alternativní hypotézu</a:t>
            </a:r>
          </a:p>
          <a:p>
            <a:r>
              <a:rPr lang="cs-CZ" dirty="0"/>
              <a:t>p &gt; </a:t>
            </a:r>
            <a:r>
              <a:rPr lang="el-GR" dirty="0"/>
              <a:t>α </a:t>
            </a:r>
            <a:r>
              <a:rPr lang="cs-CZ" dirty="0"/>
              <a:t>= </a:t>
            </a:r>
            <a:r>
              <a:rPr lang="cs-CZ" b="1" dirty="0"/>
              <a:t>nedochází k zamítnutí nulové hypotézy </a:t>
            </a:r>
            <a:r>
              <a:rPr lang="cs-CZ" dirty="0"/>
              <a:t>(</a:t>
            </a:r>
            <a:r>
              <a:rPr lang="cs-CZ" dirty="0" err="1"/>
              <a:t>fail</a:t>
            </a:r>
            <a:r>
              <a:rPr lang="cs-CZ" dirty="0"/>
              <a:t> to </a:t>
            </a:r>
            <a:r>
              <a:rPr lang="cs-CZ" dirty="0" err="1"/>
              <a:t>reject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Data jsou tedy neprůkazná</a:t>
            </a:r>
          </a:p>
          <a:p>
            <a:r>
              <a:rPr lang="cs-CZ" dirty="0"/>
              <a:t>Častá chyba nejen v DP = nesignifikantní výsledek značí podporu nulové hypotézy</a:t>
            </a:r>
          </a:p>
          <a:p>
            <a:pPr lvl="1"/>
            <a:r>
              <a:rPr lang="cs-CZ" dirty="0"/>
              <a:t>Omyl, absence důkazu není důkazem absence!</a:t>
            </a:r>
          </a:p>
          <a:p>
            <a:pPr lvl="1"/>
            <a:r>
              <a:rPr lang="cs-CZ" dirty="0"/>
              <a:t>(testování ekvivalence</a:t>
            </a:r>
          </a:p>
        </p:txBody>
      </p:sp>
    </p:spTree>
    <p:extLst>
      <p:ext uri="{BB962C8B-B14F-4D97-AF65-F5344CB8AC3E}">
        <p14:creationId xmlns:p14="http://schemas.microsoft.com/office/powerpoint/2010/main" val="3074081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2AF3CA-78C1-45CD-9EAB-46F85ADB7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NHST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16B98A-40D4-4445-9FC6-36AD1F1D8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“What used to be called judgment is now called prejudice and what used to be called prejudice is now called a null hypothesis. In the social sciences, particularly, it is dangerous nonsense (dressed up as the “scientific method”) and will cause much trouble before it is widely appreciated as such.” </a:t>
            </a:r>
            <a:r>
              <a:rPr lang="cs-CZ" dirty="0"/>
              <a:t>(A. W. F. Edwards)</a:t>
            </a:r>
          </a:p>
          <a:p>
            <a:r>
              <a:rPr lang="cs-CZ" dirty="0"/>
              <a:t>„</a:t>
            </a:r>
            <a:r>
              <a:rPr lang="en-US" dirty="0"/>
              <a:t>[</a:t>
            </a:r>
            <a:r>
              <a:rPr lang="en-US" i="1" dirty="0"/>
              <a:t>Statistical significance testing] is based upon a fundamental misunderstanding of the nature of rational inference, and is seldom if ever appropriate to the aims of scientific research.</a:t>
            </a:r>
            <a:r>
              <a:rPr lang="cs-CZ" i="1" dirty="0"/>
              <a:t>“</a:t>
            </a:r>
            <a:r>
              <a:rPr lang="cs-CZ" dirty="0"/>
              <a:t> (W. W. </a:t>
            </a:r>
            <a:r>
              <a:rPr lang="en-US" dirty="0" err="1"/>
              <a:t>Rozeboom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6008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EAB08-C363-4690-803A-1DE87DA4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nejčastější výtky NHST v sociálních vědách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F91ACB-A3CD-4809-A63F-4D4E93E0C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Senzitivita na velikost vzorku</a:t>
            </a:r>
          </a:p>
          <a:p>
            <a:pPr lvl="1"/>
            <a:r>
              <a:rPr lang="cs-CZ" dirty="0"/>
              <a:t>Malý vzorek – silné výsledky nesignifikantní</a:t>
            </a:r>
          </a:p>
          <a:p>
            <a:pPr lvl="1"/>
            <a:r>
              <a:rPr lang="cs-CZ" dirty="0"/>
              <a:t>Velký vzorek – triviální výsledky signifikantní</a:t>
            </a:r>
          </a:p>
          <a:p>
            <a:r>
              <a:rPr lang="cs-CZ" dirty="0"/>
              <a:t>2) Nulová (</a:t>
            </a:r>
            <a:r>
              <a:rPr lang="cs-CZ" dirty="0" err="1"/>
              <a:t>nil-null</a:t>
            </a:r>
            <a:r>
              <a:rPr lang="cs-CZ" dirty="0"/>
              <a:t>) hypotéza je téměř vždy </a:t>
            </a:r>
            <a:r>
              <a:rPr lang="cs-CZ" dirty="0" err="1"/>
              <a:t>fake</a:t>
            </a:r>
            <a:r>
              <a:rPr lang="cs-CZ" dirty="0"/>
              <a:t> (a nemá potom smysl ji vůbec vyvracet – </a:t>
            </a:r>
            <a:r>
              <a:rPr lang="cs-CZ" dirty="0" err="1"/>
              <a:t>strawman</a:t>
            </a:r>
            <a:r>
              <a:rPr lang="cs-CZ" dirty="0"/>
              <a:t> argumentační faul)</a:t>
            </a:r>
          </a:p>
          <a:p>
            <a:r>
              <a:rPr lang="cs-CZ" dirty="0"/>
              <a:t>3) Nepřijatelně vysoký výskyt chyb. II. typu (a tedy slabá síla testu)</a:t>
            </a:r>
          </a:p>
          <a:p>
            <a:r>
              <a:rPr lang="cs-CZ" dirty="0"/>
              <a:t>4) Nedorozumění a zneužití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2181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8E603-E14D-40D5-BDE2-EC276F53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Alternativy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485E84-96C9-478D-B6C1-B6A415DF0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Nahrazení p-hodnoty jinými statistickými indikátory</a:t>
            </a:r>
          </a:p>
          <a:p>
            <a:r>
              <a:rPr lang="cs-CZ" dirty="0"/>
              <a:t>Opuštění spojení „statistická významnost“, snížení hladiny významnosti a opuštění jejího mechanického stanovování</a:t>
            </a:r>
          </a:p>
          <a:p>
            <a:r>
              <a:rPr lang="cs-CZ" b="1" dirty="0"/>
              <a:t>„Nová statistika“ </a:t>
            </a:r>
            <a:r>
              <a:rPr lang="cs-CZ" dirty="0"/>
              <a:t>(</a:t>
            </a:r>
            <a:r>
              <a:rPr lang="cs-CZ" dirty="0" err="1"/>
              <a:t>Geoff</a:t>
            </a:r>
            <a:r>
              <a:rPr lang="cs-CZ" dirty="0"/>
              <a:t> </a:t>
            </a:r>
            <a:r>
              <a:rPr lang="cs-CZ" dirty="0" err="1"/>
              <a:t>Cumming</a:t>
            </a:r>
            <a:r>
              <a:rPr lang="cs-CZ" dirty="0"/>
              <a:t>) - odhady </a:t>
            </a:r>
            <a:br>
              <a:rPr lang="cs-CZ" dirty="0"/>
            </a:br>
            <a:r>
              <a:rPr lang="cs-CZ" dirty="0"/>
              <a:t>hodnot parametrů, konfidenčních intervalů </a:t>
            </a:r>
            <a:br>
              <a:rPr lang="cs-CZ" dirty="0"/>
            </a:br>
            <a:r>
              <a:rPr lang="cs-CZ" dirty="0"/>
              <a:t>a velikostí efektů</a:t>
            </a:r>
          </a:p>
          <a:p>
            <a:pPr lvl="1"/>
            <a:r>
              <a:rPr lang="cs-CZ" dirty="0"/>
              <a:t>Adekvátní doplnění tradičního NHST</a:t>
            </a:r>
          </a:p>
          <a:p>
            <a:r>
              <a:rPr lang="cs-CZ" dirty="0" err="1"/>
              <a:t>Bayesovská</a:t>
            </a:r>
            <a:r>
              <a:rPr lang="cs-CZ" dirty="0"/>
              <a:t> statistika</a:t>
            </a:r>
          </a:p>
          <a:p>
            <a:r>
              <a:rPr lang="cs-CZ" dirty="0" err="1"/>
              <a:t>Tukeyho</a:t>
            </a:r>
            <a:r>
              <a:rPr lang="cs-CZ" dirty="0"/>
              <a:t> explorativní datová analýza</a:t>
            </a:r>
          </a:p>
          <a:p>
            <a:r>
              <a:rPr lang="cs-CZ" dirty="0"/>
              <a:t>A jiné 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2F3C16-4929-4F19-B252-C605200B9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39" y="3120171"/>
            <a:ext cx="2875935" cy="35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5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0F57E-305B-4436-9071-6B5E6FDE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316DB90-6AB9-4391-B47F-5FDC2A353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88" y="242296"/>
            <a:ext cx="4230624" cy="6373407"/>
          </a:xfrm>
        </p:spPr>
      </p:pic>
    </p:spTree>
    <p:extLst>
      <p:ext uri="{BB962C8B-B14F-4D97-AF65-F5344CB8AC3E}">
        <p14:creationId xmlns:p14="http://schemas.microsoft.com/office/powerpoint/2010/main" val="158618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32560-C8CC-4273-8028-92DB30E0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Dedukce vs. indukce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D7D0D-2C51-4789-BB6C-CB03C8DBE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Dedukce (top-</a:t>
            </a:r>
            <a:r>
              <a:rPr lang="cs-CZ" dirty="0" err="1"/>
              <a:t>down</a:t>
            </a:r>
            <a:r>
              <a:rPr lang="cs-CZ" dirty="0"/>
              <a:t> </a:t>
            </a:r>
            <a:r>
              <a:rPr lang="cs-CZ" dirty="0" err="1"/>
              <a:t>logic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Matematika, logika, „jistota“</a:t>
            </a:r>
          </a:p>
          <a:p>
            <a:pPr lvl="1"/>
            <a:r>
              <a:rPr lang="pl-PL" dirty="0"/>
              <a:t>z obecného usuzuji na jednotlivé</a:t>
            </a:r>
            <a:endParaRPr lang="cs-CZ" dirty="0"/>
          </a:p>
          <a:p>
            <a:r>
              <a:rPr lang="cs-CZ" dirty="0"/>
              <a:t>Indukce (</a:t>
            </a:r>
            <a:r>
              <a:rPr lang="cs-CZ" dirty="0" err="1"/>
              <a:t>bottop</a:t>
            </a:r>
            <a:r>
              <a:rPr lang="cs-CZ" dirty="0"/>
              <a:t>-up </a:t>
            </a:r>
            <a:r>
              <a:rPr lang="cs-CZ" dirty="0" err="1"/>
              <a:t>logic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Hypotézy, empirie, „nejistota“ (pravděpodobnost)</a:t>
            </a:r>
          </a:p>
          <a:p>
            <a:pPr lvl="1"/>
            <a:r>
              <a:rPr lang="cs-CZ" dirty="0"/>
              <a:t>od jednotlivého k obecnému (generalizace)</a:t>
            </a:r>
          </a:p>
          <a:p>
            <a:pPr lvl="1"/>
            <a:r>
              <a:rPr lang="cs-CZ" i="1" dirty="0"/>
              <a:t>„Proces odvozování obecných zákonů či principů z pozorování specifických instancí“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Zabývá se nimi epistemologie i statistika</a:t>
            </a:r>
          </a:p>
          <a:p>
            <a:r>
              <a:rPr lang="cs-CZ" dirty="0"/>
              <a:t>Indukce tvoří nové vědomosti, dedukce pouze </a:t>
            </a:r>
            <a:r>
              <a:rPr lang="cs-CZ" dirty="0" err="1"/>
              <a:t>přeuspořádává</a:t>
            </a:r>
            <a:r>
              <a:rPr lang="cs-CZ" dirty="0"/>
              <a:t> to, co už víme</a:t>
            </a:r>
          </a:p>
        </p:txBody>
      </p:sp>
    </p:spTree>
    <p:extLst>
      <p:ext uri="{BB962C8B-B14F-4D97-AF65-F5344CB8AC3E}">
        <p14:creationId xmlns:p14="http://schemas.microsoft.com/office/powerpoint/2010/main" val="27584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A9844-6F98-4CDB-B8E9-5B6BE1ED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Induktivní přístup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95BDFB-BF30-4F49-912B-D1B56573F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Aristoteles - Sokratův pojem </a:t>
            </a:r>
            <a:r>
              <a:rPr lang="cs-CZ" i="1" dirty="0" err="1"/>
              <a:t>epagogé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(Cicerův překlad – </a:t>
            </a:r>
            <a:r>
              <a:rPr lang="cs-CZ" i="1" dirty="0" err="1"/>
              <a:t>inductio</a:t>
            </a:r>
            <a:r>
              <a:rPr lang="cs-CZ" dirty="0"/>
              <a:t>)</a:t>
            </a:r>
          </a:p>
          <a:p>
            <a:r>
              <a:rPr lang="cs-CZ" dirty="0"/>
              <a:t>Pozitivismus, </a:t>
            </a:r>
            <a:r>
              <a:rPr lang="cs-CZ" dirty="0" err="1"/>
              <a:t>novotopozistivismus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 err="1"/>
              <a:t>induktivismus</a:t>
            </a:r>
            <a:r>
              <a:rPr lang="cs-CZ" dirty="0"/>
              <a:t>, empirismus</a:t>
            </a:r>
          </a:p>
          <a:p>
            <a:r>
              <a:rPr lang="cs-CZ" dirty="0"/>
              <a:t>Důraz na </a:t>
            </a:r>
            <a:r>
              <a:rPr lang="cs-CZ" b="1" dirty="0"/>
              <a:t>verifikaci</a:t>
            </a:r>
          </a:p>
          <a:p>
            <a:r>
              <a:rPr lang="cs-CZ" dirty="0"/>
              <a:t>Opakované dokazování je základem</a:t>
            </a:r>
            <a:br>
              <a:rPr lang="cs-CZ" dirty="0"/>
            </a:br>
            <a:r>
              <a:rPr lang="cs-CZ" dirty="0"/>
              <a:t>vědy</a:t>
            </a:r>
          </a:p>
          <a:p>
            <a:r>
              <a:rPr lang="cs-CZ" dirty="0"/>
              <a:t>A. </a:t>
            </a:r>
            <a:r>
              <a:rPr lang="cs-CZ" dirty="0" err="1"/>
              <a:t>Comte</a:t>
            </a:r>
            <a:r>
              <a:rPr lang="cs-CZ" dirty="0"/>
              <a:t>, R. </a:t>
            </a:r>
            <a:r>
              <a:rPr lang="cs-CZ" dirty="0" err="1"/>
              <a:t>Carnap</a:t>
            </a:r>
            <a:r>
              <a:rPr lang="cs-CZ" dirty="0"/>
              <a:t> (Vídeňský kruh),</a:t>
            </a:r>
            <a:br>
              <a:rPr lang="cs-CZ" dirty="0"/>
            </a:br>
            <a:r>
              <a:rPr lang="cs-CZ" dirty="0"/>
              <a:t>a další…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3BFB5A-941A-4627-A5AC-BAAEF6972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81" y="230188"/>
            <a:ext cx="2471737" cy="31548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A3D74E-A38E-41C6-9C44-4BE3E664B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503" y="3386661"/>
            <a:ext cx="2361816" cy="341990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B939A00-8AFC-401F-A7A5-1844F2F37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50" y="3589873"/>
            <a:ext cx="28765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1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66F16-A4F2-43E9-A56E-BCF01563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indukce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BCA381-571C-4DAC-B83D-73C71B81A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14" y="1297858"/>
            <a:ext cx="5562542" cy="5560142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Sextus</a:t>
            </a:r>
            <a:r>
              <a:rPr lang="cs-CZ" dirty="0"/>
              <a:t> </a:t>
            </a:r>
            <a:r>
              <a:rPr lang="cs-CZ" dirty="0" err="1"/>
              <a:t>Empiricus</a:t>
            </a:r>
            <a:endParaRPr lang="cs-CZ" dirty="0"/>
          </a:p>
          <a:p>
            <a:r>
              <a:rPr lang="cs-CZ" dirty="0"/>
              <a:t>Francis Bacon </a:t>
            </a:r>
          </a:p>
          <a:p>
            <a:pPr lvl="1"/>
            <a:r>
              <a:rPr lang="cs-CZ" dirty="0"/>
              <a:t>Východ slunce (to, že zatím každý</a:t>
            </a:r>
            <a:br>
              <a:rPr lang="cs-CZ" dirty="0"/>
            </a:br>
            <a:r>
              <a:rPr lang="cs-CZ" dirty="0"/>
              <a:t>den vyšlo slunce neznamená, že </a:t>
            </a:r>
            <a:br>
              <a:rPr lang="cs-CZ" dirty="0"/>
            </a:br>
            <a:r>
              <a:rPr lang="cs-CZ" dirty="0"/>
              <a:t>vyjde i zítra)</a:t>
            </a:r>
          </a:p>
          <a:p>
            <a:r>
              <a:rPr lang="cs-CZ" b="1" dirty="0"/>
              <a:t>David </a:t>
            </a:r>
            <a:r>
              <a:rPr lang="cs-CZ" b="1" dirty="0" err="1"/>
              <a:t>Hume</a:t>
            </a:r>
            <a:r>
              <a:rPr lang="cs-CZ" b="1" dirty="0"/>
              <a:t> – Problém indukce</a:t>
            </a:r>
          </a:p>
          <a:p>
            <a:pPr lvl="1"/>
            <a:r>
              <a:rPr lang="en-US" i="1" dirty="0"/>
              <a:t>A Treatise of Human Nature</a:t>
            </a:r>
            <a:endParaRPr lang="cs-CZ" i="1" dirty="0"/>
          </a:p>
          <a:p>
            <a:pPr lvl="1"/>
            <a:r>
              <a:rPr lang="en-US" i="1" dirty="0"/>
              <a:t>An Enquiry concerning Human </a:t>
            </a:r>
            <a:br>
              <a:rPr lang="cs-CZ" i="1" dirty="0"/>
            </a:br>
            <a:r>
              <a:rPr lang="en-US" i="1" dirty="0"/>
              <a:t>Understanding</a:t>
            </a:r>
            <a:endParaRPr lang="cs-CZ" i="1" dirty="0"/>
          </a:p>
          <a:p>
            <a:r>
              <a:rPr lang="cs-CZ" dirty="0"/>
              <a:t>Bertrand Russell</a:t>
            </a:r>
          </a:p>
          <a:p>
            <a:pPr lvl="1"/>
            <a:r>
              <a:rPr lang="cs-CZ" dirty="0"/>
              <a:t>Krocan-vědec (to, že mě každý den</a:t>
            </a:r>
            <a:br>
              <a:rPr lang="cs-CZ" dirty="0"/>
            </a:br>
            <a:r>
              <a:rPr lang="cs-CZ" dirty="0"/>
              <a:t>krmí neznamená, že mě jednou </a:t>
            </a:r>
          </a:p>
          <a:p>
            <a:pPr lvl="1"/>
            <a:r>
              <a:rPr lang="cs-CZ" dirty="0"/>
              <a:t>nesní)</a:t>
            </a:r>
          </a:p>
          <a:p>
            <a:r>
              <a:rPr lang="cs-CZ" dirty="0"/>
              <a:t>-&gt; Verifikace nestačí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581341-7F59-411B-89CA-AC1DAAC6D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16" y="254078"/>
            <a:ext cx="2286000" cy="30906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C5D56BE-11B3-4F49-8E72-62F2C711C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709" y="280289"/>
            <a:ext cx="2517352" cy="309067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E4CC703-B066-4C31-B74D-0F9F783BD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60" y="3529710"/>
            <a:ext cx="2603805" cy="315612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305F258-55DB-4F55-B274-F14332922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16" y="3513250"/>
            <a:ext cx="2514600" cy="317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3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9C1B2-1A8A-4CEF-860F-09F37A39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Snaha o „vyřešení“ problému indukce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3EDC05-B87B-470E-962D-315CAEA15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1400951"/>
            <a:ext cx="7658152" cy="509192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Karl </a:t>
            </a:r>
            <a:r>
              <a:rPr lang="cs-CZ" dirty="0" err="1"/>
              <a:t>Popper</a:t>
            </a:r>
            <a:r>
              <a:rPr lang="cs-CZ" dirty="0"/>
              <a:t> – Kritický racionalismus</a:t>
            </a:r>
            <a:br>
              <a:rPr lang="cs-CZ" dirty="0"/>
            </a:br>
            <a:r>
              <a:rPr lang="cs-CZ" dirty="0"/>
              <a:t>(hypoteticko-deduktivní metoda)</a:t>
            </a:r>
          </a:p>
          <a:p>
            <a:pPr lvl="1"/>
            <a:r>
              <a:rPr lang="cs-CZ" dirty="0"/>
              <a:t>Černá labuť (můžeme pozorovat nekonečně mnoho</a:t>
            </a:r>
            <a:br>
              <a:rPr lang="cs-CZ" dirty="0"/>
            </a:br>
            <a:r>
              <a:rPr lang="cs-CZ" dirty="0"/>
              <a:t>bílých labutí, neznamená to ale, že existují jenom bílé labutě. Naopak, stačí pozorovat jednu černou labuť a víme jistě, že není pravda, že by existovali jenom bílé labutě.</a:t>
            </a:r>
          </a:p>
          <a:p>
            <a:r>
              <a:rPr lang="cs-CZ" i="1" dirty="0"/>
              <a:t>Logik der </a:t>
            </a:r>
            <a:r>
              <a:rPr lang="cs-CZ" i="1" dirty="0" err="1"/>
              <a:t>Forschung</a:t>
            </a:r>
            <a:r>
              <a:rPr lang="cs-CZ" i="1" dirty="0"/>
              <a:t>:</a:t>
            </a:r>
          </a:p>
          <a:p>
            <a:r>
              <a:rPr lang="cs-CZ" dirty="0"/>
              <a:t>1. Indukce neexistuje. </a:t>
            </a:r>
          </a:p>
          <a:p>
            <a:r>
              <a:rPr lang="cs-CZ" dirty="0"/>
              <a:t>2. Hypotézy lze jen </a:t>
            </a:r>
            <a:r>
              <a:rPr lang="cs-CZ" b="1" dirty="0"/>
              <a:t>falsifikovat</a:t>
            </a:r>
            <a:r>
              <a:rPr lang="cs-CZ" dirty="0"/>
              <a:t>, nikoli verifikovat </a:t>
            </a:r>
            <a:br>
              <a:rPr lang="cs-CZ" dirty="0"/>
            </a:br>
            <a:r>
              <a:rPr lang="cs-CZ" dirty="0"/>
              <a:t>- verifikace neexistuje. </a:t>
            </a:r>
          </a:p>
          <a:p>
            <a:r>
              <a:rPr lang="cs-CZ" dirty="0"/>
              <a:t>3. Demarkační kritérium - vědecká je jen </a:t>
            </a:r>
            <a:br>
              <a:rPr lang="cs-CZ" dirty="0"/>
            </a:br>
            <a:r>
              <a:rPr lang="cs-CZ" dirty="0" err="1"/>
              <a:t>falsifikovatelná</a:t>
            </a:r>
            <a:r>
              <a:rPr lang="cs-CZ" dirty="0"/>
              <a:t> teorie. </a:t>
            </a:r>
          </a:p>
          <a:p>
            <a:r>
              <a:rPr lang="cs-CZ" dirty="0"/>
              <a:t>4. Smyslem vědy je falsifikace.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A66AF5-981C-47DA-B41E-CD091ED6B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94" y="1400951"/>
            <a:ext cx="3164706" cy="405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4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56258-D9CA-4D22-AF48-DD567958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Následovatelé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903623-B24E-4574-B632-F31356E23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Thomas S. Kuhn - Struktura vědeckých revolucí</a:t>
            </a:r>
          </a:p>
          <a:p>
            <a:r>
              <a:rPr lang="cs-CZ" dirty="0"/>
              <a:t>Imre </a:t>
            </a:r>
            <a:r>
              <a:rPr lang="cs-CZ" dirty="0" err="1"/>
              <a:t>Lakatos</a:t>
            </a:r>
            <a:r>
              <a:rPr lang="cs-CZ" dirty="0"/>
              <a:t> – Kritický racionalismus s principem indukce</a:t>
            </a:r>
          </a:p>
          <a:p>
            <a:r>
              <a:rPr lang="cs-CZ" dirty="0"/>
              <a:t>Paul </a:t>
            </a:r>
            <a:r>
              <a:rPr lang="cs-CZ" dirty="0" err="1"/>
              <a:t>Feyerabend</a:t>
            </a:r>
            <a:r>
              <a:rPr lang="cs-CZ" dirty="0"/>
              <a:t> - Metodologický anarchismus</a:t>
            </a:r>
          </a:p>
          <a:p>
            <a:r>
              <a:rPr lang="cs-CZ" dirty="0"/>
              <a:t>Post-modernismus … (viz </a:t>
            </a:r>
            <a:r>
              <a:rPr lang="cs-CZ" dirty="0" err="1"/>
              <a:t>Sokalova</a:t>
            </a:r>
            <a:r>
              <a:rPr lang="cs-CZ" dirty="0"/>
              <a:t> aféra)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ACA54A-859C-47F8-92D7-B8F6814D7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31" y="3802738"/>
            <a:ext cx="2375309" cy="29151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1CB838E-0395-45B5-9A53-DA1711E1B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52" y="3789915"/>
            <a:ext cx="1989564" cy="29279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BA44E3C-1916-4735-9AC0-0D83BE7AC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633" y="3779886"/>
            <a:ext cx="1989564" cy="281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0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959F0-90F5-45A3-81ED-73C63A8B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Alternativní „řešení“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C02447-C5D0-47AC-A343-A1196958F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Immanuel Kant – Racionalismus</a:t>
            </a:r>
          </a:p>
          <a:p>
            <a:endParaRPr lang="cs-CZ" dirty="0"/>
          </a:p>
          <a:p>
            <a:r>
              <a:rPr lang="cs-CZ" dirty="0"/>
              <a:t>David </a:t>
            </a:r>
            <a:r>
              <a:rPr lang="cs-CZ" dirty="0" err="1"/>
              <a:t>Papineau</a:t>
            </a:r>
            <a:r>
              <a:rPr lang="cs-CZ" dirty="0"/>
              <a:t> – </a:t>
            </a:r>
            <a:r>
              <a:rPr lang="cs-CZ" dirty="0" err="1"/>
              <a:t>Reliabilismus</a:t>
            </a:r>
            <a:endParaRPr lang="cs-CZ" dirty="0"/>
          </a:p>
          <a:p>
            <a:endParaRPr lang="cs-CZ" dirty="0"/>
          </a:p>
          <a:p>
            <a:r>
              <a:rPr lang="cs-CZ" dirty="0"/>
              <a:t>Thomas </a:t>
            </a:r>
            <a:r>
              <a:rPr lang="cs-CZ" dirty="0" err="1"/>
              <a:t>Bayes</a:t>
            </a:r>
            <a:r>
              <a:rPr lang="cs-CZ" dirty="0"/>
              <a:t> – </a:t>
            </a:r>
            <a:r>
              <a:rPr lang="cs-CZ" dirty="0" err="1"/>
              <a:t>Bayesovská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inference</a:t>
            </a:r>
          </a:p>
          <a:p>
            <a:endParaRPr lang="cs-CZ" dirty="0"/>
          </a:p>
          <a:p>
            <a:r>
              <a:rPr lang="cs-CZ" dirty="0"/>
              <a:t>A mnoho dalších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1BFB65-9ECD-4476-AA53-74ACA5865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28" y="720305"/>
            <a:ext cx="2099802" cy="298216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2704C48-C84E-4F17-9347-796EEEF11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03" y="2005356"/>
            <a:ext cx="2246364" cy="301059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B05BDDF-6C37-47E9-9228-2C2F48401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90" y="3837408"/>
            <a:ext cx="2815940" cy="30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4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D61D8-715B-4FF2-8F9C-FB5BDDAF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Statistický pohled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B982D9-AC1F-4232-9C59-BFBE32B96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Ronald </a:t>
            </a:r>
            <a:r>
              <a:rPr lang="cs-CZ" dirty="0" err="1"/>
              <a:t>Fisher</a:t>
            </a:r>
            <a:endParaRPr lang="cs-CZ" dirty="0"/>
          </a:p>
          <a:p>
            <a:r>
              <a:rPr lang="en-US" dirty="0"/>
              <a:t>Jerzy </a:t>
            </a:r>
            <a:r>
              <a:rPr lang="en-US" dirty="0" err="1"/>
              <a:t>Neyman</a:t>
            </a:r>
            <a:r>
              <a:rPr lang="en-US" dirty="0"/>
              <a:t> and Egon Pearson</a:t>
            </a:r>
            <a:endParaRPr lang="cs-CZ" dirty="0"/>
          </a:p>
          <a:p>
            <a:r>
              <a:rPr lang="cs-CZ" dirty="0"/>
              <a:t>„</a:t>
            </a:r>
            <a:r>
              <a:rPr lang="cs-CZ" i="1" dirty="0"/>
              <a:t>I</a:t>
            </a:r>
            <a:r>
              <a:rPr lang="en-US" i="1" dirty="0" err="1"/>
              <a:t>nduction</a:t>
            </a:r>
            <a:r>
              <a:rPr lang="en-US" i="1" dirty="0"/>
              <a:t> is the glory of science and </a:t>
            </a:r>
            <a:br>
              <a:rPr lang="cs-CZ" i="1" dirty="0"/>
            </a:br>
            <a:r>
              <a:rPr lang="en-US" i="1" dirty="0"/>
              <a:t>the scandal of philosophy</a:t>
            </a:r>
            <a:r>
              <a:rPr lang="cs-CZ" dirty="0"/>
              <a:t>“</a:t>
            </a:r>
            <a:r>
              <a:rPr lang="en-US" dirty="0"/>
              <a:t> – C. D. Broad</a:t>
            </a:r>
            <a:endParaRPr lang="cs-CZ" dirty="0"/>
          </a:p>
          <a:p>
            <a:endParaRPr lang="cs-CZ" dirty="0"/>
          </a:p>
          <a:p>
            <a:r>
              <a:rPr lang="cs-CZ" dirty="0"/>
              <a:t>„</a:t>
            </a:r>
            <a:r>
              <a:rPr lang="en-US" i="1" dirty="0"/>
              <a:t>Popper supplied the philosophy, </a:t>
            </a:r>
            <a:br>
              <a:rPr lang="cs-CZ" i="1" dirty="0"/>
            </a:br>
            <a:r>
              <a:rPr lang="en-US" i="1" dirty="0"/>
              <a:t>and Fisher, </a:t>
            </a:r>
            <a:r>
              <a:rPr lang="en-US" i="1" dirty="0" err="1"/>
              <a:t>Neyman</a:t>
            </a:r>
            <a:r>
              <a:rPr lang="en-US" i="1" dirty="0"/>
              <a:t> and colleagues </a:t>
            </a:r>
            <a:br>
              <a:rPr lang="cs-CZ" i="1" dirty="0"/>
            </a:br>
            <a:r>
              <a:rPr lang="en-US" i="1" dirty="0"/>
              <a:t>supplied the statistics</a:t>
            </a:r>
            <a:r>
              <a:rPr lang="cs-CZ" dirty="0"/>
              <a:t>“ </a:t>
            </a:r>
            <a:br>
              <a:rPr lang="cs-CZ" dirty="0"/>
            </a:br>
            <a:r>
              <a:rPr lang="en-US" dirty="0"/>
              <a:t>–</a:t>
            </a:r>
            <a:r>
              <a:rPr lang="cs-CZ" dirty="0"/>
              <a:t> </a:t>
            </a:r>
            <a:r>
              <a:rPr lang="cs-CZ" dirty="0" err="1"/>
              <a:t>Queen</a:t>
            </a:r>
            <a:r>
              <a:rPr lang="cs-CZ" dirty="0"/>
              <a:t>, </a:t>
            </a:r>
            <a:r>
              <a:rPr lang="cs-CZ" dirty="0" err="1"/>
              <a:t>Quinn</a:t>
            </a:r>
            <a:r>
              <a:rPr lang="cs-CZ" dirty="0"/>
              <a:t> &amp; </a:t>
            </a:r>
            <a:r>
              <a:rPr lang="cs-CZ" dirty="0" err="1"/>
              <a:t>Keough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4C232BD-72E2-4DC0-B420-E49C55A37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59" y="220959"/>
            <a:ext cx="2289008" cy="320933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DA85D23-5CFC-454C-BD9D-8C00053EE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68" y="3672137"/>
            <a:ext cx="2611855" cy="31623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A39305A-A64A-45D3-98EE-8C4B33646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24" y="3648669"/>
            <a:ext cx="2709517" cy="32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863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1492</Words>
  <Application>Microsoft Office PowerPoint</Application>
  <PresentationFormat>Širokoúhlá obrazovka</PresentationFormat>
  <Paragraphs>188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Logika testování hypotéz</vt:lpstr>
      <vt:lpstr>Vědecké poznání</vt:lpstr>
      <vt:lpstr>Dedukce vs. indukce</vt:lpstr>
      <vt:lpstr>Induktivní přístup</vt:lpstr>
      <vt:lpstr>Problém indukce</vt:lpstr>
      <vt:lpstr>Snaha o „vyřešení“ problému indukce</vt:lpstr>
      <vt:lpstr>Následovatelé</vt:lpstr>
      <vt:lpstr>Alternativní „řešení“</vt:lpstr>
      <vt:lpstr>Statistický pohled</vt:lpstr>
      <vt:lpstr>Testování hypotéz</vt:lpstr>
      <vt:lpstr>Testování hypotéz</vt:lpstr>
      <vt:lpstr>Testování hypotéz</vt:lpstr>
      <vt:lpstr>Časté chyby v tvorbě hypotéz</vt:lpstr>
      <vt:lpstr>Fisherův test signifikance</vt:lpstr>
      <vt:lpstr>Fisherův test signifikance</vt:lpstr>
      <vt:lpstr>Neyman-Pearsonův test akceptace</vt:lpstr>
      <vt:lpstr>Neyman-Pearsonův test akceptace</vt:lpstr>
      <vt:lpstr>Prezentace aplikace PowerPoint</vt:lpstr>
      <vt:lpstr>Null Hypothesis Significant testing (NHST)</vt:lpstr>
      <vt:lpstr>NHST jako hybrid je zdrojem nedorozumění</vt:lpstr>
      <vt:lpstr>Možné výsledky NHST</vt:lpstr>
      <vt:lpstr>Kritika NHST</vt:lpstr>
      <vt:lpstr>4 nejčastější výtky NHST v sociálních vědách</vt:lpstr>
      <vt:lpstr>Alternativy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Lacko</dc:creator>
  <cp:lastModifiedBy>David Lacko</cp:lastModifiedBy>
  <cp:revision>45</cp:revision>
  <dcterms:created xsi:type="dcterms:W3CDTF">2020-03-07T18:42:57Z</dcterms:created>
  <dcterms:modified xsi:type="dcterms:W3CDTF">2020-03-20T12:19:23Z</dcterms:modified>
</cp:coreProperties>
</file>