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8" r:id="rId3"/>
    <p:sldId id="262" r:id="rId4"/>
    <p:sldId id="260" r:id="rId5"/>
    <p:sldId id="261" r:id="rId6"/>
    <p:sldId id="263" r:id="rId7"/>
    <p:sldId id="264" r:id="rId8"/>
    <p:sldId id="265" r:id="rId9"/>
    <p:sldId id="266"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010c1875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010c1875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010c1875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010c1875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010c1875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010c1875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e48c0bf6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e48c0bf6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e48c0bf64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e48c0bf6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010c1875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010c1875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e48c0bf64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e48c0bf6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e48c0bf64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e48c0bf6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cv.guru/resume-template/resume-262-simple-structure/"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slideshare.net/osamaali48/osama-structure-eng-cv" TargetMode="External"/><Relationship Id="rId5" Type="http://schemas.openxmlformats.org/officeDocument/2006/relationships/hyperlink" Target="https://es.slideshare.net/1gsitamparoperona/europass-cv120530perona-alfonso-13135795?nomobile=true" TargetMode="External"/><Relationship Id="rId4" Type="http://schemas.openxmlformats.org/officeDocument/2006/relationships/image" Target="../media/image1.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drsaraheaton.wordpress.com/2012/05/22/language-register-and-why-it-matters-or-why-you-cant-write-an-academic-paper-in-gangsta-sla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www.webmd.com/drugs/index-drugs.aspx" TargetMode="External"/><Relationship Id="rId3" Type="http://schemas.openxmlformats.org/officeDocument/2006/relationships/hyperlink" Target="https://www.webmd.com/allergies/default.htm" TargetMode="External"/><Relationship Id="rId7" Type="http://schemas.openxmlformats.org/officeDocument/2006/relationships/hyperlink" Target="https://www.webmd.com/allergies/guide/spring-allergi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webmd.com/allergies/features/11-surprising-sneezing-facts" TargetMode="External"/><Relationship Id="rId5" Type="http://schemas.openxmlformats.org/officeDocument/2006/relationships/hyperlink" Target="https://www.webmd.com/allergies/rhinitis" TargetMode="External"/><Relationship Id="rId4" Type="http://schemas.openxmlformats.org/officeDocument/2006/relationships/hyperlink" Target="https://www.webmd.com/allergies/guide/pollen-allergies-symptoms-triggers-treatments"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ww.webmd.com/drugs/index-drugs.aspx" TargetMode="External"/><Relationship Id="rId3" Type="http://schemas.openxmlformats.org/officeDocument/2006/relationships/hyperlink" Target="https://www.webmd.com/allergies/default.htm" TargetMode="External"/><Relationship Id="rId7" Type="http://schemas.openxmlformats.org/officeDocument/2006/relationships/hyperlink" Target="https://www.webmd.com/allergies/guide/spring-allergi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webmd.com/allergies/features/11-surprising-sneezing-facts" TargetMode="External"/><Relationship Id="rId5" Type="http://schemas.openxmlformats.org/officeDocument/2006/relationships/hyperlink" Target="https://www.webmd.com/allergies/rhinitis" TargetMode="External"/><Relationship Id="rId4" Type="http://schemas.openxmlformats.org/officeDocument/2006/relationships/hyperlink" Target="https://www.webmd.com/allergies/guide/pollen-allergies-symptoms-triggers-treatments"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drsaraheaton.wordpress.com/2012/05/22/language-register-and-why-it-matters-or-why-you-cant-write-an-academic-paper-in-gangsta-sla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lnSpc>
                <a:spcPct val="115000"/>
              </a:lnSpc>
              <a:spcBef>
                <a:spcPts val="700"/>
              </a:spcBef>
              <a:spcAft>
                <a:spcPts val="0"/>
              </a:spcAft>
              <a:buClr>
                <a:schemeClr val="dk1"/>
              </a:buClr>
              <a:buSzPts val="1100"/>
              <a:buFont typeface="Arial"/>
              <a:buNone/>
            </a:pPr>
            <a:endParaRPr sz="1800">
              <a:solidFill>
                <a:srgbClr val="000000"/>
              </a:solidFill>
            </a:endParaRPr>
          </a:p>
          <a:p>
            <a:pPr marL="0" lvl="0" indent="0" algn="ctr" rtl="0">
              <a:spcBef>
                <a:spcPts val="700"/>
              </a:spcBef>
              <a:spcAft>
                <a:spcPts val="0"/>
              </a:spcAft>
              <a:buNone/>
            </a:pPr>
            <a:r>
              <a:rPr lang="en">
                <a:solidFill>
                  <a:srgbClr val="434343"/>
                </a:solidFill>
              </a:rPr>
              <a:t>CV + </a:t>
            </a:r>
            <a:r>
              <a:rPr lang="en" b="1"/>
              <a:t>form</a:t>
            </a:r>
            <a:r>
              <a:rPr lang="en">
                <a:solidFill>
                  <a:srgbClr val="434343"/>
                </a:solidFill>
              </a:rPr>
              <a:t>ality + word</a:t>
            </a:r>
            <a:r>
              <a:rPr lang="en" b="1"/>
              <a:t>form</a:t>
            </a:r>
            <a:r>
              <a:rPr lang="en">
                <a:solidFill>
                  <a:srgbClr val="434343"/>
                </a:solidFill>
              </a:rPr>
              <a:t>ation</a:t>
            </a:r>
            <a:endParaRPr>
              <a:solidFill>
                <a:srgbClr val="434343"/>
              </a:solidFill>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434343"/>
                </a:solidFill>
              </a:rPr>
              <a:t>ISKM09 - week 2 - 27th Feb</a:t>
            </a:r>
            <a:endParaRPr sz="2400" b="1">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CV</a:t>
            </a:r>
            <a:endParaRPr b="1"/>
          </a:p>
        </p:txBody>
      </p:sp>
      <p:sp>
        <p:nvSpPr>
          <p:cNvPr id="67" name="Google Shape;67;p15"/>
          <p:cNvSpPr txBox="1">
            <a:spLocks noGrp="1"/>
          </p:cNvSpPr>
          <p:nvPr>
            <p:ph type="body" idx="1"/>
          </p:nvPr>
        </p:nvSpPr>
        <p:spPr>
          <a:xfrm>
            <a:off x="139825" y="1152475"/>
            <a:ext cx="2866500" cy="412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700" i="1"/>
          </a:p>
          <a:p>
            <a:pPr marL="0" lvl="0" indent="0" algn="l" rtl="0">
              <a:spcBef>
                <a:spcPts val="1600"/>
              </a:spcBef>
              <a:spcAft>
                <a:spcPts val="0"/>
              </a:spcAft>
              <a:buNone/>
            </a:pPr>
            <a:endParaRPr sz="700" i="1"/>
          </a:p>
          <a:p>
            <a:pPr marL="0" lvl="0" indent="0" algn="l" rtl="0">
              <a:spcBef>
                <a:spcPts val="1600"/>
              </a:spcBef>
              <a:spcAft>
                <a:spcPts val="1600"/>
              </a:spcAft>
              <a:buNone/>
            </a:pPr>
            <a:r>
              <a:rPr lang="en" sz="700" i="1"/>
              <a:t>From </a:t>
            </a:r>
            <a:r>
              <a:rPr lang="en" sz="700" i="1">
                <a:solidFill>
                  <a:srgbClr val="434343"/>
                </a:solidFill>
                <a:uFill>
                  <a:noFill/>
                </a:uFill>
                <a:hlinkClick r:id="rId3"/>
              </a:rPr>
              <a:t>https://cv.guru/resume-template/resume-262-simple-structure/</a:t>
            </a:r>
            <a:endParaRPr sz="700" i="1">
              <a:solidFill>
                <a:srgbClr val="434343"/>
              </a:solidFill>
            </a:endParaRPr>
          </a:p>
        </p:txBody>
      </p:sp>
      <p:pic>
        <p:nvPicPr>
          <p:cNvPr id="68" name="Google Shape;68;p15"/>
          <p:cNvPicPr preferRelativeResize="0"/>
          <p:nvPr/>
        </p:nvPicPr>
        <p:blipFill>
          <a:blip r:embed="rId4">
            <a:alphaModFix/>
          </a:blip>
          <a:stretch>
            <a:fillRect/>
          </a:stretch>
        </p:blipFill>
        <p:spPr>
          <a:xfrm>
            <a:off x="311700" y="1114252"/>
            <a:ext cx="2063199" cy="2914976"/>
          </a:xfrm>
          <a:prstGeom prst="rect">
            <a:avLst/>
          </a:prstGeom>
          <a:noFill/>
          <a:ln>
            <a:noFill/>
          </a:ln>
        </p:spPr>
      </p:pic>
      <p:sp>
        <p:nvSpPr>
          <p:cNvPr id="69" name="Google Shape;69;p15"/>
          <p:cNvSpPr txBox="1">
            <a:spLocks noGrp="1"/>
          </p:cNvSpPr>
          <p:nvPr>
            <p:ph type="body" idx="2"/>
          </p:nvPr>
        </p:nvSpPr>
        <p:spPr>
          <a:xfrm>
            <a:off x="6246025" y="1022575"/>
            <a:ext cx="2646600" cy="4250700"/>
          </a:xfrm>
          <a:prstGeom prst="rect">
            <a:avLst/>
          </a:prstGeom>
        </p:spPr>
        <p:txBody>
          <a:bodyPr spcFirstLastPara="1" wrap="square" lIns="91425" tIns="91425" rIns="91425" bIns="91425" anchor="b" anchorCtr="0">
            <a:noAutofit/>
          </a:bodyPr>
          <a:lstStyle/>
          <a:p>
            <a:pPr marL="0" lvl="0" indent="0" algn="l" rtl="0">
              <a:spcBef>
                <a:spcPts val="0"/>
              </a:spcBef>
              <a:spcAft>
                <a:spcPts val="1600"/>
              </a:spcAft>
              <a:buNone/>
            </a:pPr>
            <a:r>
              <a:rPr lang="en" sz="700" i="1">
                <a:solidFill>
                  <a:srgbClr val="000000"/>
                </a:solidFill>
              </a:rPr>
              <a:t>From </a:t>
            </a:r>
            <a:r>
              <a:rPr lang="en" sz="700" i="1">
                <a:solidFill>
                  <a:srgbClr val="000000"/>
                </a:solidFill>
                <a:uFill>
                  <a:noFill/>
                </a:uFill>
                <a:hlinkClick r:id="rId5"/>
              </a:rPr>
              <a:t>https://es.slideshare.net/1gsitamparoperona/europass-cv120530perona-alfonso-13135795?nomobile=true</a:t>
            </a:r>
            <a:endParaRPr sz="700" i="1">
              <a:solidFill>
                <a:srgbClr val="000000"/>
              </a:solidFill>
            </a:endParaRPr>
          </a:p>
        </p:txBody>
      </p:sp>
      <p:sp>
        <p:nvSpPr>
          <p:cNvPr id="70" name="Google Shape;70;p15"/>
          <p:cNvSpPr txBox="1"/>
          <p:nvPr/>
        </p:nvSpPr>
        <p:spPr>
          <a:xfrm>
            <a:off x="2985950" y="1072925"/>
            <a:ext cx="3013200" cy="3990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700" i="1"/>
              <a:t>From </a:t>
            </a:r>
            <a:r>
              <a:rPr lang="en" sz="700" i="1">
                <a:uFill>
                  <a:noFill/>
                </a:uFill>
                <a:hlinkClick r:id="rId6"/>
              </a:rPr>
              <a:t>https://www.slideshare.net/osamaali48/osama-structure-eng-cv</a:t>
            </a:r>
            <a:endParaRPr sz="700" i="1"/>
          </a:p>
        </p:txBody>
      </p:sp>
      <p:pic>
        <p:nvPicPr>
          <p:cNvPr id="71" name="Google Shape;71;p15"/>
          <p:cNvPicPr preferRelativeResize="0"/>
          <p:nvPr/>
        </p:nvPicPr>
        <p:blipFill rotWithShape="1">
          <a:blip r:embed="rId7">
            <a:alphaModFix/>
          </a:blip>
          <a:srcRect b="6428"/>
          <a:stretch/>
        </p:blipFill>
        <p:spPr>
          <a:xfrm>
            <a:off x="2985950" y="1465675"/>
            <a:ext cx="2420224" cy="3205399"/>
          </a:xfrm>
          <a:prstGeom prst="rect">
            <a:avLst/>
          </a:prstGeom>
          <a:noFill/>
          <a:ln>
            <a:noFill/>
          </a:ln>
        </p:spPr>
      </p:pic>
      <p:pic>
        <p:nvPicPr>
          <p:cNvPr id="72" name="Google Shape;72;p15"/>
          <p:cNvPicPr preferRelativeResize="0"/>
          <p:nvPr/>
        </p:nvPicPr>
        <p:blipFill>
          <a:blip r:embed="rId8">
            <a:alphaModFix/>
          </a:blip>
          <a:stretch>
            <a:fillRect/>
          </a:stretch>
        </p:blipFill>
        <p:spPr>
          <a:xfrm>
            <a:off x="5509050" y="195400"/>
            <a:ext cx="2149025" cy="3040524"/>
          </a:xfrm>
          <a:prstGeom prst="rect">
            <a:avLst/>
          </a:prstGeom>
          <a:noFill/>
          <a:ln>
            <a:noFill/>
          </a:ln>
        </p:spPr>
      </p:pic>
      <p:pic>
        <p:nvPicPr>
          <p:cNvPr id="73" name="Google Shape;73;p15"/>
          <p:cNvPicPr preferRelativeResize="0"/>
          <p:nvPr/>
        </p:nvPicPr>
        <p:blipFill>
          <a:blip r:embed="rId9">
            <a:alphaModFix/>
          </a:blip>
          <a:stretch>
            <a:fillRect/>
          </a:stretch>
        </p:blipFill>
        <p:spPr>
          <a:xfrm>
            <a:off x="7035900" y="1757775"/>
            <a:ext cx="1968275" cy="27848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9"/>
          <p:cNvSpPr txBox="1">
            <a:spLocks noGrp="1"/>
          </p:cNvSpPr>
          <p:nvPr>
            <p:ph type="body" idx="1"/>
          </p:nvPr>
        </p:nvSpPr>
        <p:spPr>
          <a:xfrm>
            <a:off x="311700" y="445025"/>
            <a:ext cx="8520600" cy="4123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b="1">
              <a:solidFill>
                <a:srgbClr val="000000"/>
              </a:solidFill>
              <a:latin typeface="Calibri"/>
              <a:ea typeface="Calibri"/>
              <a:cs typeface="Calibri"/>
              <a:sym typeface="Calibri"/>
            </a:endParaRPr>
          </a:p>
          <a:p>
            <a:pPr marL="457200" lvl="0" indent="0" algn="l" rtl="0">
              <a:spcBef>
                <a:spcPts val="1600"/>
              </a:spcBef>
              <a:spcAft>
                <a:spcPts val="0"/>
              </a:spcAft>
              <a:buNone/>
            </a:pPr>
            <a:endParaRPr b="1">
              <a:solidFill>
                <a:srgbClr val="000000"/>
              </a:solidFill>
              <a:latin typeface="Calibri"/>
              <a:ea typeface="Calibri"/>
              <a:cs typeface="Calibri"/>
              <a:sym typeface="Calibri"/>
            </a:endParaRPr>
          </a:p>
          <a:p>
            <a:pPr marL="457200" lvl="0" indent="-342900" algn="l" rtl="0">
              <a:spcBef>
                <a:spcPts val="160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FROZEN </a:t>
            </a:r>
            <a:r>
              <a:rPr lang="en">
                <a:solidFill>
                  <a:srgbClr val="333333"/>
                </a:solidFill>
                <a:highlight>
                  <a:srgbClr val="FFFFFF"/>
                </a:highlight>
                <a:latin typeface="Calibri"/>
                <a:ea typeface="Calibri"/>
                <a:cs typeface="Calibri"/>
                <a:sym typeface="Calibri"/>
              </a:rPr>
              <a:t>literally “frozen” in time and form</a:t>
            </a:r>
            <a:endParaRPr>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FORMAL </a:t>
            </a:r>
            <a:r>
              <a:rPr lang="en">
                <a:solidFill>
                  <a:srgbClr val="333333"/>
                </a:solidFill>
                <a:highlight>
                  <a:srgbClr val="FFFFFF"/>
                </a:highlight>
                <a:latin typeface="Calibri"/>
                <a:ea typeface="Calibri"/>
                <a:cs typeface="Calibri"/>
                <a:sym typeface="Calibri"/>
              </a:rPr>
              <a:t>impersonal, complete sentences, no slang, may use technical or academic vocabulary, used for scientific publishing</a:t>
            </a:r>
            <a:endParaRPr b="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CONSULTATIVE</a:t>
            </a:r>
            <a:r>
              <a:rPr lang="en" sz="900">
                <a:solidFill>
                  <a:srgbClr val="333333"/>
                </a:solidFill>
                <a:highlight>
                  <a:srgbClr val="FFFFFF"/>
                </a:highlight>
                <a:latin typeface="Verdana"/>
                <a:ea typeface="Verdana"/>
                <a:cs typeface="Verdana"/>
                <a:sym typeface="Verdana"/>
              </a:rPr>
              <a:t> </a:t>
            </a:r>
            <a:r>
              <a:rPr lang="en">
                <a:solidFill>
                  <a:srgbClr val="333333"/>
                </a:solidFill>
                <a:highlight>
                  <a:srgbClr val="FFFFFF"/>
                </a:highlight>
                <a:latin typeface="Calibri"/>
                <a:ea typeface="Calibri"/>
                <a:cs typeface="Calibri"/>
                <a:sym typeface="Calibri"/>
              </a:rPr>
              <a:t>used when consulting an expert such, formal register in conversation</a:t>
            </a:r>
            <a:endParaRPr b="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CASUAL </a:t>
            </a:r>
            <a:r>
              <a:rPr lang="en">
                <a:solidFill>
                  <a:srgbClr val="333333"/>
                </a:solidFill>
                <a:highlight>
                  <a:srgbClr val="FFFFFF"/>
                </a:highlight>
                <a:latin typeface="Calibri"/>
                <a:ea typeface="Calibri"/>
                <a:cs typeface="Calibri"/>
                <a:sym typeface="Calibri"/>
              </a:rPr>
              <a:t>conversational tone, among and between friends; general words, rather than technical; may include slang and colloquialisms</a:t>
            </a:r>
            <a:endParaRPr b="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INTIMATE </a:t>
            </a:r>
            <a:r>
              <a:rPr lang="en">
                <a:solidFill>
                  <a:srgbClr val="000000"/>
                </a:solidFill>
                <a:latin typeface="Calibri"/>
                <a:ea typeface="Calibri"/>
                <a:cs typeface="Calibri"/>
                <a:sym typeface="Calibri"/>
              </a:rPr>
              <a:t>private conversations, restricted to families, bedrooms etc. </a:t>
            </a:r>
            <a:endParaRPr>
              <a:solidFill>
                <a:srgbClr val="000000"/>
              </a:solidFill>
              <a:latin typeface="Calibri"/>
              <a:ea typeface="Calibri"/>
              <a:cs typeface="Calibri"/>
              <a:sym typeface="Calibri"/>
            </a:endParaRPr>
          </a:p>
          <a:p>
            <a:pPr marL="457200" lvl="0" indent="0" algn="l" rtl="0">
              <a:spcBef>
                <a:spcPts val="1600"/>
              </a:spcBef>
              <a:spcAft>
                <a:spcPts val="0"/>
              </a:spcAft>
              <a:buNone/>
            </a:pPr>
            <a:endParaRPr>
              <a:solidFill>
                <a:srgbClr val="000000"/>
              </a:solidFill>
              <a:latin typeface="Calibri"/>
              <a:ea typeface="Calibri"/>
              <a:cs typeface="Calibri"/>
              <a:sym typeface="Calibri"/>
            </a:endParaRPr>
          </a:p>
          <a:p>
            <a:pPr marL="0" lvl="0" indent="0" algn="r" rtl="0">
              <a:spcBef>
                <a:spcPts val="1600"/>
              </a:spcBef>
              <a:spcAft>
                <a:spcPts val="0"/>
              </a:spcAft>
              <a:buNone/>
            </a:pPr>
            <a:r>
              <a:rPr lang="en" sz="800" i="1">
                <a:solidFill>
                  <a:srgbClr val="000000"/>
                </a:solidFill>
                <a:highlight>
                  <a:srgbClr val="FFFFFF"/>
                </a:highlight>
                <a:latin typeface="Calibri"/>
                <a:ea typeface="Calibri"/>
                <a:cs typeface="Calibri"/>
                <a:sym typeface="Calibri"/>
              </a:rPr>
              <a:t>Sarah Elaine Eaton: Language Register and Why It Matters (Or: Why You Can’t Write An Academic Paper in Gangsta Slang). Retreived from </a:t>
            </a:r>
            <a:r>
              <a:rPr lang="en" sz="800" i="1">
                <a:solidFill>
                  <a:srgbClr val="000000"/>
                </a:solidFill>
                <a:uFill>
                  <a:noFill/>
                </a:uFill>
                <a:latin typeface="Calibri"/>
                <a:ea typeface="Calibri"/>
                <a:cs typeface="Calibri"/>
                <a:sym typeface="Calibri"/>
                <a:hlinkClick r:id="rId3"/>
              </a:rPr>
              <a:t>https://drsaraheaton.wordpress.com/2012/05/22/language-register-and-why-it-matters-or-why-you-cant-write-an-academic-paper-in-gangsta-slang/</a:t>
            </a:r>
            <a:endParaRPr sz="800" i="1">
              <a:solidFill>
                <a:srgbClr val="000000"/>
              </a:solidFill>
              <a:highlight>
                <a:srgbClr val="FFFFFF"/>
              </a:highlight>
              <a:latin typeface="Calibri"/>
              <a:ea typeface="Calibri"/>
              <a:cs typeface="Calibri"/>
              <a:sym typeface="Calibri"/>
            </a:endParaRPr>
          </a:p>
          <a:p>
            <a:pPr marL="0" lvl="0" indent="0" algn="r" rtl="0">
              <a:spcBef>
                <a:spcPts val="1600"/>
              </a:spcBef>
              <a:spcAft>
                <a:spcPts val="1600"/>
              </a:spcAft>
              <a:buNone/>
            </a:pPr>
            <a:endParaRPr sz="750">
              <a:solidFill>
                <a:srgbClr val="333333"/>
              </a:solidFill>
              <a:highlight>
                <a:srgbClr val="FFFFFF"/>
              </a:highlight>
              <a:latin typeface="Verdana"/>
              <a:ea typeface="Verdana"/>
              <a:cs typeface="Verdana"/>
              <a:sym typeface="Verdana"/>
            </a:endParaRPr>
          </a:p>
        </p:txBody>
      </p:sp>
      <p:pic>
        <p:nvPicPr>
          <p:cNvPr id="113" name="Google Shape;113;p19"/>
          <p:cNvPicPr preferRelativeResize="0"/>
          <p:nvPr/>
        </p:nvPicPr>
        <p:blipFill>
          <a:blip r:embed="rId4">
            <a:alphaModFix/>
          </a:blip>
          <a:stretch>
            <a:fillRect/>
          </a:stretch>
        </p:blipFill>
        <p:spPr>
          <a:xfrm>
            <a:off x="7361375" y="306825"/>
            <a:ext cx="1470925" cy="1470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register</a:t>
            </a:r>
            <a:endParaRPr b="1"/>
          </a:p>
        </p:txBody>
      </p:sp>
      <p:sp>
        <p:nvSpPr>
          <p:cNvPr id="86" name="Google Shape;86;p17"/>
          <p:cNvSpPr txBox="1">
            <a:spLocks noGrp="1"/>
          </p:cNvSpPr>
          <p:nvPr>
            <p:ph type="body" idx="1"/>
          </p:nvPr>
        </p:nvSpPr>
        <p:spPr>
          <a:xfrm>
            <a:off x="7963650" y="3457575"/>
            <a:ext cx="1053600" cy="12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7200">
                <a:solidFill>
                  <a:srgbClr val="FFFF00"/>
                </a:solidFill>
              </a:rPr>
              <a:t>❔</a:t>
            </a:r>
            <a:endParaRPr sz="7200">
              <a:solidFill>
                <a:srgbClr val="FFFF00"/>
              </a:solidFill>
            </a:endParaRPr>
          </a:p>
        </p:txBody>
      </p:sp>
      <p:sp>
        <p:nvSpPr>
          <p:cNvPr id="87" name="Google Shape;87;p17"/>
          <p:cNvSpPr/>
          <p:nvPr/>
        </p:nvSpPr>
        <p:spPr>
          <a:xfrm>
            <a:off x="136325" y="1017725"/>
            <a:ext cx="3916500" cy="10101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When daffodils begin to peer, </a:t>
            </a:r>
            <a:endParaRPr>
              <a:solidFill>
                <a:schemeClr val="dk1"/>
              </a:solidFill>
              <a:highlight>
                <a:srgbClr val="00FF00"/>
              </a:highlight>
            </a:endParaRPr>
          </a:p>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With heigh! the doxy, over the dale,</a:t>
            </a:r>
            <a:endParaRPr>
              <a:solidFill>
                <a:schemeClr val="dk1"/>
              </a:solidFill>
              <a:highlight>
                <a:srgbClr val="00FF00"/>
              </a:highlight>
            </a:endParaRPr>
          </a:p>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Why, then comes in the sweet o’ the year;</a:t>
            </a:r>
            <a:endParaRPr>
              <a:solidFill>
                <a:schemeClr val="dk1"/>
              </a:solidFill>
              <a:highlight>
                <a:srgbClr val="00FF00"/>
              </a:highlight>
            </a:endParaRPr>
          </a:p>
          <a:p>
            <a:pPr marL="0" lvl="0" indent="0" algn="l" rtl="0">
              <a:spcBef>
                <a:spcPts val="0"/>
              </a:spcBef>
              <a:spcAft>
                <a:spcPts val="0"/>
              </a:spcAft>
              <a:buNone/>
            </a:pPr>
            <a:r>
              <a:rPr lang="en">
                <a:solidFill>
                  <a:schemeClr val="dk1"/>
                </a:solidFill>
                <a:highlight>
                  <a:srgbClr val="00FF00"/>
                </a:highlight>
              </a:rPr>
              <a:t>For the red blood reigns in the winter’s pale.</a:t>
            </a:r>
            <a:endParaRPr>
              <a:highlight>
                <a:srgbClr val="00FF00"/>
              </a:highlight>
            </a:endParaRPr>
          </a:p>
        </p:txBody>
      </p:sp>
      <p:sp>
        <p:nvSpPr>
          <p:cNvPr id="88" name="Google Shape;88;p17"/>
          <p:cNvSpPr/>
          <p:nvPr/>
        </p:nvSpPr>
        <p:spPr>
          <a:xfrm>
            <a:off x="5626875" y="74450"/>
            <a:ext cx="3205500" cy="19533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00FFFF"/>
                </a:highlight>
              </a:rPr>
              <a:t>Oh man, this sucks. I have this running nose and keep like sniffling and sneezing! I have this like allergy. And the doc is a real weirdo. He´s nuts! I Hate spring. It´s only March now! Weeks to go. Oh man...</a:t>
            </a:r>
            <a:endParaRPr>
              <a:highlight>
                <a:srgbClr val="00FFFF"/>
              </a:highlight>
            </a:endParaRPr>
          </a:p>
        </p:txBody>
      </p:sp>
      <p:sp>
        <p:nvSpPr>
          <p:cNvPr id="89" name="Google Shape;89;p17"/>
          <p:cNvSpPr/>
          <p:nvPr/>
        </p:nvSpPr>
        <p:spPr>
          <a:xfrm>
            <a:off x="136325" y="2144150"/>
            <a:ext cx="2553300" cy="28506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FFE599"/>
                </a:highlight>
              </a:rPr>
              <a:t>Hey Bunny, you are my little Easter baby...</a:t>
            </a: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p>
        </p:txBody>
      </p:sp>
      <p:sp>
        <p:nvSpPr>
          <p:cNvPr id="90" name="Google Shape;90;p17"/>
          <p:cNvSpPr/>
          <p:nvPr/>
        </p:nvSpPr>
        <p:spPr>
          <a:xfrm>
            <a:off x="2788650" y="2144150"/>
            <a:ext cx="6246600" cy="1010100"/>
          </a:xfrm>
          <a:prstGeom prst="roundRect">
            <a:avLst>
              <a:gd name="adj" fmla="val 1666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300"/>
          </a:p>
          <a:p>
            <a:pPr marL="0" lvl="0" indent="0" algn="l" rtl="0">
              <a:lnSpc>
                <a:spcPct val="115000"/>
              </a:lnSpc>
              <a:spcBef>
                <a:spcPts val="800"/>
              </a:spcBef>
              <a:spcAft>
                <a:spcPts val="0"/>
              </a:spcAft>
              <a:buClr>
                <a:schemeClr val="dk1"/>
              </a:buClr>
              <a:buSzPts val="1100"/>
              <a:buFont typeface="Arial"/>
              <a:buNone/>
            </a:pPr>
            <a:r>
              <a:rPr lang="en" sz="1300"/>
              <a:t>Spring is beautiful, but it's also a key time of year for </a:t>
            </a:r>
            <a:r>
              <a:rPr lang="en" sz="1300">
                <a:uFill>
                  <a:noFill/>
                </a:uFill>
                <a:hlinkClick r:id="rId3"/>
              </a:rPr>
              <a:t>seasonal allergies</a:t>
            </a:r>
            <a:r>
              <a:rPr lang="en" sz="1300"/>
              <a:t>. As plants release </a:t>
            </a:r>
            <a:r>
              <a:rPr lang="en" sz="1300">
                <a:uFill>
                  <a:noFill/>
                </a:uFill>
                <a:hlinkClick r:id="rId4"/>
              </a:rPr>
              <a:t>pollen</a:t>
            </a:r>
            <a:r>
              <a:rPr lang="en" sz="1300"/>
              <a:t>, millions of people with </a:t>
            </a:r>
            <a:r>
              <a:rPr lang="en" sz="1300">
                <a:uFill>
                  <a:noFill/>
                </a:uFill>
                <a:hlinkClick r:id="rId5"/>
              </a:rPr>
              <a:t>hay fever</a:t>
            </a:r>
            <a:r>
              <a:rPr lang="en" sz="1300"/>
              <a:t> start to sniffle and </a:t>
            </a:r>
            <a:r>
              <a:rPr lang="en" sz="1300">
                <a:uFill>
                  <a:noFill/>
                </a:uFill>
                <a:hlinkClick r:id="rId6"/>
              </a:rPr>
              <a:t>sneeze</a:t>
            </a:r>
            <a:r>
              <a:rPr lang="en" sz="1300"/>
              <a:t>. There's no cure but you can take steps to curb </a:t>
            </a:r>
            <a:r>
              <a:rPr lang="en" sz="1300">
                <a:uFill>
                  <a:noFill/>
                </a:uFill>
                <a:hlinkClick r:id="rId7"/>
              </a:rPr>
              <a:t>springtime allergies</a:t>
            </a:r>
            <a:r>
              <a:rPr lang="en" sz="1300"/>
              <a:t>, from </a:t>
            </a:r>
            <a:r>
              <a:rPr lang="en" sz="1300">
                <a:uFill>
                  <a:noFill/>
                </a:uFill>
                <a:hlinkClick r:id="rId8"/>
              </a:rPr>
              <a:t>medication</a:t>
            </a:r>
            <a:r>
              <a:rPr lang="en" sz="1300"/>
              <a:t> to household habits.</a:t>
            </a:r>
            <a:endParaRPr sz="1300"/>
          </a:p>
          <a:p>
            <a:pPr marL="0" lvl="0" indent="0" algn="l" rtl="0">
              <a:spcBef>
                <a:spcPts val="800"/>
              </a:spcBef>
              <a:spcAft>
                <a:spcPts val="0"/>
              </a:spcAft>
              <a:buNone/>
            </a:pPr>
            <a:endParaRPr/>
          </a:p>
        </p:txBody>
      </p:sp>
      <p:sp>
        <p:nvSpPr>
          <p:cNvPr id="91" name="Google Shape;91;p17"/>
          <p:cNvSpPr/>
          <p:nvPr/>
        </p:nvSpPr>
        <p:spPr>
          <a:xfrm>
            <a:off x="2788650" y="3270575"/>
            <a:ext cx="5175000" cy="17244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solidFill>
                <a:srgbClr val="1F1F1F"/>
              </a:solidFill>
              <a:highlight>
                <a:srgbClr val="FFE599"/>
              </a:highlight>
            </a:endParaRPr>
          </a:p>
          <a:p>
            <a:pPr marL="0" lvl="0" indent="0" algn="l" rtl="0">
              <a:spcBef>
                <a:spcPts val="0"/>
              </a:spcBef>
              <a:spcAft>
                <a:spcPts val="0"/>
              </a:spcAft>
              <a:buClr>
                <a:schemeClr val="dk1"/>
              </a:buClr>
              <a:buSzPts val="1100"/>
              <a:buFont typeface="Arial"/>
              <a:buNone/>
            </a:pPr>
            <a:r>
              <a:rPr lang="en" sz="1350">
                <a:solidFill>
                  <a:srgbClr val="1F1F1F"/>
                </a:solidFill>
                <a:highlight>
                  <a:srgbClr val="EA9999"/>
                </a:highlight>
              </a:rPr>
              <a:t>The spring season associated with the vernal equinox, called astronomical spring, takes place around March 20 in the Northern Hemisphere, however meteorologists recognize March 1 as the first day of meteorological spring, which is based on annual temperature cycles and the Gregorian calendar. Leap years and the elliptical shape of that orbit around the sun affect when the astronomical seasons, or summer/winter solstices and vernal/autumnal equinoxes, occur.</a:t>
            </a:r>
            <a:endParaRPr>
              <a:solidFill>
                <a:schemeClr val="dk1"/>
              </a:solidFill>
              <a:highlight>
                <a:srgbClr val="EA9999"/>
              </a:highlight>
            </a:endParaRPr>
          </a:p>
          <a:p>
            <a:pPr marL="0" lvl="0" indent="0" algn="l" rtl="0">
              <a:spcBef>
                <a:spcPts val="0"/>
              </a:spcBef>
              <a:spcAft>
                <a:spcPts val="0"/>
              </a:spcAft>
              <a:buNone/>
            </a:pPr>
            <a:endParaRPr/>
          </a:p>
        </p:txBody>
      </p:sp>
      <p:sp>
        <p:nvSpPr>
          <p:cNvPr id="92" name="Google Shape;92;p17"/>
          <p:cNvSpPr txBox="1"/>
          <p:nvPr/>
        </p:nvSpPr>
        <p:spPr>
          <a:xfrm>
            <a:off x="4288325" y="881025"/>
            <a:ext cx="979200" cy="101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7200">
                <a:solidFill>
                  <a:srgbClr val="FFFF00"/>
                </a:solidFill>
              </a:rPr>
              <a:t>❔</a:t>
            </a:r>
            <a:endParaRPr/>
          </a:p>
        </p:txBody>
      </p:sp>
      <p:pic>
        <p:nvPicPr>
          <p:cNvPr id="93" name="Google Shape;93;p17"/>
          <p:cNvPicPr preferRelativeResize="0"/>
          <p:nvPr/>
        </p:nvPicPr>
        <p:blipFill>
          <a:blip r:embed="rId9">
            <a:alphaModFix/>
          </a:blip>
          <a:stretch>
            <a:fillRect/>
          </a:stretch>
        </p:blipFill>
        <p:spPr>
          <a:xfrm>
            <a:off x="615975" y="3154241"/>
            <a:ext cx="1593999" cy="16638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register</a:t>
            </a:r>
            <a:endParaRPr b="1"/>
          </a:p>
        </p:txBody>
      </p:sp>
      <p:sp>
        <p:nvSpPr>
          <p:cNvPr id="99" name="Google Shape;99;p18"/>
          <p:cNvSpPr txBox="1">
            <a:spLocks noGrp="1"/>
          </p:cNvSpPr>
          <p:nvPr>
            <p:ph type="body" idx="1"/>
          </p:nvPr>
        </p:nvSpPr>
        <p:spPr>
          <a:xfrm>
            <a:off x="7963650" y="3457575"/>
            <a:ext cx="1053600" cy="12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7200">
                <a:solidFill>
                  <a:srgbClr val="FFFF00"/>
                </a:solidFill>
              </a:rPr>
              <a:t>❔</a:t>
            </a:r>
            <a:endParaRPr sz="7200">
              <a:solidFill>
                <a:srgbClr val="FFFF00"/>
              </a:solidFill>
            </a:endParaRPr>
          </a:p>
        </p:txBody>
      </p:sp>
      <p:sp>
        <p:nvSpPr>
          <p:cNvPr id="100" name="Google Shape;100;p18"/>
          <p:cNvSpPr/>
          <p:nvPr/>
        </p:nvSpPr>
        <p:spPr>
          <a:xfrm>
            <a:off x="136325" y="1017725"/>
            <a:ext cx="3916500" cy="10101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When daffodils begin to peer, </a:t>
            </a:r>
            <a:endParaRPr>
              <a:solidFill>
                <a:schemeClr val="dk1"/>
              </a:solidFill>
              <a:highlight>
                <a:srgbClr val="00FF00"/>
              </a:highlight>
            </a:endParaRPr>
          </a:p>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With heigh! the doxy, over the dale,</a:t>
            </a:r>
            <a:endParaRPr>
              <a:solidFill>
                <a:schemeClr val="dk1"/>
              </a:solidFill>
              <a:highlight>
                <a:srgbClr val="00FF00"/>
              </a:highlight>
            </a:endParaRPr>
          </a:p>
          <a:p>
            <a:pPr marL="0" lvl="0" indent="0" algn="l" rtl="0">
              <a:spcBef>
                <a:spcPts val="0"/>
              </a:spcBef>
              <a:spcAft>
                <a:spcPts val="0"/>
              </a:spcAft>
              <a:buClr>
                <a:schemeClr val="dk1"/>
              </a:buClr>
              <a:buSzPts val="1100"/>
              <a:buFont typeface="Arial"/>
              <a:buNone/>
            </a:pPr>
            <a:r>
              <a:rPr lang="en">
                <a:solidFill>
                  <a:schemeClr val="dk1"/>
                </a:solidFill>
                <a:highlight>
                  <a:srgbClr val="00FF00"/>
                </a:highlight>
              </a:rPr>
              <a:t>Why, then comes in the sweet o’ the year;</a:t>
            </a:r>
            <a:endParaRPr>
              <a:solidFill>
                <a:schemeClr val="dk1"/>
              </a:solidFill>
              <a:highlight>
                <a:srgbClr val="00FF00"/>
              </a:highlight>
            </a:endParaRPr>
          </a:p>
          <a:p>
            <a:pPr marL="0" lvl="0" indent="0" algn="l" rtl="0">
              <a:spcBef>
                <a:spcPts val="0"/>
              </a:spcBef>
              <a:spcAft>
                <a:spcPts val="0"/>
              </a:spcAft>
              <a:buNone/>
            </a:pPr>
            <a:r>
              <a:rPr lang="en">
                <a:solidFill>
                  <a:schemeClr val="dk1"/>
                </a:solidFill>
                <a:highlight>
                  <a:srgbClr val="00FF00"/>
                </a:highlight>
              </a:rPr>
              <a:t>For the red blood reigns in the winter’s pale.</a:t>
            </a:r>
            <a:endParaRPr>
              <a:highlight>
                <a:srgbClr val="00FF00"/>
              </a:highlight>
            </a:endParaRPr>
          </a:p>
        </p:txBody>
      </p:sp>
      <p:sp>
        <p:nvSpPr>
          <p:cNvPr id="101" name="Google Shape;101;p18"/>
          <p:cNvSpPr/>
          <p:nvPr/>
        </p:nvSpPr>
        <p:spPr>
          <a:xfrm>
            <a:off x="5626875" y="74450"/>
            <a:ext cx="3205500" cy="19533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00FFFF"/>
                </a:highlight>
              </a:rPr>
              <a:t>Oh man, this sucks. I have this running nose and keep like sniffling and sneezing! I have this like allergy. And the doc is a real weirdo. He´s nuts! I Hate spring. It´s only March now! Weeks to go. Oh man...</a:t>
            </a:r>
            <a:endParaRPr>
              <a:highlight>
                <a:srgbClr val="00FFFF"/>
              </a:highlight>
            </a:endParaRPr>
          </a:p>
        </p:txBody>
      </p:sp>
      <p:sp>
        <p:nvSpPr>
          <p:cNvPr id="102" name="Google Shape;102;p18"/>
          <p:cNvSpPr/>
          <p:nvPr/>
        </p:nvSpPr>
        <p:spPr>
          <a:xfrm>
            <a:off x="136325" y="2144150"/>
            <a:ext cx="2553300" cy="28506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FFE599"/>
                </a:highlight>
              </a:rPr>
              <a:t>Hey Bunny, you are my little Easter baby...</a:t>
            </a: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highlight>
                <a:srgbClr val="FFE599"/>
              </a:highlight>
            </a:endParaRPr>
          </a:p>
          <a:p>
            <a:pPr marL="0" lvl="0" indent="0" algn="l" rtl="0">
              <a:spcBef>
                <a:spcPts val="0"/>
              </a:spcBef>
              <a:spcAft>
                <a:spcPts val="0"/>
              </a:spcAft>
              <a:buNone/>
            </a:pPr>
            <a:endParaRPr/>
          </a:p>
        </p:txBody>
      </p:sp>
      <p:sp>
        <p:nvSpPr>
          <p:cNvPr id="103" name="Google Shape;103;p18"/>
          <p:cNvSpPr/>
          <p:nvPr/>
        </p:nvSpPr>
        <p:spPr>
          <a:xfrm>
            <a:off x="2788650" y="2144150"/>
            <a:ext cx="6246600" cy="1010100"/>
          </a:xfrm>
          <a:prstGeom prst="roundRect">
            <a:avLst>
              <a:gd name="adj" fmla="val 1666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300"/>
          </a:p>
          <a:p>
            <a:pPr marL="0" lvl="0" indent="0" algn="l" rtl="0">
              <a:lnSpc>
                <a:spcPct val="115000"/>
              </a:lnSpc>
              <a:spcBef>
                <a:spcPts val="800"/>
              </a:spcBef>
              <a:spcAft>
                <a:spcPts val="0"/>
              </a:spcAft>
              <a:buClr>
                <a:schemeClr val="dk1"/>
              </a:buClr>
              <a:buSzPts val="1100"/>
              <a:buFont typeface="Arial"/>
              <a:buNone/>
            </a:pPr>
            <a:r>
              <a:rPr lang="en" sz="1300"/>
              <a:t>Spring is beautiful, but it's also a key time of year for </a:t>
            </a:r>
            <a:r>
              <a:rPr lang="en" sz="1300">
                <a:uFill>
                  <a:noFill/>
                </a:uFill>
                <a:hlinkClick r:id="rId3"/>
              </a:rPr>
              <a:t>seasonal allergies</a:t>
            </a:r>
            <a:r>
              <a:rPr lang="en" sz="1300"/>
              <a:t>. As plants release </a:t>
            </a:r>
            <a:r>
              <a:rPr lang="en" sz="1300">
                <a:uFill>
                  <a:noFill/>
                </a:uFill>
                <a:hlinkClick r:id="rId4"/>
              </a:rPr>
              <a:t>pollen</a:t>
            </a:r>
            <a:r>
              <a:rPr lang="en" sz="1300"/>
              <a:t>, millions of people with </a:t>
            </a:r>
            <a:r>
              <a:rPr lang="en" sz="1300">
                <a:uFill>
                  <a:noFill/>
                </a:uFill>
                <a:hlinkClick r:id="rId5"/>
              </a:rPr>
              <a:t>hay fever</a:t>
            </a:r>
            <a:r>
              <a:rPr lang="en" sz="1300"/>
              <a:t> start to sniffle and </a:t>
            </a:r>
            <a:r>
              <a:rPr lang="en" sz="1300">
                <a:uFill>
                  <a:noFill/>
                </a:uFill>
                <a:hlinkClick r:id="rId6"/>
              </a:rPr>
              <a:t>sneeze</a:t>
            </a:r>
            <a:r>
              <a:rPr lang="en" sz="1300"/>
              <a:t>. There's no cure but you can take steps to curb </a:t>
            </a:r>
            <a:r>
              <a:rPr lang="en" sz="1300">
                <a:uFill>
                  <a:noFill/>
                </a:uFill>
                <a:hlinkClick r:id="rId7"/>
              </a:rPr>
              <a:t>springtime allergies</a:t>
            </a:r>
            <a:r>
              <a:rPr lang="en" sz="1300"/>
              <a:t>, from </a:t>
            </a:r>
            <a:r>
              <a:rPr lang="en" sz="1300">
                <a:uFill>
                  <a:noFill/>
                </a:uFill>
                <a:hlinkClick r:id="rId8"/>
              </a:rPr>
              <a:t>medication</a:t>
            </a:r>
            <a:r>
              <a:rPr lang="en" sz="1300"/>
              <a:t> to household habits.</a:t>
            </a:r>
            <a:endParaRPr sz="1300"/>
          </a:p>
          <a:p>
            <a:pPr marL="0" lvl="0" indent="0" algn="l" rtl="0">
              <a:spcBef>
                <a:spcPts val="800"/>
              </a:spcBef>
              <a:spcAft>
                <a:spcPts val="0"/>
              </a:spcAft>
              <a:buNone/>
            </a:pPr>
            <a:endParaRPr/>
          </a:p>
        </p:txBody>
      </p:sp>
      <p:sp>
        <p:nvSpPr>
          <p:cNvPr id="104" name="Google Shape;104;p18"/>
          <p:cNvSpPr/>
          <p:nvPr/>
        </p:nvSpPr>
        <p:spPr>
          <a:xfrm>
            <a:off x="2788650" y="3270575"/>
            <a:ext cx="5175000" cy="17244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solidFill>
                <a:srgbClr val="1F1F1F"/>
              </a:solidFill>
              <a:highlight>
                <a:srgbClr val="FFE599"/>
              </a:highlight>
            </a:endParaRPr>
          </a:p>
          <a:p>
            <a:pPr marL="0" lvl="0" indent="0" algn="l" rtl="0">
              <a:spcBef>
                <a:spcPts val="0"/>
              </a:spcBef>
              <a:spcAft>
                <a:spcPts val="0"/>
              </a:spcAft>
              <a:buClr>
                <a:schemeClr val="dk1"/>
              </a:buClr>
              <a:buSzPts val="1100"/>
              <a:buFont typeface="Arial"/>
              <a:buNone/>
            </a:pPr>
            <a:r>
              <a:rPr lang="en" sz="1350">
                <a:solidFill>
                  <a:srgbClr val="1F1F1F"/>
                </a:solidFill>
                <a:highlight>
                  <a:srgbClr val="EA9999"/>
                </a:highlight>
              </a:rPr>
              <a:t>The spring season associated with the vernal equinox, called astronomical spring, takes place around March 20 in the Northern Hemisphere, however meteorologists recognize March 1 as the first day of meteorological spring, which is based on annual temperature cycles and the Gregorian calendar. Leap years and the elliptical shape of that orbit around the sun affect when the astronomical seasons, or summer/winter solstices and vernal/autumnal equinoxes, occur.</a:t>
            </a:r>
            <a:endParaRPr>
              <a:solidFill>
                <a:schemeClr val="dk1"/>
              </a:solidFill>
              <a:highlight>
                <a:srgbClr val="EA9999"/>
              </a:highlight>
            </a:endParaRPr>
          </a:p>
          <a:p>
            <a:pPr marL="0" lvl="0" indent="0" algn="l" rtl="0">
              <a:spcBef>
                <a:spcPts val="0"/>
              </a:spcBef>
              <a:spcAft>
                <a:spcPts val="0"/>
              </a:spcAft>
              <a:buNone/>
            </a:pPr>
            <a:endParaRPr/>
          </a:p>
        </p:txBody>
      </p:sp>
      <p:sp>
        <p:nvSpPr>
          <p:cNvPr id="105" name="Google Shape;105;p18"/>
          <p:cNvSpPr txBox="1"/>
          <p:nvPr/>
        </p:nvSpPr>
        <p:spPr>
          <a:xfrm>
            <a:off x="4032725" y="445025"/>
            <a:ext cx="1593900" cy="144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a:t>INTIMATE FROZEN CASUAL CONSULTATIVE FORMAL</a:t>
            </a:r>
            <a:endParaRPr/>
          </a:p>
        </p:txBody>
      </p:sp>
      <p:pic>
        <p:nvPicPr>
          <p:cNvPr id="106" name="Google Shape;106;p18"/>
          <p:cNvPicPr preferRelativeResize="0"/>
          <p:nvPr/>
        </p:nvPicPr>
        <p:blipFill>
          <a:blip r:embed="rId9">
            <a:alphaModFix/>
          </a:blip>
          <a:stretch>
            <a:fillRect/>
          </a:stretch>
        </p:blipFill>
        <p:spPr>
          <a:xfrm>
            <a:off x="615975" y="3154241"/>
            <a:ext cx="1593999" cy="16638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0"/>
          <p:cNvSpPr txBox="1">
            <a:spLocks noGrp="1"/>
          </p:cNvSpPr>
          <p:nvPr>
            <p:ph type="body" idx="1"/>
          </p:nvPr>
        </p:nvSpPr>
        <p:spPr>
          <a:xfrm>
            <a:off x="311700" y="445025"/>
            <a:ext cx="8520600" cy="4123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b="1">
              <a:solidFill>
                <a:srgbClr val="000000"/>
              </a:solidFill>
              <a:latin typeface="Calibri"/>
              <a:ea typeface="Calibri"/>
              <a:cs typeface="Calibri"/>
              <a:sym typeface="Calibri"/>
            </a:endParaRPr>
          </a:p>
          <a:p>
            <a:pPr marL="457200" lvl="0" indent="0" algn="l" rtl="0">
              <a:spcBef>
                <a:spcPts val="1600"/>
              </a:spcBef>
              <a:spcAft>
                <a:spcPts val="0"/>
              </a:spcAft>
              <a:buNone/>
            </a:pPr>
            <a:endParaRPr b="1">
              <a:solidFill>
                <a:srgbClr val="000000"/>
              </a:solidFill>
              <a:latin typeface="Calibri"/>
              <a:ea typeface="Calibri"/>
              <a:cs typeface="Calibri"/>
              <a:sym typeface="Calibri"/>
            </a:endParaRPr>
          </a:p>
          <a:p>
            <a:pPr marL="457200" lvl="0" indent="-342900" algn="l" rtl="0">
              <a:spcBef>
                <a:spcPts val="160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FROZEN </a:t>
            </a:r>
            <a:r>
              <a:rPr lang="en">
                <a:solidFill>
                  <a:srgbClr val="333333"/>
                </a:solidFill>
                <a:highlight>
                  <a:srgbClr val="FFFFFF"/>
                </a:highlight>
                <a:latin typeface="Calibri"/>
                <a:ea typeface="Calibri"/>
                <a:cs typeface="Calibri"/>
                <a:sym typeface="Calibri"/>
              </a:rPr>
              <a:t>literally “frozen” in time and form</a:t>
            </a:r>
            <a:endParaRPr>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FORMAL </a:t>
            </a:r>
            <a:r>
              <a:rPr lang="en">
                <a:solidFill>
                  <a:srgbClr val="333333"/>
                </a:solidFill>
                <a:highlight>
                  <a:srgbClr val="FFFFFF"/>
                </a:highlight>
                <a:latin typeface="Calibri"/>
                <a:ea typeface="Calibri"/>
                <a:cs typeface="Calibri"/>
                <a:sym typeface="Calibri"/>
              </a:rPr>
              <a:t>impersonal, complete sentences, no slang, may use technical or academic vocabulary, used for scientific publishing</a:t>
            </a:r>
            <a:endParaRPr b="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CONSULTATIVE</a:t>
            </a:r>
            <a:r>
              <a:rPr lang="en" sz="900">
                <a:solidFill>
                  <a:srgbClr val="333333"/>
                </a:solidFill>
                <a:highlight>
                  <a:srgbClr val="FFFFFF"/>
                </a:highlight>
                <a:latin typeface="Verdana"/>
                <a:ea typeface="Verdana"/>
                <a:cs typeface="Verdana"/>
                <a:sym typeface="Verdana"/>
              </a:rPr>
              <a:t> </a:t>
            </a:r>
            <a:r>
              <a:rPr lang="en">
                <a:solidFill>
                  <a:srgbClr val="333333"/>
                </a:solidFill>
                <a:highlight>
                  <a:srgbClr val="FFFFFF"/>
                </a:highlight>
                <a:latin typeface="Calibri"/>
                <a:ea typeface="Calibri"/>
                <a:cs typeface="Calibri"/>
                <a:sym typeface="Calibri"/>
              </a:rPr>
              <a:t>used when consulting an expert such, formal register in conversation</a:t>
            </a:r>
            <a:endParaRPr b="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CASUAL </a:t>
            </a:r>
            <a:r>
              <a:rPr lang="en">
                <a:solidFill>
                  <a:srgbClr val="333333"/>
                </a:solidFill>
                <a:highlight>
                  <a:srgbClr val="FFFFFF"/>
                </a:highlight>
                <a:latin typeface="Calibri"/>
                <a:ea typeface="Calibri"/>
                <a:cs typeface="Calibri"/>
                <a:sym typeface="Calibri"/>
              </a:rPr>
              <a:t>conversational tone, among and between friends; general words, rather than technical; may include slang and colloquialisms</a:t>
            </a:r>
            <a:endParaRPr b="1">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b="1">
                <a:solidFill>
                  <a:srgbClr val="000000"/>
                </a:solidFill>
                <a:latin typeface="Calibri"/>
                <a:ea typeface="Calibri"/>
                <a:cs typeface="Calibri"/>
                <a:sym typeface="Calibri"/>
              </a:rPr>
              <a:t>INTIMATE </a:t>
            </a:r>
            <a:r>
              <a:rPr lang="en">
                <a:solidFill>
                  <a:srgbClr val="000000"/>
                </a:solidFill>
                <a:latin typeface="Calibri"/>
                <a:ea typeface="Calibri"/>
                <a:cs typeface="Calibri"/>
                <a:sym typeface="Calibri"/>
              </a:rPr>
              <a:t>private conversations, restricted to families, bedrooms etc. </a:t>
            </a:r>
            <a:endParaRPr>
              <a:solidFill>
                <a:srgbClr val="000000"/>
              </a:solidFill>
              <a:latin typeface="Calibri"/>
              <a:ea typeface="Calibri"/>
              <a:cs typeface="Calibri"/>
              <a:sym typeface="Calibri"/>
            </a:endParaRPr>
          </a:p>
          <a:p>
            <a:pPr marL="457200" lvl="0" indent="0" algn="l" rtl="0">
              <a:spcBef>
                <a:spcPts val="1600"/>
              </a:spcBef>
              <a:spcAft>
                <a:spcPts val="0"/>
              </a:spcAft>
              <a:buNone/>
            </a:pPr>
            <a:r>
              <a:rPr lang="en" b="1" i="1">
                <a:solidFill>
                  <a:srgbClr val="000000"/>
                </a:solidFill>
                <a:latin typeface="Calibri"/>
                <a:ea typeface="Calibri"/>
                <a:cs typeface="Calibri"/>
                <a:sym typeface="Calibri"/>
              </a:rPr>
              <a:t>Write two tweets in two different registers.</a:t>
            </a:r>
            <a:endParaRPr b="1" i="1">
              <a:solidFill>
                <a:srgbClr val="000000"/>
              </a:solidFill>
              <a:latin typeface="Calibri"/>
              <a:ea typeface="Calibri"/>
              <a:cs typeface="Calibri"/>
              <a:sym typeface="Calibri"/>
            </a:endParaRPr>
          </a:p>
          <a:p>
            <a:pPr marL="0" lvl="0" indent="0" algn="r" rtl="0">
              <a:spcBef>
                <a:spcPts val="1600"/>
              </a:spcBef>
              <a:spcAft>
                <a:spcPts val="0"/>
              </a:spcAft>
              <a:buNone/>
            </a:pPr>
            <a:r>
              <a:rPr lang="en" sz="800" i="1">
                <a:solidFill>
                  <a:srgbClr val="000000"/>
                </a:solidFill>
                <a:highlight>
                  <a:srgbClr val="FFFFFF"/>
                </a:highlight>
                <a:latin typeface="Calibri"/>
                <a:ea typeface="Calibri"/>
                <a:cs typeface="Calibri"/>
                <a:sym typeface="Calibri"/>
              </a:rPr>
              <a:t>Sarah Elaine Eaton: Language Register and Why It Matters (Or: Why You Can’t Write An Academic Paper in Gangsta Slang). Retreived from </a:t>
            </a:r>
            <a:r>
              <a:rPr lang="en" sz="800" i="1">
                <a:solidFill>
                  <a:srgbClr val="000000"/>
                </a:solidFill>
                <a:uFill>
                  <a:noFill/>
                </a:uFill>
                <a:latin typeface="Calibri"/>
                <a:ea typeface="Calibri"/>
                <a:cs typeface="Calibri"/>
                <a:sym typeface="Calibri"/>
                <a:hlinkClick r:id="rId3"/>
              </a:rPr>
              <a:t>https://drsaraheaton.wordpress.com/2012/05/22/language-register-and-why-it-matters-or-why-you-cant-write-an-academic-paper-in-gangsta-slang/</a:t>
            </a:r>
            <a:endParaRPr sz="800" i="1">
              <a:solidFill>
                <a:srgbClr val="000000"/>
              </a:solidFill>
              <a:highlight>
                <a:srgbClr val="FFFFFF"/>
              </a:highlight>
              <a:latin typeface="Calibri"/>
              <a:ea typeface="Calibri"/>
              <a:cs typeface="Calibri"/>
              <a:sym typeface="Calibri"/>
            </a:endParaRPr>
          </a:p>
          <a:p>
            <a:pPr marL="0" lvl="0" indent="0" algn="r" rtl="0">
              <a:spcBef>
                <a:spcPts val="1600"/>
              </a:spcBef>
              <a:spcAft>
                <a:spcPts val="1600"/>
              </a:spcAft>
              <a:buNone/>
            </a:pPr>
            <a:endParaRPr sz="750">
              <a:solidFill>
                <a:srgbClr val="333333"/>
              </a:solidFill>
              <a:highlight>
                <a:srgbClr val="FFFFFF"/>
              </a:highlight>
              <a:latin typeface="Verdana"/>
              <a:ea typeface="Verdana"/>
              <a:cs typeface="Verdana"/>
              <a:sym typeface="Verdana"/>
            </a:endParaRPr>
          </a:p>
        </p:txBody>
      </p:sp>
      <p:pic>
        <p:nvPicPr>
          <p:cNvPr id="120" name="Google Shape;120;p20"/>
          <p:cNvPicPr preferRelativeResize="0"/>
          <p:nvPr/>
        </p:nvPicPr>
        <p:blipFill>
          <a:blip r:embed="rId4">
            <a:alphaModFix/>
          </a:blip>
          <a:stretch>
            <a:fillRect/>
          </a:stretch>
        </p:blipFill>
        <p:spPr>
          <a:xfrm>
            <a:off x="7361375" y="306825"/>
            <a:ext cx="1470925" cy="1470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139825" y="445025"/>
            <a:ext cx="8928900" cy="10665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800" b="1" i="1"/>
              <a:t>Select the best option and use it in the correct form:</a:t>
            </a:r>
            <a:endParaRPr sz="1800" b="1" i="1"/>
          </a:p>
          <a:p>
            <a:pPr marL="0" lvl="0" indent="0" algn="l" rtl="0">
              <a:lnSpc>
                <a:spcPct val="115000"/>
              </a:lnSpc>
              <a:spcBef>
                <a:spcPts val="1200"/>
              </a:spcBef>
              <a:spcAft>
                <a:spcPts val="1200"/>
              </a:spcAft>
              <a:buClr>
                <a:schemeClr val="dk1"/>
              </a:buClr>
              <a:buSzPts val="1100"/>
              <a:buFont typeface="Arial"/>
              <a:buNone/>
            </a:pPr>
            <a:r>
              <a:rPr lang="en" sz="1800" b="1"/>
              <a:t>assist   •     clarify       •       converse     •    	extract       •      incline       •   sustain</a:t>
            </a:r>
            <a:endParaRPr sz="1800" b="1"/>
          </a:p>
        </p:txBody>
      </p:sp>
      <p:sp>
        <p:nvSpPr>
          <p:cNvPr id="126" name="Google Shape;126;p21"/>
          <p:cNvSpPr txBox="1">
            <a:spLocks noGrp="1"/>
          </p:cNvSpPr>
          <p:nvPr>
            <p:ph type="body" idx="1"/>
          </p:nvPr>
        </p:nvSpPr>
        <p:spPr>
          <a:xfrm>
            <a:off x="311700" y="1511650"/>
            <a:ext cx="8520600" cy="3057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1. The lecturer tried to </a:t>
            </a:r>
            <a:r>
              <a:rPr lang="en" sz="1400" u="sng">
                <a:solidFill>
                  <a:srgbClr val="333333"/>
                </a:solidFill>
                <a:highlight>
                  <a:srgbClr val="FFFFFF"/>
                </a:highlight>
              </a:rPr>
              <a:t>explain</a:t>
            </a:r>
            <a:r>
              <a:rPr lang="en" sz="1400">
                <a:solidFill>
                  <a:srgbClr val="333333"/>
                </a:solidFill>
              </a:rPr>
              <a:t> </a:t>
            </a:r>
            <a:r>
              <a:rPr lang="en" sz="1400">
                <a:solidFill>
                  <a:srgbClr val="333333"/>
                </a:solidFill>
                <a:highlight>
                  <a:srgbClr val="FFFFFF"/>
                </a:highlight>
              </a:rPr>
              <a:t>her point </a:t>
            </a:r>
            <a:r>
              <a:rPr lang="en" sz="1400" u="sng">
                <a:solidFill>
                  <a:srgbClr val="333333"/>
                </a:solidFill>
                <a:highlight>
                  <a:srgbClr val="FFFFFF"/>
                </a:highlight>
              </a:rPr>
              <a:t>more clearly</a:t>
            </a:r>
            <a:r>
              <a:rPr lang="en" sz="1400">
                <a:solidFill>
                  <a:srgbClr val="333333"/>
                </a:solidFill>
              </a:rPr>
              <a:t> </a:t>
            </a:r>
            <a:r>
              <a:rPr lang="en" sz="1400">
                <a:solidFill>
                  <a:srgbClr val="333333"/>
                </a:solidFill>
                <a:highlight>
                  <a:srgbClr val="FFFFFF"/>
                </a:highlight>
              </a:rPr>
              <a:t>by using another example more familiar to her students.</a:t>
            </a:r>
            <a:endParaRPr sz="1400">
              <a:solidFill>
                <a:srgbClr val="333333"/>
              </a:solidFill>
            </a:endParaRPr>
          </a:p>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2. By the age of three, most children are able to </a:t>
            </a:r>
            <a:r>
              <a:rPr lang="en" sz="1400" u="sng">
                <a:solidFill>
                  <a:srgbClr val="333333"/>
                </a:solidFill>
                <a:highlight>
                  <a:srgbClr val="FFFFFF"/>
                </a:highlight>
              </a:rPr>
              <a:t>talk</a:t>
            </a:r>
            <a:r>
              <a:rPr lang="en" sz="1400">
                <a:solidFill>
                  <a:srgbClr val="333333"/>
                </a:solidFill>
              </a:rPr>
              <a:t> </a:t>
            </a:r>
            <a:r>
              <a:rPr lang="en" sz="1400">
                <a:solidFill>
                  <a:srgbClr val="333333"/>
                </a:solidFill>
                <a:highlight>
                  <a:srgbClr val="FFFFFF"/>
                </a:highlight>
              </a:rPr>
              <a:t>with an adult in a limited fashion.</a:t>
            </a:r>
            <a:endParaRPr sz="1400">
              <a:solidFill>
                <a:srgbClr val="333333"/>
              </a:solidFill>
            </a:endParaRPr>
          </a:p>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3. Because of unhappy childhood experiences, he is </a:t>
            </a:r>
            <a:r>
              <a:rPr lang="en" sz="1400" u="sng">
                <a:solidFill>
                  <a:srgbClr val="333333"/>
                </a:solidFill>
                <a:highlight>
                  <a:srgbClr val="FFFFFF"/>
                </a:highlight>
              </a:rPr>
              <a:t>likely</a:t>
            </a:r>
            <a:r>
              <a:rPr lang="en" sz="1400">
                <a:solidFill>
                  <a:srgbClr val="333333"/>
                </a:solidFill>
              </a:rPr>
              <a:t> </a:t>
            </a:r>
            <a:r>
              <a:rPr lang="en" sz="1400">
                <a:solidFill>
                  <a:srgbClr val="333333"/>
                </a:solidFill>
                <a:highlight>
                  <a:srgbClr val="FFFFFF"/>
                </a:highlight>
              </a:rPr>
              <a:t>to believe that most people are basically very selfish.</a:t>
            </a:r>
            <a:endParaRPr sz="1400">
              <a:solidFill>
                <a:srgbClr val="333333"/>
              </a:solidFill>
            </a:endParaRPr>
          </a:p>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4. During examinations, students are not allowed to talk to or to </a:t>
            </a:r>
            <a:r>
              <a:rPr lang="en" sz="1400" u="sng">
                <a:solidFill>
                  <a:srgbClr val="333333"/>
                </a:solidFill>
                <a:highlight>
                  <a:srgbClr val="FFFFFF"/>
                </a:highlight>
              </a:rPr>
              <a:t>help</a:t>
            </a:r>
            <a:r>
              <a:rPr lang="en" sz="1400">
                <a:solidFill>
                  <a:srgbClr val="333333"/>
                </a:solidFill>
              </a:rPr>
              <a:t> </a:t>
            </a:r>
            <a:r>
              <a:rPr lang="en" sz="1400">
                <a:solidFill>
                  <a:srgbClr val="333333"/>
                </a:solidFill>
                <a:highlight>
                  <a:srgbClr val="FFFFFF"/>
                </a:highlight>
              </a:rPr>
              <a:t>other students in any way.</a:t>
            </a:r>
            <a:endParaRPr sz="1400">
              <a:solidFill>
                <a:srgbClr val="333333"/>
              </a:solidFill>
            </a:endParaRPr>
          </a:p>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5. Students should not read every page of a book but instead identify and then </a:t>
            </a:r>
            <a:r>
              <a:rPr lang="en" sz="1400" u="sng">
                <a:solidFill>
                  <a:srgbClr val="333333"/>
                </a:solidFill>
                <a:highlight>
                  <a:srgbClr val="FFFFFF"/>
                </a:highlight>
              </a:rPr>
              <a:t>take out</a:t>
            </a:r>
            <a:r>
              <a:rPr lang="en" sz="1400">
                <a:solidFill>
                  <a:srgbClr val="333333"/>
                </a:solidFill>
              </a:rPr>
              <a:t> </a:t>
            </a:r>
            <a:r>
              <a:rPr lang="en" sz="1400">
                <a:solidFill>
                  <a:srgbClr val="333333"/>
                </a:solidFill>
                <a:highlight>
                  <a:srgbClr val="FFFFFF"/>
                </a:highlight>
              </a:rPr>
              <a:t>only those ideas which are relevant.</a:t>
            </a:r>
            <a:endParaRPr sz="1400">
              <a:solidFill>
                <a:srgbClr val="333333"/>
              </a:solidFill>
            </a:endParaRPr>
          </a:p>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6. Some students will stay up all night to finish their work, but it is impossible to </a:t>
            </a:r>
            <a:r>
              <a:rPr lang="en" sz="1400" u="sng">
                <a:solidFill>
                  <a:srgbClr val="333333"/>
                </a:solidFill>
                <a:highlight>
                  <a:srgbClr val="FFFFFF"/>
                </a:highlight>
              </a:rPr>
              <a:t>keep</a:t>
            </a:r>
            <a:r>
              <a:rPr lang="en" sz="1400">
                <a:solidFill>
                  <a:srgbClr val="333333"/>
                </a:solidFill>
              </a:rPr>
              <a:t> </a:t>
            </a:r>
            <a:r>
              <a:rPr lang="en" sz="1400">
                <a:solidFill>
                  <a:srgbClr val="333333"/>
                </a:solidFill>
                <a:highlight>
                  <a:srgbClr val="FFFFFF"/>
                </a:highlight>
              </a:rPr>
              <a:t>this for very long and so it is not recommended.</a:t>
            </a:r>
            <a:endParaRPr sz="1400">
              <a:solidFill>
                <a:srgbClr val="333333"/>
              </a:solidFill>
              <a:highlight>
                <a:srgbClr val="FFFFFF"/>
              </a:highlight>
            </a:endParaRPr>
          </a:p>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139825" y="445025"/>
            <a:ext cx="8928900" cy="10665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800" b="1" i="1"/>
              <a:t>Select the best option and use it in the correct form:</a:t>
            </a:r>
            <a:endParaRPr sz="1800" b="1" i="1"/>
          </a:p>
          <a:p>
            <a:pPr marL="0" lvl="0" indent="0" algn="l" rtl="0">
              <a:lnSpc>
                <a:spcPct val="115000"/>
              </a:lnSpc>
              <a:spcBef>
                <a:spcPts val="1200"/>
              </a:spcBef>
              <a:spcAft>
                <a:spcPts val="1200"/>
              </a:spcAft>
              <a:buClr>
                <a:schemeClr val="dk1"/>
              </a:buClr>
              <a:buSzPts val="1100"/>
              <a:buFont typeface="Arial"/>
              <a:buNone/>
            </a:pPr>
            <a:r>
              <a:rPr lang="en" sz="1800" b="1"/>
              <a:t>assist   •     clarify       •       converse     •    	extract       •      incline       •   sustain</a:t>
            </a:r>
            <a:endParaRPr sz="1800" b="1"/>
          </a:p>
        </p:txBody>
      </p:sp>
      <p:sp>
        <p:nvSpPr>
          <p:cNvPr id="132" name="Google Shape;132;p22"/>
          <p:cNvSpPr txBox="1">
            <a:spLocks noGrp="1"/>
          </p:cNvSpPr>
          <p:nvPr>
            <p:ph type="body" idx="1"/>
          </p:nvPr>
        </p:nvSpPr>
        <p:spPr>
          <a:xfrm>
            <a:off x="311700" y="1511650"/>
            <a:ext cx="8520600" cy="3057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1. The lecturer tried to </a:t>
            </a:r>
            <a:r>
              <a:rPr lang="en" sz="1400" b="1" u="sng">
                <a:solidFill>
                  <a:srgbClr val="FF0000"/>
                </a:solidFill>
                <a:highlight>
                  <a:srgbClr val="FFFFFF"/>
                </a:highlight>
              </a:rPr>
              <a:t>clarify</a:t>
            </a:r>
            <a:r>
              <a:rPr lang="en" sz="1400">
                <a:solidFill>
                  <a:srgbClr val="333333"/>
                </a:solidFill>
              </a:rPr>
              <a:t> </a:t>
            </a:r>
            <a:r>
              <a:rPr lang="en" sz="1400">
                <a:solidFill>
                  <a:srgbClr val="333333"/>
                </a:solidFill>
                <a:highlight>
                  <a:srgbClr val="FFFFFF"/>
                </a:highlight>
              </a:rPr>
              <a:t>her point by using another example more familiar to her students.</a:t>
            </a:r>
            <a:endParaRPr sz="1400">
              <a:solidFill>
                <a:srgbClr val="333333"/>
              </a:solidFill>
            </a:endParaRPr>
          </a:p>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2. By the age of three, most children are able to </a:t>
            </a:r>
            <a:r>
              <a:rPr lang="en" sz="1400" b="1" u="sng">
                <a:solidFill>
                  <a:srgbClr val="FF0000"/>
                </a:solidFill>
                <a:highlight>
                  <a:srgbClr val="FFFFFF"/>
                </a:highlight>
              </a:rPr>
              <a:t>converse</a:t>
            </a:r>
            <a:r>
              <a:rPr lang="en" sz="1400">
                <a:solidFill>
                  <a:srgbClr val="333333"/>
                </a:solidFill>
              </a:rPr>
              <a:t> </a:t>
            </a:r>
            <a:r>
              <a:rPr lang="en" sz="1400">
                <a:solidFill>
                  <a:srgbClr val="333333"/>
                </a:solidFill>
                <a:highlight>
                  <a:srgbClr val="FFFFFF"/>
                </a:highlight>
              </a:rPr>
              <a:t>with an adult in a limited fashion.</a:t>
            </a:r>
            <a:endParaRPr sz="1400">
              <a:solidFill>
                <a:srgbClr val="333333"/>
              </a:solidFill>
            </a:endParaRPr>
          </a:p>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3. Because of unhappy childhood experiences, he is </a:t>
            </a:r>
            <a:r>
              <a:rPr lang="en" sz="1400" b="1" u="sng">
                <a:solidFill>
                  <a:srgbClr val="FF0000"/>
                </a:solidFill>
                <a:highlight>
                  <a:srgbClr val="FFFFFF"/>
                </a:highlight>
              </a:rPr>
              <a:t>inclined</a:t>
            </a:r>
            <a:r>
              <a:rPr lang="en" sz="1400">
                <a:solidFill>
                  <a:srgbClr val="333333"/>
                </a:solidFill>
              </a:rPr>
              <a:t> </a:t>
            </a:r>
            <a:r>
              <a:rPr lang="en" sz="1400">
                <a:solidFill>
                  <a:srgbClr val="333333"/>
                </a:solidFill>
                <a:highlight>
                  <a:srgbClr val="FFFFFF"/>
                </a:highlight>
              </a:rPr>
              <a:t>to believe that most people are basically very selfish.</a:t>
            </a:r>
            <a:endParaRPr sz="1400">
              <a:solidFill>
                <a:srgbClr val="333333"/>
              </a:solidFill>
            </a:endParaRPr>
          </a:p>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4. During examinations, students are not allowed to talk to or to </a:t>
            </a:r>
            <a:r>
              <a:rPr lang="en" sz="1400" b="1" u="sng">
                <a:solidFill>
                  <a:srgbClr val="FF0000"/>
                </a:solidFill>
                <a:highlight>
                  <a:srgbClr val="FFFFFF"/>
                </a:highlight>
              </a:rPr>
              <a:t>assist</a:t>
            </a:r>
            <a:r>
              <a:rPr lang="en" sz="1400">
                <a:solidFill>
                  <a:srgbClr val="333333"/>
                </a:solidFill>
              </a:rPr>
              <a:t> </a:t>
            </a:r>
            <a:r>
              <a:rPr lang="en" sz="1400">
                <a:solidFill>
                  <a:srgbClr val="333333"/>
                </a:solidFill>
                <a:highlight>
                  <a:srgbClr val="FFFFFF"/>
                </a:highlight>
              </a:rPr>
              <a:t>other students in any way.</a:t>
            </a:r>
            <a:endParaRPr sz="1400">
              <a:solidFill>
                <a:srgbClr val="333333"/>
              </a:solidFill>
            </a:endParaRPr>
          </a:p>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5. Students should not read every page of a book but instead identify and then </a:t>
            </a:r>
            <a:r>
              <a:rPr lang="en" sz="1400" b="1" u="sng">
                <a:solidFill>
                  <a:srgbClr val="FF0000"/>
                </a:solidFill>
                <a:highlight>
                  <a:srgbClr val="FFFFFF"/>
                </a:highlight>
              </a:rPr>
              <a:t>extract</a:t>
            </a:r>
            <a:r>
              <a:rPr lang="en" sz="1400" b="1">
                <a:solidFill>
                  <a:srgbClr val="FF0000"/>
                </a:solidFill>
              </a:rPr>
              <a:t> </a:t>
            </a:r>
            <a:r>
              <a:rPr lang="en" sz="1400">
                <a:solidFill>
                  <a:srgbClr val="333333"/>
                </a:solidFill>
                <a:highlight>
                  <a:srgbClr val="FFFFFF"/>
                </a:highlight>
              </a:rPr>
              <a:t>only those ideas which are relevant.</a:t>
            </a:r>
            <a:endParaRPr sz="1400">
              <a:solidFill>
                <a:srgbClr val="333333"/>
              </a:solidFill>
            </a:endParaRPr>
          </a:p>
          <a:p>
            <a:pPr marL="0" lvl="0" indent="0" algn="l" rtl="0">
              <a:spcBef>
                <a:spcPts val="1200"/>
              </a:spcBef>
              <a:spcAft>
                <a:spcPts val="0"/>
              </a:spcAft>
              <a:buClr>
                <a:schemeClr val="dk1"/>
              </a:buClr>
              <a:buSzPts val="1100"/>
              <a:buFont typeface="Arial"/>
              <a:buNone/>
            </a:pPr>
            <a:r>
              <a:rPr lang="en" sz="1400">
                <a:solidFill>
                  <a:srgbClr val="333333"/>
                </a:solidFill>
                <a:highlight>
                  <a:srgbClr val="FFFFFF"/>
                </a:highlight>
              </a:rPr>
              <a:t>6. Some students will stay up all night to finish their work, but it is impossible to </a:t>
            </a:r>
            <a:r>
              <a:rPr lang="en" sz="1400" b="1" u="sng">
                <a:solidFill>
                  <a:srgbClr val="FF0000"/>
                </a:solidFill>
                <a:highlight>
                  <a:srgbClr val="FFFFFF"/>
                </a:highlight>
              </a:rPr>
              <a:t>sustain</a:t>
            </a:r>
            <a:r>
              <a:rPr lang="en" sz="1400">
                <a:solidFill>
                  <a:srgbClr val="333333"/>
                </a:solidFill>
              </a:rPr>
              <a:t> </a:t>
            </a:r>
            <a:r>
              <a:rPr lang="en" sz="1400">
                <a:solidFill>
                  <a:srgbClr val="333333"/>
                </a:solidFill>
                <a:highlight>
                  <a:srgbClr val="FFFFFF"/>
                </a:highlight>
              </a:rPr>
              <a:t>this for very long and so it is not recommended.</a:t>
            </a:r>
            <a:endParaRPr sz="1400">
              <a:solidFill>
                <a:srgbClr val="333333"/>
              </a:solidFill>
              <a:highlight>
                <a:srgbClr val="FFFFFF"/>
              </a:highlight>
            </a:endParaRPr>
          </a:p>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Clark Kent </a:t>
            </a:r>
            <a:r>
              <a:rPr lang="cs-CZ" dirty="0" err="1"/>
              <a:t>writing</a:t>
            </a:r>
            <a:r>
              <a:rPr lang="cs-CZ" dirty="0"/>
              <a:t>…</a:t>
            </a:r>
            <a:endParaRPr dirty="0"/>
          </a:p>
        </p:txBody>
      </p:sp>
      <p:sp>
        <p:nvSpPr>
          <p:cNvPr id="138" name="Google Shape;13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9" name="Google Shape;139;p23"/>
          <p:cNvPicPr preferRelativeResize="0"/>
          <p:nvPr/>
        </p:nvPicPr>
        <p:blipFill>
          <a:blip r:embed="rId3">
            <a:alphaModFix/>
          </a:blip>
          <a:stretch>
            <a:fillRect/>
          </a:stretch>
        </p:blipFill>
        <p:spPr>
          <a:xfrm>
            <a:off x="7641400" y="3148774"/>
            <a:ext cx="1190900" cy="17863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1091</Words>
  <Application>Microsoft Office PowerPoint</Application>
  <PresentationFormat>Předvádění na obrazovce (16:9)</PresentationFormat>
  <Paragraphs>82</Paragraphs>
  <Slides>9</Slides>
  <Notes>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Arial</vt:lpstr>
      <vt:lpstr>Calibri</vt:lpstr>
      <vt:lpstr>Verdana</vt:lpstr>
      <vt:lpstr>Simple Light</vt:lpstr>
      <vt:lpstr> CV + formality + wordformation</vt:lpstr>
      <vt:lpstr>CV</vt:lpstr>
      <vt:lpstr>Prezentace aplikace PowerPoint</vt:lpstr>
      <vt:lpstr>register</vt:lpstr>
      <vt:lpstr>register</vt:lpstr>
      <vt:lpstr>Prezentace aplikace PowerPoint</vt:lpstr>
      <vt:lpstr>Select the best option and use it in the correct form: assist   •     clarify       •       converse     •     extract       •      incline       •   sustain</vt:lpstr>
      <vt:lpstr>Select the best option and use it in the correct form: assist   •     clarify       •       converse     •     extract       •      incline       •   sustain</vt:lpstr>
      <vt:lpstr>Clark Kent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CV + formality + wordformation</dc:title>
  <cp:lastModifiedBy>Lenka Zouhar Ludvíková</cp:lastModifiedBy>
  <cp:revision>1</cp:revision>
  <dcterms:modified xsi:type="dcterms:W3CDTF">2020-02-28T12:34:45Z</dcterms:modified>
</cp:coreProperties>
</file>