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99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7ee8793624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7ee8793624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7ef0f4c575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7ef0f4c575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ee879362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ee879362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ee8793624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ee8793624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ee8793624_0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ee8793624_0_1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7ee8793624_0_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7ee8793624_0_2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ee8793624_0_2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7ee8793624_0_2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7ef0f4c57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7ef0f4c57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ee8793624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7ee8793624_0_3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7ef0f4c57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7ef0f4c57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fx0QcHyrF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UndnWBR0A0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glish-grammar.at/online_exercises/word-formation/wf057-application-email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english-grammar.at/online_exercises/word-formation/wf047-being-happy.htm" TargetMode="External"/><Relationship Id="rId5" Type="http://schemas.openxmlformats.org/officeDocument/2006/relationships/hyperlink" Target="https://www.english-grammar.at/online_exercises/word-formation/wf046-modern-medicine.htm" TargetMode="External"/><Relationship Id="rId4" Type="http://schemas.openxmlformats.org/officeDocument/2006/relationships/hyperlink" Target="https://www.english-grammar.at/online_exercises/word-formation/wf062.change-lifestyles.ht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efap.com/vocab/select/awl.ht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take notes</a:t>
            </a:r>
            <a:endParaRPr b="1"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https://www.youtube.com/watch?v=7fx0QcHyrFk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note-taking</a:t>
            </a:r>
            <a:endParaRPr b="1"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https://www.youtube.com/watch?v=QUndnWBR0A0</a:t>
            </a:r>
            <a:r>
              <a:rPr lang="en"/>
              <a:t>  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ctrTitle"/>
          </p:nvPr>
        </p:nvSpPr>
        <p:spPr>
          <a:xfrm>
            <a:off x="242033" y="126032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rgbClr val="000000"/>
              </a:solidFill>
            </a:endParaRPr>
          </a:p>
          <a:p>
            <a:pPr marL="0" lvl="0" indent="0" algn="ctr" rtl="0">
              <a:spcBef>
                <a:spcPts val="7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word-formation</a:t>
            </a:r>
            <a:endParaRPr>
              <a:solidFill>
                <a:srgbClr val="00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cover letter</a:t>
            </a:r>
            <a:endParaRPr>
              <a:solidFill>
                <a:srgbClr val="00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note-taking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subTitle" idx="1"/>
          </p:nvPr>
        </p:nvSpPr>
        <p:spPr>
          <a:xfrm>
            <a:off x="311700" y="369835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434343"/>
                </a:solidFill>
              </a:rPr>
              <a:t>ISKM09 - week 3 - 6th March</a:t>
            </a:r>
            <a:endParaRPr sz="2400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139825" y="445025"/>
            <a:ext cx="8928900" cy="106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b="1" i="1"/>
              <a:t>Select the best option and use it in the correct form:</a:t>
            </a:r>
            <a:endParaRPr sz="1800" b="1" i="1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b="1"/>
              <a:t>assist   •     clarify       •       converse     •    	extract       •      incline       •   sustain</a:t>
            </a:r>
            <a:endParaRPr sz="1800" b="1"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511650"/>
            <a:ext cx="8520600" cy="305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1. The lecturer tried to </a:t>
            </a:r>
            <a:r>
              <a:rPr lang="en" sz="1400" u="sng">
                <a:solidFill>
                  <a:srgbClr val="333333"/>
                </a:solidFill>
                <a:highlight>
                  <a:srgbClr val="FFFFFF"/>
                </a:highlight>
              </a:rPr>
              <a:t>explain</a:t>
            </a:r>
            <a:r>
              <a:rPr lang="en" sz="1400">
                <a:solidFill>
                  <a:srgbClr val="333333"/>
                </a:solidFill>
              </a:rPr>
              <a:t> </a:t>
            </a: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her point </a:t>
            </a:r>
            <a:r>
              <a:rPr lang="en" sz="1400" u="sng">
                <a:solidFill>
                  <a:srgbClr val="333333"/>
                </a:solidFill>
                <a:highlight>
                  <a:srgbClr val="FFFFFF"/>
                </a:highlight>
              </a:rPr>
              <a:t>more clearly</a:t>
            </a:r>
            <a:r>
              <a:rPr lang="en" sz="1400">
                <a:solidFill>
                  <a:srgbClr val="333333"/>
                </a:solidFill>
              </a:rPr>
              <a:t> </a:t>
            </a: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by using another example more familiar to her students.</a:t>
            </a:r>
            <a:endParaRPr sz="1400">
              <a:solidFill>
                <a:srgbClr val="333333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2. By the age of three, most children are able to </a:t>
            </a:r>
            <a:r>
              <a:rPr lang="en" sz="1400" u="sng">
                <a:solidFill>
                  <a:srgbClr val="333333"/>
                </a:solidFill>
                <a:highlight>
                  <a:srgbClr val="FFFFFF"/>
                </a:highlight>
              </a:rPr>
              <a:t>talk</a:t>
            </a:r>
            <a:r>
              <a:rPr lang="en" sz="1400">
                <a:solidFill>
                  <a:srgbClr val="333333"/>
                </a:solidFill>
              </a:rPr>
              <a:t> </a:t>
            </a: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with an adult in a limited fashion.</a:t>
            </a:r>
            <a:endParaRPr sz="1400">
              <a:solidFill>
                <a:srgbClr val="333333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3. Because of unhappy childhood experiences, he is </a:t>
            </a:r>
            <a:r>
              <a:rPr lang="en" sz="1400" u="sng">
                <a:solidFill>
                  <a:srgbClr val="333333"/>
                </a:solidFill>
                <a:highlight>
                  <a:srgbClr val="FFFFFF"/>
                </a:highlight>
              </a:rPr>
              <a:t>likely</a:t>
            </a:r>
            <a:r>
              <a:rPr lang="en" sz="1400">
                <a:solidFill>
                  <a:srgbClr val="333333"/>
                </a:solidFill>
              </a:rPr>
              <a:t> </a:t>
            </a: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to believe that most people are basically very selfish.</a:t>
            </a:r>
            <a:endParaRPr sz="1400">
              <a:solidFill>
                <a:srgbClr val="333333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4. During examinations, students are not allowed to talk to or to </a:t>
            </a:r>
            <a:r>
              <a:rPr lang="en" sz="1400" u="sng">
                <a:solidFill>
                  <a:srgbClr val="333333"/>
                </a:solidFill>
                <a:highlight>
                  <a:srgbClr val="FFFFFF"/>
                </a:highlight>
              </a:rPr>
              <a:t>help</a:t>
            </a:r>
            <a:r>
              <a:rPr lang="en" sz="1400">
                <a:solidFill>
                  <a:srgbClr val="333333"/>
                </a:solidFill>
              </a:rPr>
              <a:t> </a:t>
            </a: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other students in any way.</a:t>
            </a:r>
            <a:endParaRPr sz="1400">
              <a:solidFill>
                <a:srgbClr val="333333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5. Students should not read every page of a book but instead identify and then </a:t>
            </a:r>
            <a:r>
              <a:rPr lang="en" sz="1400" u="sng">
                <a:solidFill>
                  <a:srgbClr val="333333"/>
                </a:solidFill>
                <a:highlight>
                  <a:srgbClr val="FFFFFF"/>
                </a:highlight>
              </a:rPr>
              <a:t>take out</a:t>
            </a:r>
            <a:r>
              <a:rPr lang="en" sz="1400">
                <a:solidFill>
                  <a:srgbClr val="333333"/>
                </a:solidFill>
              </a:rPr>
              <a:t> </a:t>
            </a: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only those ideas which are relevant.</a:t>
            </a:r>
            <a:endParaRPr sz="1400">
              <a:solidFill>
                <a:srgbClr val="333333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6. Some students will stay up all night to finish their work, but it is impossible to </a:t>
            </a:r>
            <a:r>
              <a:rPr lang="en" sz="1400" u="sng">
                <a:solidFill>
                  <a:srgbClr val="333333"/>
                </a:solidFill>
                <a:highlight>
                  <a:srgbClr val="FFFFFF"/>
                </a:highlight>
              </a:rPr>
              <a:t>keep</a:t>
            </a:r>
            <a:r>
              <a:rPr lang="en" sz="1400">
                <a:solidFill>
                  <a:srgbClr val="333333"/>
                </a:solidFill>
              </a:rPr>
              <a:t> </a:t>
            </a: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this for very long and so it is not recommended.</a:t>
            </a:r>
            <a:endParaRPr sz="14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139825" y="445025"/>
            <a:ext cx="8928900" cy="106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b="1" i="1"/>
              <a:t>Select the best option and use it in the correct form:</a:t>
            </a:r>
            <a:endParaRPr sz="1800" b="1" i="1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b="1"/>
              <a:t>assist   •     clarify       •       converse     •    	extract       •      incline       •   sustain</a:t>
            </a:r>
            <a:endParaRPr sz="1800" b="1"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511650"/>
            <a:ext cx="8520600" cy="305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1. The lecturer tried to </a:t>
            </a:r>
            <a:r>
              <a:rPr lang="en" sz="1400" b="1" u="sng">
                <a:solidFill>
                  <a:srgbClr val="FF0000"/>
                </a:solidFill>
                <a:highlight>
                  <a:srgbClr val="FFFFFF"/>
                </a:highlight>
              </a:rPr>
              <a:t>clarify</a:t>
            </a:r>
            <a:r>
              <a:rPr lang="en" sz="1400">
                <a:solidFill>
                  <a:srgbClr val="333333"/>
                </a:solidFill>
              </a:rPr>
              <a:t> </a:t>
            </a: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her point by using another example more familiar to her students.</a:t>
            </a:r>
            <a:endParaRPr sz="1400">
              <a:solidFill>
                <a:srgbClr val="333333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2. By the age of three, most children are able to </a:t>
            </a:r>
            <a:r>
              <a:rPr lang="en" sz="1400" b="1" u="sng">
                <a:solidFill>
                  <a:srgbClr val="FF0000"/>
                </a:solidFill>
                <a:highlight>
                  <a:srgbClr val="FFFFFF"/>
                </a:highlight>
              </a:rPr>
              <a:t>converse</a:t>
            </a:r>
            <a:r>
              <a:rPr lang="en" sz="1400">
                <a:solidFill>
                  <a:srgbClr val="333333"/>
                </a:solidFill>
              </a:rPr>
              <a:t> </a:t>
            </a: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with an adult in a limited fashion.</a:t>
            </a:r>
            <a:endParaRPr sz="1400">
              <a:solidFill>
                <a:srgbClr val="333333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3. Because of unhappy childhood experiences, he is </a:t>
            </a:r>
            <a:r>
              <a:rPr lang="en" sz="1400" b="1" u="sng">
                <a:solidFill>
                  <a:srgbClr val="FF0000"/>
                </a:solidFill>
                <a:highlight>
                  <a:srgbClr val="FFFFFF"/>
                </a:highlight>
              </a:rPr>
              <a:t>inclined</a:t>
            </a:r>
            <a:r>
              <a:rPr lang="en" sz="1400">
                <a:solidFill>
                  <a:srgbClr val="333333"/>
                </a:solidFill>
              </a:rPr>
              <a:t> </a:t>
            </a: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to believe that most people are basically very selfish.</a:t>
            </a:r>
            <a:endParaRPr sz="1400">
              <a:solidFill>
                <a:srgbClr val="333333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4. During examinations, students are not allowed to talk to or to </a:t>
            </a:r>
            <a:r>
              <a:rPr lang="en" sz="1400" b="1" u="sng">
                <a:solidFill>
                  <a:srgbClr val="FF0000"/>
                </a:solidFill>
                <a:highlight>
                  <a:srgbClr val="FFFFFF"/>
                </a:highlight>
              </a:rPr>
              <a:t>assist</a:t>
            </a:r>
            <a:r>
              <a:rPr lang="en" sz="1400">
                <a:solidFill>
                  <a:srgbClr val="333333"/>
                </a:solidFill>
              </a:rPr>
              <a:t> </a:t>
            </a: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other students in any way.</a:t>
            </a:r>
            <a:endParaRPr sz="1400">
              <a:solidFill>
                <a:srgbClr val="333333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5. Students should not read every page of a book but instead identify and then </a:t>
            </a:r>
            <a:r>
              <a:rPr lang="en" sz="1400" b="1" u="sng">
                <a:solidFill>
                  <a:srgbClr val="FF0000"/>
                </a:solidFill>
                <a:highlight>
                  <a:srgbClr val="FFFFFF"/>
                </a:highlight>
              </a:rPr>
              <a:t>extract</a:t>
            </a:r>
            <a:r>
              <a:rPr lang="en" sz="1400" b="1">
                <a:solidFill>
                  <a:srgbClr val="FF0000"/>
                </a:solidFill>
              </a:rPr>
              <a:t> </a:t>
            </a: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only those ideas which are relevant.</a:t>
            </a:r>
            <a:endParaRPr sz="1400">
              <a:solidFill>
                <a:srgbClr val="333333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6. Some students will stay up all night to finish their work, but it is impossible to </a:t>
            </a:r>
            <a:r>
              <a:rPr lang="en" sz="1400" b="1" u="sng">
                <a:solidFill>
                  <a:srgbClr val="FF0000"/>
                </a:solidFill>
                <a:highlight>
                  <a:srgbClr val="FFFFFF"/>
                </a:highlight>
              </a:rPr>
              <a:t>sustain</a:t>
            </a:r>
            <a:r>
              <a:rPr lang="en" sz="1400">
                <a:solidFill>
                  <a:srgbClr val="333333"/>
                </a:solidFill>
              </a:rPr>
              <a:t> </a:t>
            </a: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</a:rPr>
              <a:t>this for very long and so it is not recommended.</a:t>
            </a:r>
            <a:endParaRPr sz="14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word formation</a:t>
            </a:r>
            <a:endParaRPr b="1"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list of prefixes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b="1"/>
              <a:t>list of suffixes</a:t>
            </a:r>
            <a:endParaRPr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word formation</a:t>
            </a:r>
            <a:endParaRPr b="1"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list of prefixes</a:t>
            </a:r>
            <a:r>
              <a:rPr lang="en"/>
              <a:t>: a-, alter-, anti-, auto-, bi-, be-, co-, con-, cross-, de-, dis-, e-, ex-, homo-, hyper-, il-, im-, in-, inter-, ir-,  mis-, mono-, multi-,  non-, over-, post-, pre-, re-, semi-, sub-, super-, trans-, un-, under-, ...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list of suffixes:</a:t>
            </a:r>
            <a:r>
              <a:rPr lang="en"/>
              <a:t>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 -tion, -acy, -ment, -age, -ness, -ship, -ity, -er, -or, -ist, -ant, -s, -ee, -ism, -ics,...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V -ate, -en, -ing, -ed, -s, ...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ADJ -full, -less, -ous, -ic, -al, -able, -ible, -ant, -ish...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ADV -ly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word formation practice</a:t>
            </a:r>
            <a:endParaRPr b="1"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application email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https://www.english-grammar.at/online_exercises/word-formation/wf057-application-email.htm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our changing way of life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4"/>
              </a:rPr>
              <a:t>https://www.english-grammar.at/online_exercises/word-formation/wf062.change-lifestyles.htm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modern medicine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5"/>
              </a:rPr>
              <a:t>https://www.english-grammar.at/online_exercises/word-formation/wf046-modern-medicine.htm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what it takes to be happy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6"/>
              </a:rPr>
              <a:t>https://www.english-grammar.at/online_exercises/word-formation/wf047-being-happy.htm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academic wordlist</a:t>
            </a:r>
            <a:endParaRPr b="1"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http://www.uefap.com/vocab/select/awl.htm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cover letter</a:t>
            </a:r>
            <a:endParaRPr b="1"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655</Words>
  <Application>Microsoft Office PowerPoint</Application>
  <PresentationFormat>Předvádění na obrazovce (16:9)</PresentationFormat>
  <Paragraphs>48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Arial</vt:lpstr>
      <vt:lpstr>Simple Light</vt:lpstr>
      <vt:lpstr>take notes</vt:lpstr>
      <vt:lpstr> word-formation cover letter note-taking</vt:lpstr>
      <vt:lpstr>Select the best option and use it in the correct form: assist   •     clarify       •       converse     •     extract       •      incline       •   sustain</vt:lpstr>
      <vt:lpstr>Select the best option and use it in the correct form: assist   •     clarify       •       converse     •     extract       •      incline       •   sustain</vt:lpstr>
      <vt:lpstr>word formation</vt:lpstr>
      <vt:lpstr>word formation</vt:lpstr>
      <vt:lpstr>word formation practice</vt:lpstr>
      <vt:lpstr>academic wordlist</vt:lpstr>
      <vt:lpstr>cover letter</vt:lpstr>
      <vt:lpstr>note-taking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take notes</dc:title>
  <cp:lastModifiedBy>Lenka Zouhar Ludvíková</cp:lastModifiedBy>
  <cp:revision>1</cp:revision>
  <dcterms:modified xsi:type="dcterms:W3CDTF">2020-03-13T11:21:35Z</dcterms:modified>
</cp:coreProperties>
</file>