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57" r:id="rId5"/>
    <p:sldId id="269" r:id="rId6"/>
    <p:sldId id="287" r:id="rId7"/>
    <p:sldId id="258" r:id="rId8"/>
    <p:sldId id="259" r:id="rId9"/>
    <p:sldId id="260" r:id="rId10"/>
    <p:sldId id="29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4" r:id="rId27"/>
    <p:sldId id="280" r:id="rId28"/>
    <p:sldId id="277" r:id="rId29"/>
    <p:sldId id="278" r:id="rId30"/>
    <p:sldId id="279" r:id="rId31"/>
    <p:sldId id="288" r:id="rId32"/>
    <p:sldId id="289" r:id="rId33"/>
    <p:sldId id="285" r:id="rId34"/>
    <p:sldId id="286" r:id="rId35"/>
  </p:sldIdLst>
  <p:sldSz cx="12192000" cy="6858000"/>
  <p:notesSz cx="6858000" cy="9144000"/>
  <p:custDataLst>
    <p:tags r:id="rId3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0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1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96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27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9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9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1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68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0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9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E449-7624-4F00-AF7B-8256E208FFF0}" type="datetimeFigureOut">
              <a:rPr lang="cs-CZ" smtClean="0"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9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Paradigmata a </a:t>
            </a:r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Informační chování / </a:t>
            </a:r>
            <a:r>
              <a:rPr lang="cs-CZ" dirty="0" smtClean="0"/>
              <a:t>ISK</a:t>
            </a:r>
            <a:endParaRPr lang="cs-CZ" dirty="0"/>
          </a:p>
          <a:p>
            <a:r>
              <a:rPr lang="cs-CZ" dirty="0" smtClean="0"/>
              <a:t>1. </a:t>
            </a:r>
            <a:r>
              <a:rPr lang="cs-CZ" dirty="0" smtClean="0"/>
              <a:t>března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 </a:t>
            </a:r>
            <a:r>
              <a:rPr lang="cs-CZ" dirty="0"/>
              <a:t>zpracování </a:t>
            </a:r>
            <a:r>
              <a:rPr lang="cs-CZ" dirty="0" smtClean="0"/>
              <a:t>informací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 descr="Zobrazit p&amp;uring;vodní obráze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2353"/>
            <a:ext cx="683781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8031773" y="2123968"/>
            <a:ext cx="41602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myšlení modelováno jako zpracování informací v různých částech mozku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zkoumáno kognitivní vědou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základ pro programování umělé inteligence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8009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53243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nejznámější </a:t>
            </a:r>
            <a:r>
              <a:rPr lang="cs-CZ" dirty="0"/>
              <a:t>teorie </a:t>
            </a:r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b="1" dirty="0"/>
              <a:t>Anomálního stavu poznání (ASK) </a:t>
            </a:r>
            <a:r>
              <a:rPr lang="cs-CZ" dirty="0" err="1"/>
              <a:t>Nichaolase</a:t>
            </a:r>
            <a:r>
              <a:rPr lang="cs-CZ" dirty="0"/>
              <a:t> J. </a:t>
            </a:r>
            <a:r>
              <a:rPr lang="cs-CZ" dirty="0" err="1"/>
              <a:t>Belkina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nedostatečný </a:t>
            </a:r>
            <a:r>
              <a:rPr lang="cs-CZ" dirty="0"/>
              <a:t>stav znalostí </a:t>
            </a:r>
            <a:r>
              <a:rPr lang="cs-CZ" dirty="0" smtClean="0"/>
              <a:t>bránící </a:t>
            </a:r>
            <a:r>
              <a:rPr lang="cs-CZ" dirty="0"/>
              <a:t>uživateli dosáhnout jeho </a:t>
            </a:r>
            <a:r>
              <a:rPr lang="cs-CZ" dirty="0" smtClean="0"/>
              <a:t>cíle je </a:t>
            </a:r>
            <a:r>
              <a:rPr lang="cs-CZ" dirty="0"/>
              <a:t>informační </a:t>
            </a:r>
            <a:r>
              <a:rPr lang="cs-CZ" dirty="0" smtClean="0"/>
              <a:t>potřeba, </a:t>
            </a:r>
            <a:r>
              <a:rPr lang="cs-CZ" dirty="0"/>
              <a:t>která </a:t>
            </a:r>
            <a:r>
              <a:rPr lang="cs-CZ" dirty="0" smtClean="0"/>
              <a:t>iniciuje </a:t>
            </a:r>
            <a:r>
              <a:rPr lang="cs-CZ" dirty="0"/>
              <a:t>komunikaci </a:t>
            </a:r>
            <a:r>
              <a:rPr lang="cs-CZ" dirty="0" smtClean="0"/>
              <a:t>uživatele s texty, reprezentujícími konceptuální stav </a:t>
            </a:r>
            <a:r>
              <a:rPr lang="cs-CZ" dirty="0"/>
              <a:t>znalostí ostatních </a:t>
            </a:r>
            <a:r>
              <a:rPr lang="cs-CZ" dirty="0" smtClean="0"/>
              <a:t>lidí, obsahují </a:t>
            </a:r>
            <a:r>
              <a:rPr lang="cs-CZ" dirty="0"/>
              <a:t>informace, které mohou doplnit nedostatečný stav znalostí </a:t>
            </a:r>
            <a:r>
              <a:rPr lang="cs-CZ" dirty="0" smtClean="0"/>
              <a:t>uživatele.</a:t>
            </a:r>
          </a:p>
          <a:p>
            <a:r>
              <a:rPr lang="cs-CZ" b="1" dirty="0" smtClean="0"/>
              <a:t>fundamentální </a:t>
            </a:r>
            <a:r>
              <a:rPr lang="cs-CZ" b="1" dirty="0"/>
              <a:t>rovnice informační vědy </a:t>
            </a:r>
            <a:r>
              <a:rPr lang="cs-CZ" dirty="0"/>
              <a:t>Bertranda C. </a:t>
            </a:r>
            <a:r>
              <a:rPr lang="cs-CZ" dirty="0" err="1"/>
              <a:t>Brookes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</a:t>
            </a:r>
            <a:r>
              <a:rPr lang="cs-CZ" dirty="0"/>
              <a:t>komunikační proces působí na znalost jednoho jedince. </a:t>
            </a:r>
          </a:p>
          <a:p>
            <a:pPr marL="0" indent="0" algn="ctr">
              <a:buNone/>
            </a:pPr>
            <a:r>
              <a:rPr lang="cs-CZ" dirty="0"/>
              <a:t>K (S) + </a:t>
            </a:r>
            <a:r>
              <a:rPr lang="el-GR" dirty="0"/>
              <a:t>Δ</a:t>
            </a:r>
            <a:r>
              <a:rPr lang="cs-CZ" dirty="0"/>
              <a:t>I = K (S + </a:t>
            </a:r>
            <a:r>
              <a:rPr lang="el-GR" dirty="0"/>
              <a:t>Δ</a:t>
            </a:r>
            <a:r>
              <a:rPr lang="cs-CZ" dirty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znalostní </a:t>
            </a:r>
            <a:r>
              <a:rPr lang="cs-CZ" dirty="0"/>
              <a:t>struktura K (S) je působením vstupní informace </a:t>
            </a:r>
            <a:r>
              <a:rPr lang="el-GR" dirty="0"/>
              <a:t>Δ</a:t>
            </a:r>
            <a:r>
              <a:rPr lang="cs-CZ" dirty="0"/>
              <a:t>I pozměněna v novou znalostní strukturu K (S + </a:t>
            </a:r>
            <a:r>
              <a:rPr lang="el-GR" dirty="0"/>
              <a:t>Δ</a:t>
            </a:r>
            <a:r>
              <a:rPr lang="cs-CZ" dirty="0"/>
              <a:t>S</a:t>
            </a:r>
            <a:r>
              <a:rPr lang="cs-CZ" dirty="0" smtClean="0"/>
              <a:t>). S </a:t>
            </a:r>
            <a:r>
              <a:rPr lang="cs-CZ" dirty="0"/>
              <a:t>je indikátor působení modifikace. Stejná informace může působit na různé znalostní struktury různě. </a:t>
            </a:r>
          </a:p>
        </p:txBody>
      </p:sp>
    </p:spTree>
    <p:extLst>
      <p:ext uri="{BB962C8B-B14F-4D97-AF65-F5344CB8AC3E}">
        <p14:creationId xmlns:p14="http://schemas.microsoft.com/office/powerpoint/2010/main" val="30408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formuje se v </a:t>
            </a:r>
            <a:r>
              <a:rPr lang="cs-CZ" dirty="0"/>
              <a:t>90. letech 20.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odmítnutí individualistického charakteru </a:t>
            </a:r>
            <a:r>
              <a:rPr lang="cs-CZ" dirty="0"/>
              <a:t>poznání </a:t>
            </a:r>
            <a:endParaRPr lang="cs-CZ" dirty="0" smtClean="0"/>
          </a:p>
          <a:p>
            <a:r>
              <a:rPr lang="cs-CZ" dirty="0" smtClean="0"/>
              <a:t>důraz na </a:t>
            </a:r>
            <a:r>
              <a:rPr lang="cs-CZ" dirty="0"/>
              <a:t>interakci se společenským </a:t>
            </a:r>
            <a:r>
              <a:rPr lang="cs-CZ" dirty="0" smtClean="0"/>
              <a:t>světem</a:t>
            </a:r>
          </a:p>
          <a:p>
            <a:r>
              <a:rPr lang="cs-CZ" dirty="0" smtClean="0"/>
              <a:t>studium </a:t>
            </a:r>
            <a:r>
              <a:rPr lang="cs-CZ" dirty="0"/>
              <a:t>působení kultury na jedince a informační </a:t>
            </a:r>
            <a:r>
              <a:rPr lang="cs-CZ" dirty="0" smtClean="0"/>
              <a:t>artefakty </a:t>
            </a:r>
          </a:p>
          <a:p>
            <a:r>
              <a:rPr lang="cs-CZ" dirty="0" smtClean="0"/>
              <a:t>vychází </a:t>
            </a:r>
            <a:r>
              <a:rPr lang="cs-CZ" dirty="0"/>
              <a:t>ze sociologie poznání </a:t>
            </a:r>
            <a:endParaRPr lang="cs-CZ" dirty="0" smtClean="0"/>
          </a:p>
          <a:p>
            <a:r>
              <a:rPr lang="cs-CZ" dirty="0" smtClean="0"/>
              <a:t>předmětem zájmu </a:t>
            </a:r>
            <a:r>
              <a:rPr lang="cs-CZ" b="1" dirty="0" smtClean="0"/>
              <a:t>domény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sociální </a:t>
            </a:r>
            <a:r>
              <a:rPr lang="cs-CZ" dirty="0"/>
              <a:t>skupiny sdílející poznatky formulované společným diskurzem. Jejich interakce s individuálními poznatky není ani behaviorální, ani </a:t>
            </a:r>
            <a:r>
              <a:rPr lang="cs-CZ" dirty="0" smtClean="0"/>
              <a:t>kognitivní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2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307" y="1571223"/>
            <a:ext cx="10748493" cy="50742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přístupy</a:t>
            </a:r>
          </a:p>
          <a:p>
            <a:r>
              <a:rPr lang="cs-CZ" b="1" dirty="0" smtClean="0"/>
              <a:t>doménová analýza </a:t>
            </a:r>
            <a:r>
              <a:rPr lang="cs-CZ" dirty="0" err="1"/>
              <a:t>Biergera</a:t>
            </a:r>
            <a:r>
              <a:rPr lang="cs-CZ" dirty="0"/>
              <a:t> </a:t>
            </a:r>
            <a:r>
              <a:rPr lang="cs-CZ" dirty="0" err="1"/>
              <a:t>Hjørlanda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společenská </a:t>
            </a:r>
            <a:r>
              <a:rPr lang="cs-CZ" dirty="0"/>
              <a:t>tvorba informací v komunitě. </a:t>
            </a:r>
            <a:endParaRPr lang="cs-CZ" dirty="0" smtClean="0"/>
          </a:p>
          <a:p>
            <a:r>
              <a:rPr lang="cs-CZ" dirty="0" smtClean="0"/>
              <a:t>využití </a:t>
            </a:r>
            <a:r>
              <a:rPr lang="cs-CZ" dirty="0"/>
              <a:t>informací </a:t>
            </a:r>
            <a:r>
              <a:rPr lang="cs-CZ" dirty="0" smtClean="0"/>
              <a:t>výsledkem </a:t>
            </a:r>
            <a:r>
              <a:rPr lang="cs-CZ" dirty="0"/>
              <a:t>interakce mezi individuálním myšlením jedince a společenskou a dokumentární </a:t>
            </a:r>
            <a:r>
              <a:rPr lang="cs-CZ" dirty="0" smtClean="0"/>
              <a:t>rovinou. Nezaměřuje se na </a:t>
            </a:r>
            <a:r>
              <a:rPr lang="cs-CZ" dirty="0"/>
              <a:t>uživatele, ale na domény nebo </a:t>
            </a:r>
            <a:r>
              <a:rPr lang="cs-CZ" dirty="0" smtClean="0"/>
              <a:t>prostředí. Jedinec člen </a:t>
            </a:r>
            <a:r>
              <a:rPr lang="cs-CZ" dirty="0"/>
              <a:t>různých kultur nebo domén a jejich dokumentačních </a:t>
            </a:r>
            <a:r>
              <a:rPr lang="cs-CZ" dirty="0" smtClean="0"/>
              <a:t>systémů </a:t>
            </a:r>
          </a:p>
          <a:p>
            <a:r>
              <a:rPr lang="cs-CZ" dirty="0" smtClean="0"/>
              <a:t>teorie </a:t>
            </a:r>
            <a:r>
              <a:rPr lang="cs-CZ" b="1" dirty="0" smtClean="0"/>
              <a:t>informačních praktik </a:t>
            </a:r>
            <a:r>
              <a:rPr lang="cs-CZ" dirty="0" err="1" smtClean="0"/>
              <a:t>Sanna</a:t>
            </a:r>
            <a:r>
              <a:rPr lang="cs-CZ" dirty="0" smtClean="0"/>
              <a:t> </a:t>
            </a:r>
            <a:r>
              <a:rPr lang="cs-CZ" dirty="0" err="1" smtClean="0"/>
              <a:t>Talja</a:t>
            </a:r>
            <a:endParaRPr lang="cs-CZ" dirty="0" smtClean="0"/>
          </a:p>
          <a:p>
            <a:r>
              <a:rPr lang="cs-CZ" dirty="0" smtClean="0"/>
              <a:t>sociologicky a kontextuálně zaměřený výzkum, alternativa k informačnímu </a:t>
            </a:r>
            <a:r>
              <a:rPr lang="cs-CZ" dirty="0" smtClean="0"/>
              <a:t>chování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dklon od chování, činností, motivů a dovedností individuí k členům různých skupin a komunit, které konstituují kontext běžných činností</a:t>
            </a:r>
            <a:endParaRPr lang="en-US" dirty="0"/>
          </a:p>
          <a:p>
            <a:r>
              <a:rPr lang="en-US" dirty="0" smtClean="0"/>
              <a:t>proc</a:t>
            </a:r>
            <a:r>
              <a:rPr lang="cs-CZ" dirty="0" smtClean="0"/>
              <a:t>es hledání a používání informací je konstituován sociálně a dialogicky, praktiky vznikají interakcí mezi členy komunity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Bibliometrická</a:t>
            </a:r>
            <a:r>
              <a:rPr lang="cs-CZ" dirty="0" smtClean="0"/>
              <a:t> </a:t>
            </a:r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</a:t>
            </a:r>
            <a:r>
              <a:rPr lang="cs-CZ" dirty="0"/>
              <a:t>statistických vlastností znakově zaznamenaného diskurzu </a:t>
            </a:r>
            <a:r>
              <a:rPr lang="cs-CZ" dirty="0" smtClean="0"/>
              <a:t>cenná pro: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pochopení designu </a:t>
            </a:r>
            <a:r>
              <a:rPr lang="cs-CZ" dirty="0" smtClean="0"/>
              <a:t>dodávání </a:t>
            </a:r>
            <a:r>
              <a:rPr lang="cs-CZ" dirty="0"/>
              <a:t>informací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pochopení sociálních a historických procesů produkce informací, zvláště </a:t>
            </a:r>
            <a:r>
              <a:rPr lang="cs-CZ" dirty="0" smtClean="0"/>
              <a:t>ve vědě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</a:p>
          <a:p>
            <a:r>
              <a:rPr lang="cs-CZ" dirty="0" err="1"/>
              <a:t>m</a:t>
            </a:r>
            <a:r>
              <a:rPr lang="cs-CZ" dirty="0" err="1" smtClean="0"/>
              <a:t>etateorie</a:t>
            </a:r>
            <a:r>
              <a:rPr lang="cs-CZ" dirty="0" smtClean="0"/>
              <a:t> </a:t>
            </a:r>
            <a:r>
              <a:rPr lang="cs-CZ" dirty="0"/>
              <a:t>využívá nomotetických metod k hledání zákonitostí řídících toky </a:t>
            </a:r>
            <a:r>
              <a:rPr lang="cs-CZ" dirty="0" smtClean="0"/>
              <a:t>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52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Kognitivní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převážně </a:t>
            </a:r>
            <a:r>
              <a:rPr lang="cs-CZ" dirty="0"/>
              <a:t>nomotetická </a:t>
            </a:r>
            <a:r>
              <a:rPr lang="cs-CZ" dirty="0" err="1" smtClean="0"/>
              <a:t>metateorie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</a:t>
            </a:r>
            <a:r>
              <a:rPr lang="cs-CZ" dirty="0"/>
              <a:t>z kognitivního obratu v kognitivní vědě a umělé </a:t>
            </a:r>
            <a:r>
              <a:rPr lang="cs-CZ" dirty="0" smtClean="0"/>
              <a:t>inteligenci </a:t>
            </a:r>
          </a:p>
          <a:p>
            <a:r>
              <a:rPr lang="cs-CZ" dirty="0" smtClean="0"/>
              <a:t>myšlení </a:t>
            </a:r>
            <a:r>
              <a:rPr lang="cs-CZ" dirty="0"/>
              <a:t>jednotlivce ve </a:t>
            </a:r>
            <a:r>
              <a:rPr lang="cs-CZ" dirty="0" smtClean="0"/>
              <a:t>světě – zpracování informací pomocí systému kategorií a konceptů – model jeho světa</a:t>
            </a:r>
          </a:p>
          <a:p>
            <a:r>
              <a:rPr lang="cs-CZ" dirty="0" smtClean="0"/>
              <a:t>východisko výzkumu </a:t>
            </a:r>
            <a:r>
              <a:rPr lang="cs-CZ" dirty="0"/>
              <a:t>v oblasti vyhledávání a využívání </a:t>
            </a:r>
            <a:r>
              <a:rPr lang="cs-CZ" dirty="0" smtClean="0"/>
              <a:t>informací </a:t>
            </a:r>
          </a:p>
          <a:p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J</a:t>
            </a:r>
            <a:r>
              <a:rPr lang="cs-CZ" dirty="0"/>
              <a:t>. </a:t>
            </a:r>
            <a:r>
              <a:rPr lang="cs-CZ" dirty="0" err="1"/>
              <a:t>Brunera</a:t>
            </a:r>
            <a:r>
              <a:rPr lang="cs-CZ" dirty="0"/>
              <a:t>, N. Chomského, A. </a:t>
            </a:r>
            <a:r>
              <a:rPr lang="cs-CZ" dirty="0" err="1"/>
              <a:t>Newella</a:t>
            </a:r>
            <a:r>
              <a:rPr lang="cs-CZ" dirty="0"/>
              <a:t> a H. A. Simona.</a:t>
            </a:r>
          </a:p>
        </p:txBody>
      </p:sp>
    </p:spTree>
    <p:extLst>
      <p:ext uri="{BB962C8B-B14F-4D97-AF65-F5344CB8AC3E}">
        <p14:creationId xmlns:p14="http://schemas.microsoft.com/office/powerpoint/2010/main" val="31947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Konstruktivistická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631"/>
          </a:xfrm>
        </p:spPr>
        <p:txBody>
          <a:bodyPr/>
          <a:lstStyle/>
          <a:p>
            <a:r>
              <a:rPr lang="cs-CZ" dirty="0" smtClean="0"/>
              <a:t>ideografický rámec</a:t>
            </a:r>
          </a:p>
          <a:p>
            <a:r>
              <a:rPr lang="cs-CZ" dirty="0" smtClean="0"/>
              <a:t>kořeny v pedagogice </a:t>
            </a:r>
            <a:r>
              <a:rPr lang="cs-CZ" dirty="0"/>
              <a:t>a </a:t>
            </a:r>
            <a:r>
              <a:rPr lang="cs-CZ" dirty="0" smtClean="0"/>
              <a:t>sociologii </a:t>
            </a:r>
            <a:r>
              <a:rPr lang="cs-CZ" dirty="0"/>
              <a:t>(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Kelly</a:t>
            </a:r>
            <a:r>
              <a:rPr lang="cs-CZ" dirty="0"/>
              <a:t>, </a:t>
            </a:r>
            <a:r>
              <a:rPr lang="cs-CZ" dirty="0" err="1"/>
              <a:t>Vygotsky</a:t>
            </a:r>
            <a:r>
              <a:rPr lang="cs-CZ" dirty="0"/>
              <a:t>, </a:t>
            </a:r>
            <a:r>
              <a:rPr lang="cs-CZ" dirty="0" err="1" smtClean="0"/>
              <a:t>Schutz</a:t>
            </a:r>
            <a:r>
              <a:rPr lang="cs-CZ" dirty="0" smtClean="0"/>
              <a:t>, Berger </a:t>
            </a:r>
            <a:r>
              <a:rPr lang="cs-CZ" dirty="0"/>
              <a:t>&amp; </a:t>
            </a:r>
            <a:r>
              <a:rPr lang="cs-CZ" dirty="0" err="1" smtClean="0"/>
              <a:t>Luckmann</a:t>
            </a:r>
            <a:r>
              <a:rPr lang="cs-CZ" dirty="0" smtClean="0"/>
              <a:t>, </a:t>
            </a:r>
            <a:r>
              <a:rPr lang="cs-CZ" dirty="0" err="1"/>
              <a:t>Garfinkel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edinci </a:t>
            </a:r>
            <a:r>
              <a:rPr lang="cs-CZ" dirty="0"/>
              <a:t>aktivně konstruují porozumění světu, které je silně ovlivněné sociálními světy, jejichž jsou jedinci součástí. 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nalosti vznikají </a:t>
            </a:r>
            <a:r>
              <a:rPr lang="cs-CZ" dirty="0"/>
              <a:t>především v mysli jedince. </a:t>
            </a:r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dirty="0"/>
              <a:t>popisují způsob, jakým jedinci, každý s vlastním stavem znalostí, interagují s externími zdroji znalostí a se systémy pro vyhledávání informací.</a:t>
            </a:r>
          </a:p>
        </p:txBody>
      </p:sp>
    </p:spTree>
    <p:extLst>
      <p:ext uri="{BB962C8B-B14F-4D97-AF65-F5344CB8AC3E}">
        <p14:creationId xmlns:p14="http://schemas.microsoft.com/office/powerpoint/2010/main" val="240857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Konstrucionistická</a:t>
            </a:r>
            <a:r>
              <a:rPr lang="cs-CZ" dirty="0"/>
              <a:t>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deografická </a:t>
            </a:r>
            <a:r>
              <a:rPr lang="cs-CZ" dirty="0" err="1"/>
              <a:t>metateorie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analýza </a:t>
            </a:r>
            <a:r>
              <a:rPr lang="cs-CZ" dirty="0"/>
              <a:t>diskurzu ve </a:t>
            </a:r>
            <a:r>
              <a:rPr lang="cs-CZ" dirty="0" smtClean="0"/>
              <a:t>společnosti – podmiňuje </a:t>
            </a:r>
            <a:r>
              <a:rPr lang="cs-CZ" dirty="0"/>
              <a:t>reakce jednotlivců uvnitř dané společnosti a společenské porozumění </a:t>
            </a:r>
            <a:r>
              <a:rPr lang="cs-CZ" dirty="0" smtClean="0"/>
              <a:t>informacím </a:t>
            </a:r>
          </a:p>
          <a:p>
            <a:endParaRPr lang="cs-CZ" dirty="0" smtClean="0"/>
          </a:p>
          <a:p>
            <a:r>
              <a:rPr lang="cs-CZ" dirty="0" smtClean="0"/>
              <a:t>jazyk </a:t>
            </a:r>
            <a:r>
              <a:rPr lang="cs-CZ" dirty="0"/>
              <a:t>konstituuje </a:t>
            </a:r>
            <a:r>
              <a:rPr lang="cs-CZ" dirty="0" smtClean="0"/>
              <a:t>konstrukci </a:t>
            </a:r>
            <a:r>
              <a:rPr lang="cs-CZ" dirty="0"/>
              <a:t>sebe </a:t>
            </a:r>
            <a:r>
              <a:rPr lang="cs-CZ" dirty="0" smtClean="0"/>
              <a:t>sama, formuje i význam </a:t>
            </a:r>
          </a:p>
          <a:p>
            <a:r>
              <a:rPr lang="cs-CZ" dirty="0" smtClean="0"/>
              <a:t>užívání </a:t>
            </a:r>
            <a:r>
              <a:rPr lang="cs-CZ" dirty="0"/>
              <a:t>jazyka </a:t>
            </a:r>
            <a:r>
              <a:rPr lang="cs-CZ" dirty="0" smtClean="0"/>
              <a:t>- společná produkce a organizace </a:t>
            </a:r>
            <a:r>
              <a:rPr lang="cs-CZ" dirty="0"/>
              <a:t>sociální </a:t>
            </a:r>
            <a:r>
              <a:rPr lang="cs-CZ" dirty="0" smtClean="0"/>
              <a:t>reality </a:t>
            </a:r>
          </a:p>
          <a:p>
            <a:endParaRPr lang="cs-CZ" dirty="0" smtClean="0"/>
          </a:p>
          <a:p>
            <a:r>
              <a:rPr lang="cs-CZ" dirty="0" smtClean="0"/>
              <a:t>vychází </a:t>
            </a:r>
            <a:r>
              <a:rPr lang="cs-CZ" dirty="0"/>
              <a:t>z prací </a:t>
            </a:r>
            <a:r>
              <a:rPr lang="cs-CZ" dirty="0" err="1"/>
              <a:t>Bakhtina</a:t>
            </a:r>
            <a:r>
              <a:rPr lang="cs-CZ" dirty="0"/>
              <a:t> a </a:t>
            </a:r>
            <a:r>
              <a:rPr lang="cs-CZ" dirty="0" err="1" smtClean="0"/>
              <a:t>Foucaulta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5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Kritická teorie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odkrývá </a:t>
            </a:r>
            <a:r>
              <a:rPr lang="cs-CZ" dirty="0"/>
              <a:t>a </a:t>
            </a:r>
            <a:r>
              <a:rPr lang="cs-CZ" dirty="0" smtClean="0"/>
              <a:t>odhaluje skryté mocenské vztahy </a:t>
            </a:r>
            <a:r>
              <a:rPr lang="cs-CZ" dirty="0"/>
              <a:t>a </a:t>
            </a:r>
            <a:r>
              <a:rPr lang="cs-CZ" dirty="0" smtClean="0"/>
              <a:t>vzorce </a:t>
            </a:r>
            <a:r>
              <a:rPr lang="cs-CZ" dirty="0"/>
              <a:t>dominance uvnitř společnosti </a:t>
            </a:r>
            <a:endParaRPr lang="cs-CZ" dirty="0" smtClean="0"/>
          </a:p>
          <a:p>
            <a:r>
              <a:rPr lang="cs-CZ" dirty="0" smtClean="0"/>
              <a:t>vychází </a:t>
            </a:r>
            <a:r>
              <a:rPr lang="cs-CZ" dirty="0"/>
              <a:t>ze sociologie, politické filozofie a </a:t>
            </a:r>
            <a:r>
              <a:rPr lang="cs-CZ" dirty="0" smtClean="0"/>
              <a:t>literárních studií </a:t>
            </a:r>
          </a:p>
          <a:p>
            <a:r>
              <a:rPr lang="cs-CZ" dirty="0" smtClean="0"/>
              <a:t>kritické </a:t>
            </a:r>
            <a:r>
              <a:rPr lang="cs-CZ" dirty="0"/>
              <a:t>hodnocení a </a:t>
            </a:r>
            <a:r>
              <a:rPr lang="cs-CZ" dirty="0" smtClean="0"/>
              <a:t>reflexe </a:t>
            </a:r>
            <a:r>
              <a:rPr lang="cs-CZ" dirty="0"/>
              <a:t>moderní společnosti i kultury usilující o osvobození člověka od společenských tlaků a </a:t>
            </a:r>
            <a:r>
              <a:rPr lang="cs-CZ" dirty="0" smtClean="0"/>
              <a:t>ideologie </a:t>
            </a:r>
          </a:p>
          <a:p>
            <a:r>
              <a:rPr lang="cs-CZ" dirty="0"/>
              <a:t>v</a:t>
            </a:r>
            <a:r>
              <a:rPr lang="cs-CZ" dirty="0" smtClean="0"/>
              <a:t>ychází </a:t>
            </a:r>
            <a:r>
              <a:rPr lang="cs-CZ" dirty="0"/>
              <a:t>z myšlenek K. Marxe a S. </a:t>
            </a:r>
            <a:r>
              <a:rPr lang="cs-CZ" dirty="0" smtClean="0"/>
              <a:t>Freuda</a:t>
            </a:r>
          </a:p>
          <a:p>
            <a:r>
              <a:rPr lang="cs-CZ" dirty="0" smtClean="0"/>
              <a:t>rozvinuli </a:t>
            </a:r>
            <a:r>
              <a:rPr lang="cs-CZ" dirty="0"/>
              <a:t>představitelé Frankfurtské školy (H. Marcuse, T. </a:t>
            </a:r>
            <a:r>
              <a:rPr lang="cs-CZ" dirty="0" err="1"/>
              <a:t>Adorno</a:t>
            </a:r>
            <a:r>
              <a:rPr lang="cs-CZ" dirty="0"/>
              <a:t>, M. </a:t>
            </a:r>
            <a:r>
              <a:rPr lang="cs-CZ" dirty="0" err="1"/>
              <a:t>Horkheimer</a:t>
            </a:r>
            <a:r>
              <a:rPr lang="cs-CZ" dirty="0"/>
              <a:t>, W. Benjamin, E. </a:t>
            </a:r>
            <a:r>
              <a:rPr lang="cs-CZ" dirty="0" err="1"/>
              <a:t>Fromm</a:t>
            </a:r>
            <a:r>
              <a:rPr lang="cs-CZ" dirty="0"/>
              <a:t>) či J. </a:t>
            </a:r>
            <a:r>
              <a:rPr lang="cs-CZ" dirty="0" err="1"/>
              <a:t>Habermas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85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Evoluční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čerpá </a:t>
            </a:r>
            <a:r>
              <a:rPr lang="cs-CZ" dirty="0"/>
              <a:t>z inspirací a teorií </a:t>
            </a:r>
            <a:r>
              <a:rPr lang="cs-CZ" dirty="0" smtClean="0"/>
              <a:t>biologie </a:t>
            </a:r>
            <a:r>
              <a:rPr lang="cs-CZ" dirty="0"/>
              <a:t>a evoluční </a:t>
            </a:r>
            <a:r>
              <a:rPr lang="cs-CZ" dirty="0" smtClean="0"/>
              <a:t>psychologie, </a:t>
            </a:r>
            <a:r>
              <a:rPr lang="cs-CZ" dirty="0"/>
              <a:t>které ve svých koncepcích analyzují fenomény spojené s </a:t>
            </a:r>
            <a:r>
              <a:rPr lang="cs-CZ" dirty="0" smtClean="0"/>
              <a:t>informacemi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informačních vědách a knihovnictví relativně málo </a:t>
            </a:r>
            <a:r>
              <a:rPr lang="cs-CZ" dirty="0" smtClean="0"/>
              <a:t>rozšířená </a:t>
            </a:r>
          </a:p>
          <a:p>
            <a:endParaRPr lang="cs-CZ" dirty="0" smtClean="0"/>
          </a:p>
          <a:p>
            <a:r>
              <a:rPr lang="cs-CZ" dirty="0" smtClean="0"/>
              <a:t>vychází </a:t>
            </a:r>
            <a:r>
              <a:rPr lang="cs-CZ" dirty="0"/>
              <a:t>z myšlenek </a:t>
            </a:r>
            <a:r>
              <a:rPr lang="cs-CZ" dirty="0" err="1"/>
              <a:t>Barkowa</a:t>
            </a:r>
            <a:r>
              <a:rPr lang="cs-CZ" dirty="0"/>
              <a:t>, </a:t>
            </a:r>
            <a:r>
              <a:rPr lang="cs-CZ" dirty="0" err="1"/>
              <a:t>Cosmides</a:t>
            </a:r>
            <a:r>
              <a:rPr lang="cs-CZ" dirty="0"/>
              <a:t> a </a:t>
            </a:r>
            <a:r>
              <a:rPr lang="cs-CZ" dirty="0" err="1"/>
              <a:t>Toobyho</a:t>
            </a:r>
            <a:r>
              <a:rPr lang="cs-CZ" dirty="0"/>
              <a:t>, Dawkinse či </a:t>
            </a:r>
            <a:r>
              <a:rPr lang="cs-CZ" dirty="0" err="1" smtClean="0"/>
              <a:t>Wrighta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4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Hierarchie konstruktů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8110" y="2045923"/>
            <a:ext cx="4199235" cy="383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Etnografická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631"/>
          </a:xfrm>
        </p:spPr>
        <p:txBody>
          <a:bodyPr>
            <a:normAutofit/>
          </a:bodyPr>
          <a:lstStyle/>
          <a:p>
            <a:r>
              <a:rPr lang="cs-CZ" dirty="0" smtClean="0"/>
              <a:t>antropologický </a:t>
            </a:r>
            <a:r>
              <a:rPr lang="cs-CZ" dirty="0"/>
              <a:t>přístup používaný </a:t>
            </a:r>
            <a:r>
              <a:rPr lang="cs-CZ" dirty="0" smtClean="0"/>
              <a:t>společenskými vědami</a:t>
            </a:r>
          </a:p>
          <a:p>
            <a:r>
              <a:rPr lang="cs-CZ" dirty="0" smtClean="0"/>
              <a:t>míchá </a:t>
            </a:r>
            <a:r>
              <a:rPr lang="cs-CZ" dirty="0"/>
              <a:t>ideografické a nomotetické postupy a terénní techniky jako</a:t>
            </a:r>
            <a:br>
              <a:rPr lang="cs-CZ" dirty="0"/>
            </a:br>
            <a:r>
              <a:rPr lang="cs-CZ" dirty="0"/>
              <a:t>jsou pozorování, dokumentace a </a:t>
            </a:r>
            <a:r>
              <a:rPr lang="cs-CZ" dirty="0" smtClean="0"/>
              <a:t>interview</a:t>
            </a:r>
          </a:p>
          <a:p>
            <a:endParaRPr lang="cs-CZ" dirty="0" smtClean="0"/>
          </a:p>
          <a:p>
            <a:r>
              <a:rPr lang="cs-CZ" dirty="0" smtClean="0"/>
              <a:t>techniky </a:t>
            </a:r>
            <a:r>
              <a:rPr lang="cs-CZ" dirty="0"/>
              <a:t>umožňují badateli ponořit se do kultury, identifikovat řadu jejích prvků a </a:t>
            </a:r>
            <a:r>
              <a:rPr lang="cs-CZ" dirty="0" smtClean="0"/>
              <a:t>následně začít </a:t>
            </a:r>
            <a:r>
              <a:rPr lang="cs-CZ" dirty="0"/>
              <a:t>utvářet pochopení zkušeností a světonázoru zkoumaných lidí.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Související </a:t>
            </a:r>
            <a:r>
              <a:rPr lang="cs-CZ" dirty="0"/>
              <a:t>populární přístup je vývoj zakotvené teorie B. Glasera a </a:t>
            </a:r>
            <a:r>
              <a:rPr lang="cs-CZ" dirty="0" err="1"/>
              <a:t>A</a:t>
            </a:r>
            <a:r>
              <a:rPr lang="cs-CZ" dirty="0"/>
              <a:t>. </a:t>
            </a:r>
            <a:r>
              <a:rPr lang="cs-CZ" dirty="0" err="1" smtClean="0"/>
              <a:t>Strausse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9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deografický přístup</a:t>
            </a:r>
          </a:p>
          <a:p>
            <a:endParaRPr lang="cs-CZ" dirty="0" smtClean="0"/>
          </a:p>
          <a:p>
            <a:r>
              <a:rPr lang="cs-CZ" dirty="0" smtClean="0"/>
              <a:t>odvozuje </a:t>
            </a:r>
            <a:r>
              <a:rPr lang="cs-CZ" dirty="0"/>
              <a:t>porozumění přítomnosti z pochopení minulých společenských, politických a ekonomických událostí a procesů, které k současným podmínkám </a:t>
            </a:r>
            <a:r>
              <a:rPr lang="cs-CZ" dirty="0" smtClean="0"/>
              <a:t>vedly</a:t>
            </a:r>
          </a:p>
          <a:p>
            <a:r>
              <a:rPr lang="cs-CZ" dirty="0" smtClean="0"/>
              <a:t>(př. </a:t>
            </a:r>
            <a:r>
              <a:rPr lang="cs-CZ" dirty="0" err="1"/>
              <a:t>Warden</a:t>
            </a:r>
            <a:r>
              <a:rPr lang="cs-CZ" dirty="0"/>
              <a:t> </a:t>
            </a:r>
            <a:r>
              <a:rPr lang="cs-CZ" dirty="0" err="1"/>
              <a:t>Boyd</a:t>
            </a:r>
            <a:r>
              <a:rPr lang="cs-CZ" dirty="0"/>
              <a:t> </a:t>
            </a:r>
            <a:r>
              <a:rPr lang="cs-CZ" dirty="0" err="1" smtClean="0"/>
              <a:t>Rayward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8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Filozoficko-analytická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ideografický přístup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rámec </a:t>
            </a:r>
            <a:r>
              <a:rPr lang="cs-CZ" dirty="0"/>
              <a:t>založený na analýze slov, která uplatňuje klasické techniky filosofie na řešení otázek souvisejících s </a:t>
            </a:r>
            <a:r>
              <a:rPr lang="cs-CZ" dirty="0" smtClean="0"/>
              <a:t>informacemi</a:t>
            </a:r>
          </a:p>
          <a:p>
            <a:r>
              <a:rPr lang="cs-CZ" dirty="0" smtClean="0"/>
              <a:t>pečlivá </a:t>
            </a:r>
            <a:r>
              <a:rPr lang="cs-CZ" dirty="0"/>
              <a:t>analýza idejí a </a:t>
            </a:r>
            <a:r>
              <a:rPr lang="cs-CZ" dirty="0" smtClean="0"/>
              <a:t>důsledná </a:t>
            </a:r>
            <a:r>
              <a:rPr lang="cs-CZ" dirty="0"/>
              <a:t>forma analýzy </a:t>
            </a:r>
            <a:r>
              <a:rPr lang="cs-CZ" dirty="0" smtClean="0"/>
              <a:t>tvrzení </a:t>
            </a:r>
            <a:r>
              <a:rPr lang="cs-CZ" dirty="0"/>
              <a:t>a </a:t>
            </a:r>
            <a:r>
              <a:rPr lang="cs-CZ" dirty="0" smtClean="0"/>
              <a:t>argumentace</a:t>
            </a:r>
          </a:p>
          <a:p>
            <a:endParaRPr lang="cs-CZ" dirty="0" smtClean="0"/>
          </a:p>
          <a:p>
            <a:r>
              <a:rPr lang="cs-CZ" dirty="0" smtClean="0"/>
              <a:t>používají </a:t>
            </a:r>
            <a:r>
              <a:rPr lang="cs-CZ" dirty="0"/>
              <a:t>jak filozofové, kteří působí přímo v informačních vědách a knihovnictví, tak filozofové vně oboru, kteří se vyjadřují k informačním </a:t>
            </a:r>
            <a:r>
              <a:rPr lang="cs-CZ" dirty="0" smtClean="0"/>
              <a:t>otázkám (PŘ. Luciano </a:t>
            </a:r>
            <a:r>
              <a:rPr lang="cs-CZ" dirty="0" err="1" smtClean="0"/>
              <a:t>Floridi</a:t>
            </a:r>
            <a:r>
              <a:rPr lang="cs-CZ" dirty="0" smtClean="0"/>
              <a:t>).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2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Fyzická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9874"/>
          </a:xfrm>
        </p:spPr>
        <p:txBody>
          <a:bodyPr/>
          <a:lstStyle/>
          <a:p>
            <a:r>
              <a:rPr lang="cs-CZ" dirty="0" smtClean="0"/>
              <a:t>nomotetický </a:t>
            </a:r>
            <a:r>
              <a:rPr lang="cs-CZ" dirty="0"/>
              <a:t>přístup k přenosu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rozvíjí se v </a:t>
            </a:r>
            <a:r>
              <a:rPr lang="cs-CZ" dirty="0"/>
              <a:t>50. a 60. letech 20.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vychází </a:t>
            </a:r>
            <a:r>
              <a:rPr lang="cs-CZ" dirty="0"/>
              <a:t>z Teorie informace C. Shannona a následného zájmu o signalizaci a fyzikální </a:t>
            </a:r>
            <a:r>
              <a:rPr lang="cs-CZ" dirty="0" smtClean="0"/>
              <a:t>komunikaci</a:t>
            </a:r>
          </a:p>
          <a:p>
            <a:r>
              <a:rPr lang="cs-CZ" dirty="0" smtClean="0"/>
              <a:t>v </a:t>
            </a:r>
            <a:r>
              <a:rPr lang="cs-CZ" dirty="0"/>
              <a:t>informační vědě </a:t>
            </a:r>
            <a:r>
              <a:rPr lang="cs-CZ" dirty="0" smtClean="0"/>
              <a:t>testy </a:t>
            </a:r>
            <a:r>
              <a:rPr lang="cs-CZ" dirty="0"/>
              <a:t>různých druhů selekčních jazyků, mechanismů vyhledávání a měření efektivity systémů na vyhledávání </a:t>
            </a:r>
            <a:r>
              <a:rPr lang="cs-CZ" dirty="0" smtClean="0"/>
              <a:t>dokumentů</a:t>
            </a:r>
          </a:p>
          <a:p>
            <a:r>
              <a:rPr lang="cs-CZ" dirty="0" smtClean="0"/>
              <a:t>předpoklad, </a:t>
            </a:r>
            <a:r>
              <a:rPr lang="cs-CZ" dirty="0"/>
              <a:t>že výkonnost selekčních jazyků je dána kombinací různých prostředků použitých k </a:t>
            </a:r>
            <a:r>
              <a:rPr lang="cs-CZ" dirty="0" smtClean="0"/>
              <a:t>indexování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1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Doménově-analytická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ideografické i nomotetické postupy </a:t>
            </a:r>
            <a:endParaRPr lang="cs-CZ" dirty="0" smtClean="0"/>
          </a:p>
          <a:p>
            <a:r>
              <a:rPr lang="cs-CZ" dirty="0" smtClean="0"/>
              <a:t>studuje </a:t>
            </a:r>
            <a:r>
              <a:rPr lang="cs-CZ" dirty="0"/>
              <a:t>společenskou tvorbu informací v </a:t>
            </a:r>
            <a:r>
              <a:rPr lang="cs-CZ" dirty="0" smtClean="0"/>
              <a:t>komunitě</a:t>
            </a:r>
          </a:p>
          <a:p>
            <a:r>
              <a:rPr lang="cs-CZ" dirty="0" smtClean="0"/>
              <a:t>využití </a:t>
            </a:r>
            <a:r>
              <a:rPr lang="cs-CZ" dirty="0"/>
              <a:t>informací je výsledkem interakce mezi individuálním myšlením jedince a společenskou a dokumentární rovinou, ve níž daný jedinec </a:t>
            </a:r>
            <a:r>
              <a:rPr lang="cs-CZ" dirty="0" smtClean="0"/>
              <a:t>operuje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nezaměřuje se na </a:t>
            </a:r>
            <a:r>
              <a:rPr lang="cs-CZ" dirty="0"/>
              <a:t>uživatele, ale na domény nebo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na </a:t>
            </a:r>
            <a:r>
              <a:rPr lang="cs-CZ" dirty="0"/>
              <a:t>jedince je nahlíženo jako na členy různých kultur nebo domén a jejich dokumentačních </a:t>
            </a:r>
            <a:r>
              <a:rPr lang="cs-CZ" dirty="0" smtClean="0"/>
              <a:t>systémů</a:t>
            </a:r>
          </a:p>
        </p:txBody>
      </p:sp>
    </p:spTree>
    <p:extLst>
      <p:ext uri="{BB962C8B-B14F-4D97-AF65-F5344CB8AC3E}">
        <p14:creationId xmlns:p14="http://schemas.microsoft.com/office/powerpoint/2010/main" val="2052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Uživatelsky zaměřený design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>
            <a:normAutofit/>
          </a:bodyPr>
          <a:lstStyle/>
          <a:p>
            <a:r>
              <a:rPr lang="cs-CZ" dirty="0" smtClean="0"/>
              <a:t>přístup</a:t>
            </a:r>
            <a:r>
              <a:rPr lang="cs-CZ" dirty="0"/>
              <a:t>, který při designu technologií a aplikací staví do středu zájmu </a:t>
            </a:r>
            <a:r>
              <a:rPr lang="cs-CZ" dirty="0" smtClean="0"/>
              <a:t>uživatele</a:t>
            </a:r>
          </a:p>
          <a:p>
            <a:r>
              <a:rPr lang="cs-CZ" dirty="0" smtClean="0"/>
              <a:t>ptá </a:t>
            </a:r>
            <a:r>
              <a:rPr lang="cs-CZ" dirty="0"/>
              <a:t>se na otázky o uživateli a o jeho potřebách a poté hledá správný návrh a </a:t>
            </a:r>
            <a:r>
              <a:rPr lang="cs-CZ" dirty="0" smtClean="0"/>
              <a:t>řešení</a:t>
            </a:r>
          </a:p>
          <a:p>
            <a:r>
              <a:rPr lang="cs-CZ" dirty="0" smtClean="0"/>
              <a:t>navazuje </a:t>
            </a:r>
            <a:r>
              <a:rPr lang="cs-CZ" dirty="0"/>
              <a:t>na inženýrský přístup, </a:t>
            </a:r>
            <a:endParaRPr lang="cs-CZ" dirty="0" smtClean="0"/>
          </a:p>
          <a:p>
            <a:r>
              <a:rPr lang="cs-CZ" dirty="0" smtClean="0"/>
              <a:t>formulaci </a:t>
            </a:r>
            <a:r>
              <a:rPr lang="cs-CZ" dirty="0"/>
              <a:t>„Funguje to?“ posunuje o krok dál a ptá se: „Funguje to natolik dobře, že se lidé můžou zaměřit na to, co dělají a ne na to, jak zacházet s daným systémem nebo zařízením?“ </a:t>
            </a:r>
            <a:endParaRPr lang="cs-CZ" dirty="0" smtClean="0"/>
          </a:p>
          <a:p>
            <a:r>
              <a:rPr lang="cs-CZ" dirty="0" smtClean="0"/>
              <a:t>východiskem </a:t>
            </a:r>
            <a:r>
              <a:rPr lang="cs-CZ" dirty="0"/>
              <a:t>při vývoji webových </a:t>
            </a:r>
            <a:r>
              <a:rPr lang="cs-CZ" dirty="0" smtClean="0"/>
              <a:t>aplikací </a:t>
            </a:r>
            <a:r>
              <a:rPr lang="cs-CZ" dirty="0"/>
              <a:t>a výzkumů interakce mezi člověkem a počítačem.</a:t>
            </a:r>
          </a:p>
        </p:txBody>
      </p:sp>
    </p:spTree>
    <p:extLst>
      <p:ext uri="{BB962C8B-B14F-4D97-AF65-F5344CB8AC3E}">
        <p14:creationId xmlns:p14="http://schemas.microsoft.com/office/powerpoint/2010/main" val="29755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paradigmata informační vědy dle </a:t>
            </a:r>
            <a:r>
              <a:rPr lang="cs-CZ" dirty="0" err="1" smtClean="0"/>
              <a:t>Capurra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reprezentační paradigma</a:t>
            </a:r>
          </a:p>
          <a:p>
            <a:endParaRPr lang="cs-CZ" dirty="0" smtClean="0"/>
          </a:p>
          <a:p>
            <a:r>
              <a:rPr lang="cs-CZ" dirty="0" smtClean="0"/>
              <a:t>paradigma zdroj–kanál–přijímač</a:t>
            </a:r>
          </a:p>
          <a:p>
            <a:endParaRPr lang="cs-CZ" dirty="0" smtClean="0"/>
          </a:p>
          <a:p>
            <a:r>
              <a:rPr lang="cs-CZ" dirty="0" smtClean="0"/>
              <a:t>platónské paradigma</a:t>
            </a:r>
          </a:p>
          <a:p>
            <a:endParaRPr lang="cs-CZ" dirty="0" smtClean="0"/>
          </a:p>
          <a:p>
            <a:r>
              <a:rPr lang="cs-CZ" dirty="0" smtClean="0"/>
              <a:t>existenciálně </a:t>
            </a:r>
            <a:r>
              <a:rPr lang="cs-CZ" dirty="0"/>
              <a:t>hermeneutické </a:t>
            </a:r>
            <a:r>
              <a:rPr lang="cs-CZ" dirty="0" smtClean="0"/>
              <a:t>paradigma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5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Reprezentační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cs-CZ" dirty="0" smtClean="0"/>
              <a:t>dualistické rozdělení reality na vnější svět člověka emitující informace (res </a:t>
            </a:r>
            <a:r>
              <a:rPr lang="cs-CZ" dirty="0" err="1" smtClean="0"/>
              <a:t>extensa</a:t>
            </a:r>
            <a:r>
              <a:rPr lang="cs-CZ" dirty="0" smtClean="0"/>
              <a:t>) a vnitřní svět člověka (res </a:t>
            </a:r>
            <a:r>
              <a:rPr lang="cs-CZ" dirty="0" err="1" smtClean="0"/>
              <a:t>cogitans</a:t>
            </a:r>
            <a:r>
              <a:rPr lang="cs-CZ" dirty="0" smtClean="0"/>
              <a:t>), v němž jsou uloženy reprezentace světa</a:t>
            </a:r>
          </a:p>
          <a:p>
            <a:r>
              <a:rPr lang="cs-CZ" dirty="0" smtClean="0"/>
              <a:t>člověk reprezentace komunikuje s ostatními lidmi nebo stroji</a:t>
            </a:r>
          </a:p>
          <a:p>
            <a:r>
              <a:rPr lang="cs-CZ" dirty="0" smtClean="0"/>
              <a:t>lidé a stroje díky schopnosti zpracovat informace sjednocují obě reality</a:t>
            </a:r>
          </a:p>
          <a:p>
            <a:r>
              <a:rPr lang="cs-CZ" dirty="0" smtClean="0"/>
              <a:t>povaha reality je matematická, lidé ji jako biologické informační procesory racionálně ovládají</a:t>
            </a:r>
          </a:p>
          <a:p>
            <a:r>
              <a:rPr lang="cs-CZ" dirty="0" smtClean="0"/>
              <a:t>informační věda studuje reprezentaci, zpracování a racionální 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7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 zdroj–kanál–přijímač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1825625"/>
            <a:ext cx="10774251" cy="476835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informace se váže ke struktuře sdělení, které je přenášeno při interakci mezi vysílačem a přijímačem. </a:t>
            </a:r>
          </a:p>
          <a:p>
            <a:r>
              <a:rPr lang="cs-CZ" dirty="0" smtClean="0"/>
              <a:t>poznávající musí disponovat stejnou sadou komunikačních znaků jako komunikátor. </a:t>
            </a:r>
          </a:p>
          <a:p>
            <a:r>
              <a:rPr lang="cs-CZ" dirty="0" smtClean="0"/>
              <a:t>paradigma rozvíjí Teorie informace či kybernetika. </a:t>
            </a:r>
          </a:p>
          <a:p>
            <a:r>
              <a:rPr lang="cs-CZ" dirty="0" smtClean="0"/>
              <a:t>krajní přístupy kybernetiky druhého řádu dokonce odmítají existenci vnějšího světa a informace, která by mohla být reprezentována. Hlavním principem je pro ně </a:t>
            </a:r>
            <a:r>
              <a:rPr lang="cs-CZ" dirty="0" err="1" smtClean="0"/>
              <a:t>sebeprodukce</a:t>
            </a:r>
            <a:r>
              <a:rPr lang="cs-CZ" dirty="0" smtClean="0"/>
              <a:t> (</a:t>
            </a:r>
            <a:r>
              <a:rPr lang="cs-CZ" dirty="0" err="1" smtClean="0"/>
              <a:t>autopoiésis</a:t>
            </a:r>
            <a:r>
              <a:rPr lang="cs-CZ" dirty="0" smtClean="0"/>
              <a:t>) a konstrukce vlastního světa.</a:t>
            </a:r>
          </a:p>
          <a:p>
            <a:r>
              <a:rPr lang="cs-CZ" dirty="0" smtClean="0"/>
              <a:t>Informační věda studuje přenos informací, kódování informací a informační šumy, strukturu zpětných vazeb.</a:t>
            </a:r>
          </a:p>
        </p:txBody>
      </p:sp>
    </p:spTree>
    <p:extLst>
      <p:ext uri="{BB962C8B-B14F-4D97-AF65-F5344CB8AC3E}">
        <p14:creationId xmlns:p14="http://schemas.microsoft.com/office/powerpoint/2010/main" val="2958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latónské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cs-CZ" dirty="0" smtClean="0"/>
              <a:t>nezabývá se poznávajícím subjektem, ale informací jako věcí–o–osobě</a:t>
            </a:r>
          </a:p>
          <a:p>
            <a:r>
              <a:rPr lang="cs-CZ" dirty="0" smtClean="0"/>
              <a:t>materiální odnož zkoumá poznání objektivizované v jiných než lidských nosičích. Informační věda se zabývá informační analýzou a konstrukcí informací, které jsou objektivizovány v dokumentech a elektronických zdrojích.</a:t>
            </a:r>
          </a:p>
          <a:p>
            <a:r>
              <a:rPr lang="cs-CZ" dirty="0" smtClean="0"/>
              <a:t>idealistická odnož – poznání je nezávislé na materialistické formě a informace nemá žádný hmotný nosič. Informace má stejný ontologický status jako zákony logiky. </a:t>
            </a:r>
          </a:p>
          <a:p>
            <a:r>
              <a:rPr lang="cs-CZ" dirty="0"/>
              <a:t>i</a:t>
            </a:r>
            <a:r>
              <a:rPr lang="cs-CZ" dirty="0" smtClean="0"/>
              <a:t>nformační věda zkoumá samotnou informaci a její logické projevy v systému bytí a poznání (ontologické a epistemologické vztahy)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Hierarchie konstruktů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Paradigma (Kuhn</a:t>
            </a:r>
            <a:r>
              <a:rPr lang="cs-CZ" b="1" dirty="0"/>
              <a:t>) </a:t>
            </a:r>
            <a:r>
              <a:rPr lang="cs-CZ" b="1" dirty="0" smtClean="0"/>
              <a:t>/ </a:t>
            </a:r>
            <a:r>
              <a:rPr lang="cs-CZ" b="1" dirty="0" err="1" smtClean="0"/>
              <a:t>Metateorie</a:t>
            </a:r>
            <a:endParaRPr lang="cs-CZ" b="1" dirty="0" smtClean="0"/>
          </a:p>
          <a:p>
            <a:pPr lvl="1"/>
            <a:r>
              <a:rPr lang="cs-CZ" dirty="0"/>
              <a:t>souhrn základních domněnek, předpokladů, představ dané skupiny </a:t>
            </a:r>
            <a:r>
              <a:rPr lang="cs-CZ" dirty="0" smtClean="0"/>
              <a:t>vědců (+ metodická </a:t>
            </a:r>
            <a:r>
              <a:rPr lang="cs-CZ" dirty="0"/>
              <a:t>pravidla řešení, intuitivní postoje a hodnocení </a:t>
            </a:r>
            <a:r>
              <a:rPr lang="cs-CZ" dirty="0" smtClean="0"/>
              <a:t>problémů…)</a:t>
            </a:r>
            <a:endParaRPr lang="cs-CZ" b="1" dirty="0" smtClean="0"/>
          </a:p>
          <a:p>
            <a:r>
              <a:rPr lang="cs-CZ" b="1" dirty="0" smtClean="0"/>
              <a:t>Velká teorie / Grand </a:t>
            </a:r>
            <a:r>
              <a:rPr lang="cs-CZ" b="1" dirty="0" err="1" smtClean="0"/>
              <a:t>theory</a:t>
            </a:r>
            <a:r>
              <a:rPr lang="cs-CZ" b="1" dirty="0" smtClean="0"/>
              <a:t> (</a:t>
            </a:r>
            <a:r>
              <a:rPr lang="cs-CZ" b="1" dirty="0" err="1" smtClean="0"/>
              <a:t>Mills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Snaha o vysvětlení fungování společnosti (strukturální funkcionalismus, kritická teorie…)</a:t>
            </a:r>
          </a:p>
          <a:p>
            <a:r>
              <a:rPr lang="cs-CZ" b="1" dirty="0" smtClean="0"/>
              <a:t>Teorie středního dosahu (</a:t>
            </a:r>
            <a:r>
              <a:rPr lang="cs-CZ" b="1" dirty="0" err="1" smtClean="0"/>
              <a:t>Merton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Mezi velkými teoriemi, které </a:t>
            </a:r>
            <a:r>
              <a:rPr lang="cs-CZ" dirty="0"/>
              <a:t>nejsou aplikovatelné na běžnou sociální realitu, a mezi ryzím sociologickým výzkumem, jehož výsledky nejsou zobecnitelné.</a:t>
            </a:r>
            <a:endParaRPr lang="cs-CZ" dirty="0" smtClean="0"/>
          </a:p>
          <a:p>
            <a:r>
              <a:rPr lang="cs-CZ" b="1" dirty="0" smtClean="0"/>
              <a:t>Zakotvená teorie (</a:t>
            </a:r>
            <a:r>
              <a:rPr lang="cs-CZ" b="1" dirty="0" err="1" smtClean="0"/>
              <a:t>Strauss</a:t>
            </a:r>
            <a:r>
              <a:rPr lang="cs-CZ" b="1" dirty="0" smtClean="0"/>
              <a:t>, Glaser, </a:t>
            </a:r>
            <a:r>
              <a:rPr lang="cs-CZ" b="1" dirty="0" err="1" smtClean="0"/>
              <a:t>Corbin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sběru a analýzy dat je postaven na hledání pojmů, které se zkoumaným jevem souvisejí, a následném odhalování vztahů mezi nimi.</a:t>
            </a:r>
            <a:endParaRPr lang="cs-CZ" b="1" dirty="0" smtClean="0"/>
          </a:p>
          <a:p>
            <a:r>
              <a:rPr lang="cs-CZ" b="1" dirty="0" smtClean="0"/>
              <a:t>Pozorování</a:t>
            </a:r>
          </a:p>
          <a:p>
            <a:pPr lvl="1"/>
            <a:r>
              <a:rPr lang="cs-CZ" dirty="0" smtClean="0"/>
              <a:t>Výsledky jednotlivých výzkumů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1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325563"/>
          </a:xfrm>
        </p:spPr>
        <p:txBody>
          <a:bodyPr/>
          <a:lstStyle/>
          <a:p>
            <a:r>
              <a:rPr lang="cs-CZ" dirty="0" smtClean="0"/>
              <a:t>Existenciálně hermeneutické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8868"/>
            <a:ext cx="10842938" cy="50320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vychází z pragmatického obratu ve vědě </a:t>
            </a:r>
          </a:p>
          <a:p>
            <a:r>
              <a:rPr lang="cs-CZ" dirty="0"/>
              <a:t>Informace není </a:t>
            </a:r>
            <a:r>
              <a:rPr lang="cs-CZ" dirty="0" smtClean="0"/>
              <a:t>izolovaná od světa uvnitř mysli, ale je tematicky, situačně a sociálně sdílený svět artikulovaný na základě historické dimenze odhalování významu – </a:t>
            </a:r>
            <a:r>
              <a:rPr lang="cs-CZ" dirty="0" err="1" smtClean="0"/>
              <a:t>předporozumění</a:t>
            </a:r>
            <a:r>
              <a:rPr lang="cs-CZ" dirty="0" smtClean="0"/>
              <a:t> – a uvnitř specifických horizontů porozumění</a:t>
            </a:r>
          </a:p>
          <a:p>
            <a:r>
              <a:rPr lang="cs-CZ" dirty="0" smtClean="0"/>
              <a:t>informační věda studuje sociálně zakotvené problematické a zlomové situace, v nichž se odhalují sdílené kontexty uživatelů a různé formy ovládání technologicky sdíleného poznání, např. při konstrukci hypertextových databází či uživatelsky přívětivých systémů</a:t>
            </a:r>
          </a:p>
          <a:p>
            <a:r>
              <a:rPr lang="cs-CZ" dirty="0" smtClean="0"/>
              <a:t>důraz na kulturní, estetickou, etickou a politickou stránku konstrukce kontextu. Využívá analýzu diskurzu a věnuje se otázkám bezpečnosti dat, autorského práva či </a:t>
            </a:r>
            <a:r>
              <a:rPr lang="cs-CZ" dirty="0" err="1" smtClean="0"/>
              <a:t>persuase</a:t>
            </a:r>
            <a:r>
              <a:rPr lang="cs-CZ" dirty="0" smtClean="0"/>
              <a:t> marketingových kampaní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Paradigmata dle Miksy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670" y="1416676"/>
            <a:ext cx="10787130" cy="531897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paradigma sociální instituce  </a:t>
            </a:r>
            <a:endParaRPr lang="cs-CZ" dirty="0" smtClean="0"/>
          </a:p>
          <a:p>
            <a:r>
              <a:rPr lang="cs-CZ" dirty="0"/>
              <a:t>knihovnu samu, kterou chápe jako instituci s jedinečnou sociální </a:t>
            </a:r>
            <a:r>
              <a:rPr lang="cs-CZ" dirty="0" smtClean="0"/>
              <a:t>organizací: materiální (fondy znakových objektů), organizační (administrativa), intelektuální (klasifikační systémy)</a:t>
            </a:r>
          </a:p>
          <a:p>
            <a:r>
              <a:rPr lang="cs-CZ" dirty="0" smtClean="0"/>
              <a:t>hlavní funkce: </a:t>
            </a:r>
            <a:r>
              <a:rPr lang="cs-CZ" dirty="0"/>
              <a:t>shromažďovat kulturní </a:t>
            </a:r>
            <a:r>
              <a:rPr lang="cs-CZ" dirty="0" smtClean="0"/>
              <a:t>paměť, </a:t>
            </a:r>
            <a:r>
              <a:rPr lang="cs-CZ" dirty="0"/>
              <a:t>znalosti </a:t>
            </a:r>
            <a:r>
              <a:rPr lang="cs-CZ" dirty="0" smtClean="0"/>
              <a:t>lidstva, sbírky </a:t>
            </a:r>
            <a:r>
              <a:rPr lang="cs-CZ" dirty="0"/>
              <a:t>dokumentů</a:t>
            </a:r>
            <a:r>
              <a:rPr lang="cs-CZ" dirty="0" smtClean="0"/>
              <a:t> </a:t>
            </a:r>
            <a:r>
              <a:rPr lang="cs-CZ" dirty="0"/>
              <a:t>a poskytovat </a:t>
            </a:r>
            <a:r>
              <a:rPr lang="cs-CZ" dirty="0" smtClean="0"/>
              <a:t>k nim přístup veřejnosti a cílovým skupinám, zvyšovat </a:t>
            </a:r>
            <a:r>
              <a:rPr lang="cs-CZ" dirty="0"/>
              <a:t>jejich využití</a:t>
            </a:r>
            <a:endParaRPr lang="cs-CZ" dirty="0" smtClean="0"/>
          </a:p>
          <a:p>
            <a:r>
              <a:rPr lang="cs-CZ" dirty="0" smtClean="0"/>
              <a:t>další funkce: </a:t>
            </a:r>
            <a:r>
              <a:rPr lang="cs-CZ" dirty="0"/>
              <a:t>usnadnění kulturních a společenských změn včetně vzdělání, </a:t>
            </a:r>
            <a:r>
              <a:rPr lang="cs-CZ" dirty="0" smtClean="0"/>
              <a:t>socializace, participace </a:t>
            </a:r>
            <a:r>
              <a:rPr lang="cs-CZ" dirty="0"/>
              <a:t>na politickém dění, </a:t>
            </a:r>
            <a:r>
              <a:rPr lang="cs-CZ" dirty="0" smtClean="0"/>
              <a:t>zákazník </a:t>
            </a:r>
            <a:r>
              <a:rPr lang="cs-CZ" dirty="0"/>
              <a:t>v ekonomickém systému, </a:t>
            </a:r>
            <a:r>
              <a:rPr lang="cs-CZ" dirty="0" smtClean="0"/>
              <a:t>místo </a:t>
            </a:r>
            <a:r>
              <a:rPr lang="cs-CZ" dirty="0"/>
              <a:t>sociálních interakcí </a:t>
            </a:r>
            <a:r>
              <a:rPr lang="cs-CZ" dirty="0" smtClean="0"/>
              <a:t>běžných lidí</a:t>
            </a:r>
          </a:p>
          <a:p>
            <a:r>
              <a:rPr lang="cs-CZ" dirty="0" smtClean="0"/>
              <a:t>usnadnění </a:t>
            </a:r>
            <a:r>
              <a:rPr lang="cs-CZ" dirty="0"/>
              <a:t>kulturních a společenských změn včetně vzdělání, socializace, řešení individuálních problémů, stejně jako produkce nových </a:t>
            </a:r>
            <a:r>
              <a:rPr lang="cs-CZ" dirty="0" smtClean="0"/>
              <a:t>znalostí</a:t>
            </a:r>
          </a:p>
          <a:p>
            <a:r>
              <a:rPr lang="cs-CZ" dirty="0" smtClean="0"/>
              <a:t>kritika:</a:t>
            </a:r>
            <a:r>
              <a:rPr lang="cs-CZ" dirty="0"/>
              <a:t> </a:t>
            </a:r>
            <a:r>
              <a:rPr lang="cs-CZ" dirty="0" smtClean="0"/>
              <a:t>existuje více institucí zprostředkující znalosti lidstva, zjednodušený </a:t>
            </a:r>
            <a:r>
              <a:rPr lang="cs-CZ" dirty="0"/>
              <a:t>pohled na dynamiku sociální a kulturní </a:t>
            </a:r>
            <a:r>
              <a:rPr lang="cs-CZ" dirty="0" smtClean="0"/>
              <a:t>změny (přímé spojení čtení </a:t>
            </a:r>
            <a:r>
              <a:rPr lang="cs-CZ" dirty="0"/>
              <a:t>a </a:t>
            </a:r>
            <a:r>
              <a:rPr lang="cs-CZ" dirty="0" smtClean="0"/>
              <a:t>sociálního pokroku) - </a:t>
            </a:r>
            <a:r>
              <a:rPr lang="cs-CZ" dirty="0"/>
              <a:t>institucionální redukcionismus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3340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Paradigmata dle Miksy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paradigma systému </a:t>
            </a:r>
            <a:r>
              <a:rPr lang="cs-CZ" b="1" dirty="0"/>
              <a:t>lidské </a:t>
            </a:r>
            <a:r>
              <a:rPr lang="cs-CZ" b="1" dirty="0" smtClean="0"/>
              <a:t>komunikace</a:t>
            </a:r>
          </a:p>
          <a:p>
            <a:r>
              <a:rPr lang="cs-CZ" dirty="0"/>
              <a:t>systémy </a:t>
            </a:r>
            <a:r>
              <a:rPr lang="cs-CZ" dirty="0" smtClean="0"/>
              <a:t>přenosu signálů, matematická terminologie</a:t>
            </a:r>
          </a:p>
          <a:p>
            <a:r>
              <a:rPr lang="cs-CZ" dirty="0"/>
              <a:t>k</a:t>
            </a:r>
            <a:r>
              <a:rPr lang="cs-CZ" dirty="0" smtClean="0"/>
              <a:t>omunikační systém – obsahuje </a:t>
            </a:r>
            <a:r>
              <a:rPr lang="cs-CZ" dirty="0"/>
              <a:t>objekty reprezentující </a:t>
            </a:r>
            <a:r>
              <a:rPr lang="cs-CZ" dirty="0" smtClean="0"/>
              <a:t>znalosti, slouží vyhledávání </a:t>
            </a:r>
            <a:r>
              <a:rPr lang="cs-CZ" dirty="0"/>
              <a:t>informací a citací (</a:t>
            </a:r>
            <a:r>
              <a:rPr lang="cs-CZ" dirty="0" err="1"/>
              <a:t>bibliometrie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informace – materiální: protéká </a:t>
            </a:r>
            <a:r>
              <a:rPr lang="cs-CZ" dirty="0"/>
              <a:t>kanály </a:t>
            </a:r>
            <a:r>
              <a:rPr lang="cs-CZ" dirty="0" smtClean="0"/>
              <a:t>systému, zpětnovazebná 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kontrola, </a:t>
            </a:r>
            <a:r>
              <a:rPr lang="cs-CZ" dirty="0"/>
              <a:t>lze </a:t>
            </a:r>
            <a:r>
              <a:rPr lang="cs-CZ" dirty="0" smtClean="0"/>
              <a:t>automatizovat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– sémantická: situační, sémiotická, kognitivní, design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rozhraní člověk – počítač, expertní systémy</a:t>
            </a:r>
          </a:p>
          <a:p>
            <a:r>
              <a:rPr lang="cs-CZ" dirty="0" smtClean="0"/>
              <a:t>kritika: platí jen pro signály, přenos nemusí snižovat nejistotu, bity neměří množství sémantické informace, vyhledávání informací není vždy logický a lineární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104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Teorie/Paradigmata pro studium HII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Paradigmata podle Case </a:t>
            </a:r>
          </a:p>
          <a:p>
            <a:r>
              <a:rPr lang="cs-CZ" dirty="0" smtClean="0"/>
              <a:t>Princip nejmenšího úsilí</a:t>
            </a:r>
          </a:p>
          <a:p>
            <a:r>
              <a:rPr lang="cs-CZ" dirty="0" smtClean="0"/>
              <a:t>Užití a uspokojení</a:t>
            </a:r>
          </a:p>
          <a:p>
            <a:r>
              <a:rPr lang="cs-CZ" dirty="0" err="1" smtClean="0"/>
              <a:t>Sense-making</a:t>
            </a:r>
            <a:endParaRPr lang="cs-CZ" dirty="0" smtClean="0"/>
          </a:p>
          <a:p>
            <a:r>
              <a:rPr lang="cs-CZ" dirty="0" smtClean="0"/>
              <a:t>Sociální konstruktivismus</a:t>
            </a:r>
          </a:p>
          <a:p>
            <a:r>
              <a:rPr lang="cs-CZ" dirty="0" smtClean="0"/>
              <a:t>Teorie her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zdroje, inspirace a moudra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Steinerová (2011)</a:t>
            </a:r>
          </a:p>
          <a:p>
            <a:pPr lvl="1"/>
            <a:r>
              <a:rPr lang="cs-CZ" dirty="0" smtClean="0"/>
              <a:t>modus technických a fyzikálních, humanitních a sociálních věd</a:t>
            </a:r>
          </a:p>
          <a:p>
            <a:pPr lvl="1"/>
            <a:r>
              <a:rPr lang="cs-CZ" dirty="0" smtClean="0"/>
              <a:t>4 metodologické přístupy: filozoficko-analytický, kognitivní, sociálně-doménový a pluralismus</a:t>
            </a:r>
          </a:p>
          <a:p>
            <a:r>
              <a:rPr lang="cs-CZ" dirty="0" err="1" smtClean="0"/>
              <a:t>Hjorland</a:t>
            </a:r>
            <a:r>
              <a:rPr lang="cs-CZ" dirty="0" smtClean="0"/>
              <a:t> (2010)</a:t>
            </a:r>
          </a:p>
          <a:p>
            <a:pPr lvl="1"/>
            <a:r>
              <a:rPr lang="cs-CZ" dirty="0" smtClean="0"/>
              <a:t>Empiricismus, racionalismus, pozitivismus, historicismus a pragmatismus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i="1" dirty="0"/>
              <a:t>„</a:t>
            </a:r>
            <a:r>
              <a:rPr lang="en-US" b="1" i="1" dirty="0" err="1"/>
              <a:t>Metatheories</a:t>
            </a:r>
            <a:r>
              <a:rPr lang="en-US" i="1" dirty="0"/>
              <a:t> should first and foremost be understood as </a:t>
            </a:r>
            <a:r>
              <a:rPr lang="en-US" b="1" i="1" dirty="0"/>
              <a:t>fictions</a:t>
            </a:r>
            <a:r>
              <a:rPr lang="en-US" i="1" dirty="0"/>
              <a:t>, which have a number of </a:t>
            </a:r>
            <a:r>
              <a:rPr lang="en-US" b="1" i="1" dirty="0"/>
              <a:t>practical implications</a:t>
            </a:r>
            <a:r>
              <a:rPr lang="en-US" i="1" dirty="0"/>
              <a:t> for research</a:t>
            </a:r>
            <a:r>
              <a:rPr lang="cs-CZ" i="1" dirty="0"/>
              <a:t>.“</a:t>
            </a:r>
          </a:p>
          <a:p>
            <a:pPr algn="r">
              <a:buNone/>
            </a:pPr>
            <a:r>
              <a:rPr lang="en-US" dirty="0"/>
              <a:t>(</a:t>
            </a:r>
            <a:r>
              <a:rPr lang="en-US" dirty="0" err="1"/>
              <a:t>Dervin</a:t>
            </a:r>
            <a:r>
              <a:rPr lang="en-US" dirty="0"/>
              <a:t> et al. 1992, 7)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8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 – vědecká revoluce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1222"/>
            <a:ext cx="10515600" cy="482957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T. S. </a:t>
            </a:r>
            <a:r>
              <a:rPr lang="cs-CZ" b="1" dirty="0" err="1" smtClean="0"/>
              <a:t>Khun</a:t>
            </a:r>
            <a:r>
              <a:rPr lang="cs-CZ" b="1" dirty="0" smtClean="0"/>
              <a:t> – Struktura vědeckých revolucí</a:t>
            </a:r>
          </a:p>
          <a:p>
            <a:endParaRPr lang="cs-CZ" dirty="0" smtClean="0"/>
          </a:p>
          <a:p>
            <a:r>
              <a:rPr lang="cs-CZ" dirty="0" smtClean="0"/>
              <a:t>poznání není proces hromaděním poznatků a hledání nejlepších teorií </a:t>
            </a:r>
          </a:p>
          <a:p>
            <a:endParaRPr lang="cs-CZ" dirty="0" smtClean="0"/>
          </a:p>
          <a:p>
            <a:r>
              <a:rPr lang="cs-CZ" dirty="0" smtClean="0"/>
              <a:t>věda poznává revolučně, diskontinuitně </a:t>
            </a:r>
          </a:p>
          <a:p>
            <a:endParaRPr lang="cs-CZ" dirty="0" smtClean="0"/>
          </a:p>
          <a:p>
            <a:r>
              <a:rPr lang="cs-CZ" dirty="0" smtClean="0"/>
              <a:t>když omezení daného vědeckého popisu světa (paradigmatu) v krizi, je třeba rozhodnout (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i="1" dirty="0" err="1" smtClean="0"/>
              <a:t>krisis</a:t>
            </a:r>
            <a:r>
              <a:rPr lang="cs-CZ" dirty="0" smtClean="0"/>
              <a:t>) </a:t>
            </a:r>
            <a:r>
              <a:rPr lang="cs-CZ" dirty="0" smtClean="0"/>
              <a:t>mezi možnými alternativami </a:t>
            </a:r>
          </a:p>
          <a:p>
            <a:endParaRPr lang="cs-CZ" dirty="0" smtClean="0"/>
          </a:p>
          <a:p>
            <a:r>
              <a:rPr lang="cs-CZ" dirty="0" smtClean="0"/>
              <a:t>výběr nezáleží na vědcích samých, ale spíše na nahodilých odchylkách, které se prosadí a zesílí </a:t>
            </a:r>
          </a:p>
        </p:txBody>
      </p:sp>
    </p:spTree>
    <p:extLst>
      <p:ext uri="{BB962C8B-B14F-4D97-AF65-F5344CB8AC3E}">
        <p14:creationId xmlns:p14="http://schemas.microsoft.com/office/powerpoint/2010/main" val="8386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306096"/>
          </a:xfrm>
        </p:spPr>
        <p:txBody>
          <a:bodyPr>
            <a:normAutofit/>
          </a:bodyPr>
          <a:lstStyle/>
          <a:p>
            <a:r>
              <a:rPr lang="cs-CZ" dirty="0"/>
              <a:t>nové paradigma zavede nové vidění světa, jeho vztahů, novou logiku věci</a:t>
            </a:r>
          </a:p>
          <a:p>
            <a:endParaRPr lang="cs-CZ" dirty="0" smtClean="0"/>
          </a:p>
          <a:p>
            <a:r>
              <a:rPr lang="cs-CZ" b="1" dirty="0" smtClean="0"/>
              <a:t>v LIS</a:t>
            </a:r>
            <a:r>
              <a:rPr lang="cs-CZ" dirty="0" smtClean="0"/>
              <a:t> soubor idejí reprezentující to, co je považováno za ústřední fenomén </a:t>
            </a:r>
          </a:p>
          <a:p>
            <a:r>
              <a:rPr lang="cs-CZ" dirty="0" smtClean="0"/>
              <a:t>slouží jako rámec systematických poznatků a výzkumu oboru</a:t>
            </a:r>
          </a:p>
          <a:p>
            <a:endParaRPr lang="cs-CZ" dirty="0" smtClean="0"/>
          </a:p>
          <a:p>
            <a:r>
              <a:rPr lang="cs-CZ" b="1" dirty="0"/>
              <a:t>n</a:t>
            </a:r>
            <a:r>
              <a:rPr lang="cs-CZ" b="1" dirty="0" smtClean="0"/>
              <a:t>omotetické vědy </a:t>
            </a:r>
            <a:r>
              <a:rPr lang="cs-CZ" dirty="0" smtClean="0"/>
              <a:t>- </a:t>
            </a:r>
            <a:r>
              <a:rPr lang="cs-CZ" dirty="0"/>
              <a:t>zkoumají jevy řídící se objektivními </a:t>
            </a:r>
            <a:r>
              <a:rPr lang="cs-CZ" dirty="0" smtClean="0"/>
              <a:t>zákonitostmi (převážně přírodní vědy)</a:t>
            </a:r>
          </a:p>
          <a:p>
            <a:r>
              <a:rPr lang="cs-CZ" b="1" dirty="0"/>
              <a:t>i</a:t>
            </a:r>
            <a:r>
              <a:rPr lang="cs-CZ" b="1" dirty="0" smtClean="0"/>
              <a:t>deografické vědy </a:t>
            </a:r>
            <a:r>
              <a:rPr lang="cs-CZ" dirty="0" smtClean="0"/>
              <a:t>– zkoumají a popisují jedinečné, </a:t>
            </a:r>
            <a:r>
              <a:rPr lang="cs-CZ" dirty="0"/>
              <a:t>vědy sociální a </a:t>
            </a:r>
            <a:r>
              <a:rPr lang="cs-CZ" dirty="0" smtClean="0"/>
              <a:t>historické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38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filozofie </a:t>
            </a:r>
            <a:r>
              <a:rPr lang="cs-CZ" dirty="0" smtClean="0"/>
              <a:t>přístupu, zabudována v paradigmatu</a:t>
            </a:r>
          </a:p>
          <a:p>
            <a:endParaRPr lang="cs-CZ" dirty="0" smtClean="0"/>
          </a:p>
          <a:p>
            <a:r>
              <a:rPr lang="cs-CZ" dirty="0" smtClean="0"/>
              <a:t>jedno paradigma může mít víc </a:t>
            </a:r>
            <a:r>
              <a:rPr lang="cs-CZ" dirty="0" err="1" smtClean="0"/>
              <a:t>metateorií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základní soubor myšlenek </a:t>
            </a:r>
            <a:r>
              <a:rPr lang="cs-CZ" dirty="0"/>
              <a:t>o tom, jak </a:t>
            </a:r>
            <a:r>
              <a:rPr lang="cs-CZ" dirty="0" smtClean="0"/>
              <a:t>nahlížet </a:t>
            </a:r>
            <a:r>
              <a:rPr lang="cs-CZ" dirty="0"/>
              <a:t>a zkoumat </a:t>
            </a:r>
            <a:r>
              <a:rPr lang="cs-CZ" dirty="0" smtClean="0"/>
              <a:t>daný </a:t>
            </a:r>
            <a:r>
              <a:rPr lang="cs-CZ" dirty="0"/>
              <a:t>jev našeho </a:t>
            </a:r>
            <a:r>
              <a:rPr lang="cs-CZ" dirty="0" smtClean="0"/>
              <a:t>zájmu </a:t>
            </a:r>
            <a:r>
              <a:rPr lang="cs-CZ" dirty="0"/>
              <a:t>v </a:t>
            </a:r>
            <a:r>
              <a:rPr lang="cs-CZ" dirty="0" smtClean="0"/>
              <a:t>konkrétní oblasti</a:t>
            </a:r>
          </a:p>
          <a:p>
            <a:endParaRPr lang="pl-PL" dirty="0" smtClean="0"/>
          </a:p>
          <a:p>
            <a:r>
              <a:rPr lang="pl-PL" dirty="0" smtClean="0"/>
              <a:t>stanovuje podstatu výzkumu </a:t>
            </a:r>
            <a:r>
              <a:rPr lang="pl-PL" dirty="0"/>
              <a:t>a </a:t>
            </a:r>
            <a:r>
              <a:rPr lang="pl-PL" dirty="0" smtClean="0"/>
              <a:t>požadované metody pro </a:t>
            </a:r>
            <a:r>
              <a:rPr lang="cs-CZ" dirty="0" smtClean="0"/>
              <a:t>každý obor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18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formuje se v </a:t>
            </a:r>
            <a:r>
              <a:rPr lang="cs-CZ" dirty="0"/>
              <a:t>60. letech 20. století </a:t>
            </a:r>
            <a:endParaRPr lang="cs-CZ" dirty="0" smtClean="0"/>
          </a:p>
          <a:p>
            <a:r>
              <a:rPr lang="cs-CZ" dirty="0" smtClean="0"/>
              <a:t>pozitivistický </a:t>
            </a:r>
            <a:r>
              <a:rPr lang="cs-CZ" dirty="0"/>
              <a:t>a experimentální přístup k hodnocení informačních systémů a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služby </a:t>
            </a:r>
            <a:r>
              <a:rPr lang="cs-CZ" dirty="0"/>
              <a:t>mohou být hodnoceny nezávisle na uživateli, části systému mohou být hodnoceny nezávisle na </a:t>
            </a:r>
            <a:r>
              <a:rPr lang="cs-CZ" dirty="0" smtClean="0"/>
              <a:t>celku </a:t>
            </a:r>
          </a:p>
          <a:p>
            <a:r>
              <a:rPr lang="cs-CZ" dirty="0" smtClean="0"/>
              <a:t>důraz </a:t>
            </a:r>
            <a:r>
              <a:rPr lang="cs-CZ" dirty="0"/>
              <a:t>na vědecký přístup, empirické testy a měření </a:t>
            </a:r>
            <a:r>
              <a:rPr lang="cs-CZ" dirty="0" smtClean="0"/>
              <a:t>v </a:t>
            </a:r>
            <a:r>
              <a:rPr lang="cs-CZ" dirty="0"/>
              <a:t>laboratorních </a:t>
            </a:r>
            <a:r>
              <a:rPr lang="cs-CZ" dirty="0" smtClean="0"/>
              <a:t>podmínkách</a:t>
            </a:r>
          </a:p>
          <a:p>
            <a:r>
              <a:rPr lang="cs-CZ" dirty="0"/>
              <a:t>t</a:t>
            </a:r>
            <a:r>
              <a:rPr lang="cs-CZ" dirty="0" smtClean="0"/>
              <a:t>estování na </a:t>
            </a:r>
            <a:r>
              <a:rPr lang="cs-CZ" dirty="0"/>
              <a:t>souborech dokumentů, informační potřeby uživatelů systémů </a:t>
            </a:r>
            <a:r>
              <a:rPr lang="cs-CZ" dirty="0" smtClean="0"/>
              <a:t>ignorovány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Cranfieldovy</a:t>
            </a:r>
            <a:r>
              <a:rPr lang="cs-CZ" b="1" dirty="0" smtClean="0"/>
              <a:t> </a:t>
            </a:r>
            <a:r>
              <a:rPr lang="cs-CZ" b="1" dirty="0"/>
              <a:t>experimenty </a:t>
            </a:r>
            <a:endParaRPr lang="cs-CZ" b="1" dirty="0" smtClean="0"/>
          </a:p>
          <a:p>
            <a:r>
              <a:rPr lang="cs-CZ" dirty="0" smtClean="0"/>
              <a:t>prováděné </a:t>
            </a:r>
            <a:r>
              <a:rPr lang="cs-CZ" dirty="0"/>
              <a:t>Cyrilem </a:t>
            </a:r>
            <a:r>
              <a:rPr lang="cs-CZ" dirty="0" err="1"/>
              <a:t>Cleverdonem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testování </a:t>
            </a:r>
            <a:r>
              <a:rPr lang="cs-CZ" dirty="0"/>
              <a:t>organizace a vyhledávání informací a selekčních jazyků </a:t>
            </a:r>
            <a:endParaRPr lang="cs-CZ" dirty="0" smtClean="0"/>
          </a:p>
          <a:p>
            <a:r>
              <a:rPr lang="cs-CZ" b="1" dirty="0" smtClean="0"/>
              <a:t>TREC</a:t>
            </a:r>
            <a:r>
              <a:rPr lang="cs-CZ" dirty="0" smtClean="0"/>
              <a:t> - Text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 smtClean="0"/>
              <a:t>Conference</a:t>
            </a:r>
            <a:endParaRPr lang="cs-CZ" dirty="0" smtClean="0"/>
          </a:p>
          <a:p>
            <a:r>
              <a:rPr lang="cs-CZ" dirty="0" smtClean="0"/>
              <a:t>uplatnění </a:t>
            </a:r>
            <a:r>
              <a:rPr lang="cs-CZ" dirty="0"/>
              <a:t>komparativní evaluace </a:t>
            </a:r>
            <a:r>
              <a:rPr lang="cs-CZ" dirty="0" smtClean="0"/>
              <a:t>vyhledávacích </a:t>
            </a:r>
            <a:r>
              <a:rPr lang="cs-CZ" dirty="0"/>
              <a:t>technik, např. </a:t>
            </a:r>
            <a:r>
              <a:rPr lang="cs-CZ" dirty="0" smtClean="0"/>
              <a:t>nejlepší </a:t>
            </a:r>
            <a:r>
              <a:rPr lang="cs-CZ" dirty="0"/>
              <a:t>párování vyhledávacích algoritmů, systémy pro stanovení relevance se zpětnou </a:t>
            </a:r>
            <a:r>
              <a:rPr lang="cs-CZ" dirty="0" smtClean="0"/>
              <a:t>vazbou</a:t>
            </a:r>
          </a:p>
          <a:p>
            <a:r>
              <a:rPr lang="cs-CZ" dirty="0"/>
              <a:t>p</a:t>
            </a:r>
            <a:r>
              <a:rPr lang="cs-CZ" dirty="0" smtClean="0"/>
              <a:t>aradigma používáno i </a:t>
            </a:r>
            <a:r>
              <a:rPr lang="cs-CZ" dirty="0"/>
              <a:t>pro kvantitativní měření efektivity služeb </a:t>
            </a:r>
            <a:r>
              <a:rPr lang="cs-CZ" dirty="0" smtClean="0"/>
              <a:t>doručování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1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</a:t>
            </a:r>
            <a:r>
              <a:rPr lang="cs-CZ" dirty="0"/>
              <a:t>70. let 20. století </a:t>
            </a:r>
            <a:endParaRPr lang="cs-CZ" dirty="0" smtClean="0"/>
          </a:p>
          <a:p>
            <a:r>
              <a:rPr lang="cs-CZ" dirty="0" smtClean="0"/>
              <a:t>kognitivního </a:t>
            </a:r>
            <a:r>
              <a:rPr lang="cs-CZ" dirty="0"/>
              <a:t>obratu v psychologii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informační vědě zaměřené na </a:t>
            </a:r>
            <a:r>
              <a:rPr lang="cs-CZ" dirty="0" smtClean="0"/>
              <a:t>uživatele informací </a:t>
            </a:r>
          </a:p>
          <a:p>
            <a:r>
              <a:rPr lang="cs-CZ" b="1" dirty="0" smtClean="0"/>
              <a:t>zpracování </a:t>
            </a:r>
            <a:r>
              <a:rPr lang="cs-CZ" b="1" dirty="0"/>
              <a:t>informací </a:t>
            </a:r>
            <a:r>
              <a:rPr lang="cs-CZ" dirty="0" smtClean="0"/>
              <a:t>zprostředkováno </a:t>
            </a:r>
            <a:r>
              <a:rPr lang="cs-CZ" dirty="0"/>
              <a:t>systémem kategorií a konceptů individuálních </a:t>
            </a:r>
            <a:r>
              <a:rPr lang="cs-CZ" dirty="0" smtClean="0"/>
              <a:t>uživatelů – základ modelování uživatelů </a:t>
            </a:r>
          </a:p>
          <a:p>
            <a:r>
              <a:rPr lang="cs-CZ" dirty="0" smtClean="0"/>
              <a:t>zájem </a:t>
            </a:r>
            <a:r>
              <a:rPr lang="cs-CZ" dirty="0"/>
              <a:t>o kognitivní aspekty informačního chování a interaktivní informační vyhledávací </a:t>
            </a:r>
            <a:r>
              <a:rPr lang="cs-CZ" dirty="0" smtClean="0"/>
              <a:t>systémy </a:t>
            </a:r>
          </a:p>
          <a:p>
            <a:r>
              <a:rPr lang="cs-CZ" dirty="0" smtClean="0"/>
              <a:t>představa</a:t>
            </a:r>
            <a:r>
              <a:rPr lang="cs-CZ" dirty="0"/>
              <a:t>, že </a:t>
            </a:r>
            <a:r>
              <a:rPr lang="cs-CZ" dirty="0" smtClean="0"/>
              <a:t>stroje </a:t>
            </a:r>
            <a:r>
              <a:rPr lang="cs-CZ" dirty="0"/>
              <a:t>by mohly poznávat </a:t>
            </a:r>
            <a:r>
              <a:rPr lang="cs-CZ" dirty="0" smtClean="0"/>
              <a:t>– rozvoj expertních </a:t>
            </a:r>
            <a:r>
              <a:rPr lang="cs-CZ" dirty="0" smtClean="0"/>
              <a:t>systémů</a:t>
            </a:r>
          </a:p>
        </p:txBody>
      </p:sp>
    </p:spTree>
    <p:extLst>
      <p:ext uri="{BB962C8B-B14F-4D97-AF65-F5344CB8AC3E}">
        <p14:creationId xmlns:p14="http://schemas.microsoft.com/office/powerpoint/2010/main" val="34294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73f113aa9e2d45ae44498421c787b0919613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1881</Words>
  <Application>Microsoft Office PowerPoint</Application>
  <PresentationFormat>Širokoúhlá obrazovka</PresentationFormat>
  <Paragraphs>232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Motiv Office</vt:lpstr>
      <vt:lpstr>Paradigmata a metateorie</vt:lpstr>
      <vt:lpstr>Hierarchie konstruktů</vt:lpstr>
      <vt:lpstr>Hierarchie konstruktů</vt:lpstr>
      <vt:lpstr>Paradigma – vědecká revoluce</vt:lpstr>
      <vt:lpstr>Paradigma</vt:lpstr>
      <vt:lpstr>Metateorie</vt:lpstr>
      <vt:lpstr>Systémové paradigma</vt:lpstr>
      <vt:lpstr>Systémové paradigma</vt:lpstr>
      <vt:lpstr>Kognitivní paradigma</vt:lpstr>
      <vt:lpstr>Model zpracování informací </vt:lpstr>
      <vt:lpstr>Kognitivní paradigma</vt:lpstr>
      <vt:lpstr>Socio-kognitivní paradigma</vt:lpstr>
      <vt:lpstr>Socio-kognitivní paradigma</vt:lpstr>
      <vt:lpstr>Bibliometrická metateorie</vt:lpstr>
      <vt:lpstr>Kognitivní metateorie</vt:lpstr>
      <vt:lpstr>Konstruktivistická metateorie</vt:lpstr>
      <vt:lpstr>Konstrucionistická metateorie</vt:lpstr>
      <vt:lpstr>Kritická teorie </vt:lpstr>
      <vt:lpstr>Evoluční metateorie</vt:lpstr>
      <vt:lpstr>Etnografická metateorie</vt:lpstr>
      <vt:lpstr>Historická metateorie</vt:lpstr>
      <vt:lpstr>Filozoficko-analytická metateorie</vt:lpstr>
      <vt:lpstr>Fyzická metateorie</vt:lpstr>
      <vt:lpstr>Doménově-analytická metateorie</vt:lpstr>
      <vt:lpstr>Uživatelsky zaměřený design</vt:lpstr>
      <vt:lpstr>Základní paradigmata informační vědy dle Capurra</vt:lpstr>
      <vt:lpstr>Reprezentační paradigma</vt:lpstr>
      <vt:lpstr>Paradigma zdroj–kanál–přijímač</vt:lpstr>
      <vt:lpstr>Platónské paradigma</vt:lpstr>
      <vt:lpstr>Existenciálně hermeneutické paradigma</vt:lpstr>
      <vt:lpstr>Paradigmata dle Miksy</vt:lpstr>
      <vt:lpstr>Paradigmata dle Miksy</vt:lpstr>
      <vt:lpstr>Teorie/Paradigmata pro studium HII</vt:lpstr>
      <vt:lpstr>Jiné zdroje, inspirace a moudra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Uživatel systému Windows</cp:lastModifiedBy>
  <cp:revision>37</cp:revision>
  <dcterms:created xsi:type="dcterms:W3CDTF">2016-09-30T07:04:13Z</dcterms:created>
  <dcterms:modified xsi:type="dcterms:W3CDTF">2019-03-02T17:25:36Z</dcterms:modified>
</cp:coreProperties>
</file>