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70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71" r:id="rId16"/>
    <p:sldId id="286" r:id="rId17"/>
    <p:sldId id="287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8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D5C1F8C5-AEEA-4990-B5A3-0B34DB9FEDF6}" type="datetimeFigureOut">
              <a:rPr lang="cs-CZ" smtClean="0"/>
              <a:t>17.02.2020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E584C32C-8733-4E9B-9851-0059F0C385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7209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1F8C5-AEEA-4990-B5A3-0B34DB9FEDF6}" type="datetimeFigureOut">
              <a:rPr lang="cs-CZ" smtClean="0"/>
              <a:t>17.02.2020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C32C-8733-4E9B-9851-0059F0C385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3591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D5C1F8C5-AEEA-4990-B5A3-0B34DB9FEDF6}" type="datetimeFigureOut">
              <a:rPr lang="cs-CZ" smtClean="0"/>
              <a:t>17.02.2020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E584C32C-8733-4E9B-9851-0059F0C385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3595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1F8C5-AEEA-4990-B5A3-0B34DB9FEDF6}" type="datetimeFigureOut">
              <a:rPr lang="cs-CZ" smtClean="0"/>
              <a:t>17.02.2020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C32C-8733-4E9B-9851-0059F0C385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0068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D5C1F8C5-AEEA-4990-B5A3-0B34DB9FEDF6}" type="datetimeFigureOut">
              <a:rPr lang="cs-CZ" smtClean="0"/>
              <a:t>17.02.2020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E584C32C-8733-4E9B-9851-0059F0C385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9483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D5C1F8C5-AEEA-4990-B5A3-0B34DB9FEDF6}" type="datetimeFigureOut">
              <a:rPr lang="cs-CZ" smtClean="0"/>
              <a:t>17.02.2020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E584C32C-8733-4E9B-9851-0059F0C385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907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D5C1F8C5-AEEA-4990-B5A3-0B34DB9FEDF6}" type="datetimeFigureOut">
              <a:rPr lang="cs-CZ" smtClean="0"/>
              <a:t>17.02.2020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E584C32C-8733-4E9B-9851-0059F0C385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4683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1F8C5-AEEA-4990-B5A3-0B34DB9FEDF6}" type="datetimeFigureOut">
              <a:rPr lang="cs-CZ" smtClean="0"/>
              <a:t>17.02.2020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C32C-8733-4E9B-9851-0059F0C385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7189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D5C1F8C5-AEEA-4990-B5A3-0B34DB9FEDF6}" type="datetimeFigureOut">
              <a:rPr lang="cs-CZ" smtClean="0"/>
              <a:t>17.02.2020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E584C32C-8733-4E9B-9851-0059F0C385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691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1F8C5-AEEA-4990-B5A3-0B34DB9FEDF6}" type="datetimeFigureOut">
              <a:rPr lang="cs-CZ" smtClean="0"/>
              <a:t>17.02.2020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C32C-8733-4E9B-9851-0059F0C385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7035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D5C1F8C5-AEEA-4990-B5A3-0B34DB9FEDF6}" type="datetimeFigureOut">
              <a:rPr lang="cs-CZ" smtClean="0"/>
              <a:t>17.02.2020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E584C32C-8733-4E9B-9851-0059F0C385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4039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C1F8C5-AEEA-4990-B5A3-0B34DB9FEDF6}" type="datetimeFigureOut">
              <a:rPr lang="cs-CZ" smtClean="0"/>
              <a:t>17.02.2020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4C32C-8733-4E9B-9851-0059F0C385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48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root.cz/clanky/potrebujeme-pravidla-pro-vyvoj-umele-inteligence/" TargetMode="External"/><Relationship Id="rId3" Type="http://schemas.openxmlformats.org/officeDocument/2006/relationships/hyperlink" Target="https://www.root.cz/clanky/otevrene-vzdelavaci-zdroje-cesko-jako-open-source-velmoc/" TargetMode="External"/><Relationship Id="rId7" Type="http://schemas.openxmlformats.org/officeDocument/2006/relationships/hyperlink" Target="https://www.root.cz/clanky/koha-otevreny-informacni-system-pro-knihovny/" TargetMode="External"/><Relationship Id="rId2" Type="http://schemas.openxmlformats.org/officeDocument/2006/relationships/hyperlink" Target="https://www.root.cz/clanky/digital-wellbeing-jak-byt-spokojeny-online-i-offline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root.cz/clanky/chceme-nediskriminujici-umelou-inteligenci-ale-sami-to-neumime/" TargetMode="External"/><Relationship Id="rId5" Type="http://schemas.openxmlformats.org/officeDocument/2006/relationships/hyperlink" Target="https://www.root.cz/clanky/open-source-a-evropska-politika-nesmela-systematicka-cesta-k-otevrenosti/" TargetMode="External"/><Relationship Id="rId4" Type="http://schemas.openxmlformats.org/officeDocument/2006/relationships/hyperlink" Target="https://www.root.cz/clanky/co-mohou-zmenit-pokuty-za-zneuziti-dominantniho-postaveni-na-trhu/" TargetMode="External"/><Relationship Id="rId9" Type="http://schemas.openxmlformats.org/officeDocument/2006/relationships/hyperlink" Target="https://www.root.cz/clanky/proc-jsou-monopoly-problem-par-stripku-z-google-a-politiky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CE3618-1D7A-4256-B2AF-9DB692996C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91A9185-A7D5-460B-98BC-0BF2EBD3EE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8AFC1764-6516-4F77-BF30-B8ADB3C9F4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FCAFF9F9-F806-47EC-BCAC-9921E719FF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09D92491-36BD-4861-BA54-DD88E60898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23740E15-AB86-4E5C-A137-07E0DDC035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1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BE097852-1F54-4EF0-A1BE-561272FCD6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5C2DF1F9-21CC-430E-84C8-356C73C6FD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7F11B45B-3EDE-4B6A-903B-0AE6E9DDF4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7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F77FDDC5-477E-420D-B98F-42ABA24772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A92C0474-B573-45C5-84C5-194CE1715F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6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2FBC62F8-64D0-4025-99AE-A04E291D90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6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7632F945-80B5-4575-A538-29495BF8F2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accent1">
                  <a:alpha val="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5562CC17-43D4-4E57-AE08-83952EE59D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accent1">
                  <a:alpha val="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E1D78CFE-04CA-4101-AFCF-196940B2D1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4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41F2A149-A64E-4690-B049-18C156A8E2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3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D9313C72-D62D-4416-A6AE-7EB7D6B54A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77B03BEA-76E5-4ECB-B9BB-D89D27509E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4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6AF6BECE-416D-4C3A-AD6F-68B08F3CA7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4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B9197E2A-A098-480D-A2A6-3F3B889EDA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4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5A493EDB-6C9E-483F-86A6-0F473E5908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3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63EF60E9-5212-4A65-B1AF-83DC6B75FE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37374" y="1263404"/>
            <a:ext cx="8247189" cy="3115075"/>
          </a:xfrm>
        </p:spPr>
        <p:txBody>
          <a:bodyPr>
            <a:normAutofit/>
          </a:bodyPr>
          <a:lstStyle/>
          <a:p>
            <a:pPr algn="l"/>
            <a:r>
              <a:rPr lang="cs-CZ" sz="7200">
                <a:solidFill>
                  <a:schemeClr val="accent1"/>
                </a:solidFill>
              </a:rPr>
              <a:t>Informační společnost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6430D55-4536-4C48-93CA-F661277127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37374" y="4560432"/>
            <a:ext cx="8300202" cy="1228171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r>
              <a:rPr lang="cs-CZ" sz="2200">
                <a:solidFill>
                  <a:schemeClr val="tx1"/>
                </a:solidFill>
              </a:rPr>
              <a:t>Michal Černý</a:t>
            </a:r>
          </a:p>
          <a:p>
            <a:pPr algn="l">
              <a:lnSpc>
                <a:spcPct val="90000"/>
              </a:lnSpc>
            </a:pPr>
            <a:r>
              <a:rPr lang="cs-CZ" sz="2200">
                <a:solidFill>
                  <a:schemeClr val="tx1"/>
                </a:solidFill>
              </a:rPr>
              <a:t>ISKM64</a:t>
            </a:r>
          </a:p>
          <a:p>
            <a:pPr algn="l">
              <a:lnSpc>
                <a:spcPct val="90000"/>
              </a:lnSpc>
            </a:pPr>
            <a:r>
              <a:rPr lang="cs-CZ" sz="2200">
                <a:solidFill>
                  <a:schemeClr val="tx1"/>
                </a:solidFill>
              </a:rPr>
              <a:t>2020</a:t>
            </a:r>
          </a:p>
          <a:p>
            <a:pPr algn="l">
              <a:lnSpc>
                <a:spcPct val="90000"/>
              </a:lnSpc>
            </a:pPr>
            <a:endParaRPr lang="cs-CZ" sz="2200">
              <a:solidFill>
                <a:schemeClr val="tx1"/>
              </a:solidFill>
            </a:endParaRPr>
          </a:p>
        </p:txBody>
      </p:sp>
      <p:sp>
        <p:nvSpPr>
          <p:cNvPr id="31" name="Isosceles Triangle 30">
            <a:extLst>
              <a:ext uri="{FF2B5EF4-FFF2-40B4-BE49-F238E27FC236}">
                <a16:creationId xmlns:a16="http://schemas.microsoft.com/office/drawing/2014/main" id="{3F39476B-1A6D-47CB-AC7A-FB87EF0033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1490253" y="3276595"/>
            <a:ext cx="300774" cy="25928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9290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FD2AA6-ED1C-43E9-8427-09844B778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informatika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F0B80A-C849-4E3D-B0C0-60ACE26412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je to sociální informatika?</a:t>
            </a:r>
          </a:p>
          <a:p>
            <a:r>
              <a:rPr lang="cs-CZ" dirty="0"/>
              <a:t>Kde a jak se dá studovat?</a:t>
            </a:r>
          </a:p>
          <a:p>
            <a:r>
              <a:rPr lang="cs-CZ" dirty="0"/>
              <a:t>Jak modelovat pomocí technologií společenské jevy?</a:t>
            </a:r>
          </a:p>
          <a:p>
            <a:r>
              <a:rPr lang="cs-CZ" dirty="0"/>
              <a:t>Proč lidé nepoužívají techniku vždy tak, jak si představujeme?</a:t>
            </a:r>
          </a:p>
          <a:p>
            <a:r>
              <a:rPr lang="cs-CZ" dirty="0"/>
              <a:t>V čem spočívá paradox produktivity?</a:t>
            </a:r>
          </a:p>
        </p:txBody>
      </p:sp>
    </p:spTree>
    <p:extLst>
      <p:ext uri="{BB962C8B-B14F-4D97-AF65-F5344CB8AC3E}">
        <p14:creationId xmlns:p14="http://schemas.microsoft.com/office/powerpoint/2010/main" val="35274957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738366-49BC-40BC-B86C-C7FC37A44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Učící se společnost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C008148-BC5F-4CCF-9870-2E83857BC5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 jsme se z industriální společnosti dostali k té učící se?</a:t>
            </a:r>
          </a:p>
          <a:p>
            <a:r>
              <a:rPr lang="cs-CZ" dirty="0"/>
              <a:t>Co na úrovni státu k existenci takové společnosti potřebujeme?</a:t>
            </a:r>
          </a:p>
          <a:p>
            <a:r>
              <a:rPr lang="cs-CZ" dirty="0"/>
              <a:t>Proč je nutné se učit?</a:t>
            </a:r>
          </a:p>
          <a:p>
            <a:r>
              <a:rPr lang="cs-CZ" dirty="0"/>
              <a:t>Jak souvisí informační gramotnost s možností demokratického fungování státu?</a:t>
            </a:r>
          </a:p>
          <a:p>
            <a:r>
              <a:rPr lang="cs-CZ" dirty="0"/>
              <a:t>Jaké nové formy vzdělávání a vzdělanosti se objevují?</a:t>
            </a:r>
          </a:p>
          <a:p>
            <a:r>
              <a:rPr lang="cs-CZ" dirty="0"/>
              <a:t>Jak se učí stroje?</a:t>
            </a:r>
          </a:p>
        </p:txBody>
      </p:sp>
    </p:spTree>
    <p:extLst>
      <p:ext uri="{BB962C8B-B14F-4D97-AF65-F5344CB8AC3E}">
        <p14:creationId xmlns:p14="http://schemas.microsoft.com/office/powerpoint/2010/main" val="9018792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51EBD3-C0BA-4352-AFE1-7E5EE49A2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Patenty a otevřená kultura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131B5BD-7196-4DE3-A8F3-DF5B28ED8D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by na současnou společnost řekl </a:t>
            </a:r>
            <a:r>
              <a:rPr lang="cs-CZ" dirty="0" err="1"/>
              <a:t>Popper</a:t>
            </a:r>
            <a:r>
              <a:rPr lang="cs-CZ" dirty="0"/>
              <a:t>?</a:t>
            </a:r>
          </a:p>
          <a:p>
            <a:r>
              <a:rPr lang="cs-CZ" dirty="0"/>
              <a:t>Co je to open source?</a:t>
            </a:r>
          </a:p>
          <a:p>
            <a:r>
              <a:rPr lang="cs-CZ" dirty="0"/>
              <a:t>Jaké jsou jeho společenské a kulturní přesahy?</a:t>
            </a:r>
          </a:p>
          <a:p>
            <a:r>
              <a:rPr lang="cs-CZ" dirty="0"/>
              <a:t>Co jsou a jak funguji open source filmy nebo hardware?</a:t>
            </a:r>
          </a:p>
          <a:p>
            <a:r>
              <a:rPr lang="cs-CZ" dirty="0"/>
              <a:t>Jak se vyjel koncept patentové ochrany?</a:t>
            </a:r>
          </a:p>
          <a:p>
            <a:r>
              <a:rPr lang="cs-CZ" dirty="0"/>
              <a:t>Proč je tak složité s patenty rozumně pracovat v kontextu EU i světového práva?</a:t>
            </a:r>
          </a:p>
          <a:p>
            <a:r>
              <a:rPr lang="cs-CZ" dirty="0"/>
              <a:t>Jak souvisí patenty a inovace?</a:t>
            </a:r>
          </a:p>
        </p:txBody>
      </p:sp>
    </p:spTree>
    <p:extLst>
      <p:ext uri="{BB962C8B-B14F-4D97-AF65-F5344CB8AC3E}">
        <p14:creationId xmlns:p14="http://schemas.microsoft.com/office/powerpoint/2010/main" val="21260481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D80FDB-5B6A-40A8-8682-6C0986B20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Digitální antropologie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62AAC0-C33B-446A-AACC-1D0D193D2A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 technologie mění:</a:t>
            </a:r>
          </a:p>
          <a:p>
            <a:pPr lvl="1"/>
            <a:r>
              <a:rPr lang="cs-CZ" dirty="0"/>
              <a:t>Jak myslíme?</a:t>
            </a:r>
          </a:p>
          <a:p>
            <a:pPr lvl="1"/>
            <a:r>
              <a:rPr lang="cs-CZ" dirty="0"/>
              <a:t>Jak se učíme?</a:t>
            </a:r>
          </a:p>
          <a:p>
            <a:pPr lvl="1"/>
            <a:r>
              <a:rPr lang="cs-CZ" dirty="0"/>
              <a:t>Jak poznáváme?</a:t>
            </a:r>
          </a:p>
          <a:p>
            <a:pPr lvl="1"/>
            <a:r>
              <a:rPr lang="cs-CZ" dirty="0"/>
              <a:t>Jak jednáme?</a:t>
            </a:r>
          </a:p>
          <a:p>
            <a:pPr lvl="1"/>
            <a:r>
              <a:rPr lang="cs-CZ" dirty="0"/>
              <a:t>Jak spolu interagujeme?</a:t>
            </a:r>
          </a:p>
          <a:p>
            <a:r>
              <a:rPr lang="cs-CZ" dirty="0"/>
              <a:t>Co přináší koncept </a:t>
            </a:r>
            <a:r>
              <a:rPr lang="cs-CZ" dirty="0" err="1"/>
              <a:t>inforgů</a:t>
            </a:r>
            <a:r>
              <a:rPr lang="cs-CZ" dirty="0"/>
              <a:t>?</a:t>
            </a:r>
          </a:p>
          <a:p>
            <a:r>
              <a:rPr lang="cs-CZ" dirty="0"/>
              <a:t>Není naše pojetí světa příliš antropocentrické?</a:t>
            </a:r>
          </a:p>
          <a:p>
            <a:r>
              <a:rPr lang="cs-CZ" dirty="0"/>
              <a:t>Kde je hranice mezi člověkem a strojem?</a:t>
            </a:r>
          </a:p>
        </p:txBody>
      </p:sp>
    </p:spTree>
    <p:extLst>
      <p:ext uri="{BB962C8B-B14F-4D97-AF65-F5344CB8AC3E}">
        <p14:creationId xmlns:p14="http://schemas.microsoft.com/office/powerpoint/2010/main" val="20742691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FAC5AD-57F4-4C39-B893-4E9B6000F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Filosofické problémy a informační společnost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77A25F-7AE0-4179-9070-4866317C02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 technooptimismus na místě?</a:t>
            </a:r>
          </a:p>
          <a:p>
            <a:r>
              <a:rPr lang="cs-CZ" dirty="0"/>
              <a:t>Co předpovídají utopie a dystopie pro informační společnost?</a:t>
            </a:r>
          </a:p>
          <a:p>
            <a:r>
              <a:rPr lang="cs-CZ" dirty="0"/>
              <a:t>Je nutné změnit koncept celého uchopování společnosti?</a:t>
            </a:r>
          </a:p>
          <a:p>
            <a:r>
              <a:rPr lang="cs-CZ" dirty="0"/>
              <a:t>Kultura tvořivosti vs. Kultura kopírování</a:t>
            </a:r>
          </a:p>
          <a:p>
            <a:r>
              <a:rPr lang="cs-CZ" dirty="0"/>
              <a:t>Tři styly myšlení a jednání</a:t>
            </a:r>
          </a:p>
          <a:p>
            <a:r>
              <a:rPr lang="cs-CZ" dirty="0"/>
              <a:t>Problematika implementace myšlenkových směrů založených na distinkci subjektu a objektu do moderního myšlení.</a:t>
            </a:r>
          </a:p>
          <a:p>
            <a:r>
              <a:rPr lang="cs-CZ" dirty="0"/>
              <a:t>Etické problémy: hledání nové rovnováhy</a:t>
            </a:r>
          </a:p>
        </p:txBody>
      </p:sp>
    </p:spTree>
    <p:extLst>
      <p:ext uri="{BB962C8B-B14F-4D97-AF65-F5344CB8AC3E}">
        <p14:creationId xmlns:p14="http://schemas.microsoft.com/office/powerpoint/2010/main" val="9877077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84DB7353-7D7A-431B-A5B6-A3845E6F2B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9E8D15D6-6183-4BE1-A315-C7EC9C1A53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82A253FA-4E60-4B4D-94B0-93ECFCF309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E1B39AD1-11BD-457B-822C-A873607F41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CC286005-78D5-4BE4-AA8B-75CDC07E78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09E4A22D-7E83-4F24-97FE-931A93CACC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10">
              <a:extLst>
                <a:ext uri="{FF2B5EF4-FFF2-40B4-BE49-F238E27FC236}">
                  <a16:creationId xmlns:a16="http://schemas.microsoft.com/office/drawing/2014/main" id="{4351E96B-8DD4-4D5E-A9F0-C47F5F3378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BFF78610-2475-4756-9EC8-5DA7D8902D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C7ACAE44-681D-4CBC-B2AB-E5131DF5A8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CA22E4A0-73AA-4722-9C16-F3AF9A33E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BB36E626-EBEB-41C0-B224-8DB049DB4D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D603DEC5-BED4-4DB6-A253-F61CC36742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86AE9DE6-CA9A-479B-A0FB-0E1BAC7A65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16CB8DC8-E75F-4574-A290-AAB7031BE8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1CA657E1-3A52-4C23-AA47-EBB2D5C414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ED4F701B-2A93-464F-A673-54EED5C4C4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9977C34F-F6C9-4749-B201-7B928802D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3A913E6B-DBE9-4291-A34C-36069ECB8E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7D415C04-AB5C-4B76-9E49-EEBAEE64D0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3">
              <a:extLst>
                <a:ext uri="{FF2B5EF4-FFF2-40B4-BE49-F238E27FC236}">
                  <a16:creationId xmlns:a16="http://schemas.microsoft.com/office/drawing/2014/main" id="{151FDC11-E872-4EAE-A597-822F9FE170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1B24766B-81CA-44C7-BF11-77A12BA4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1A2F9962-DEB8-461C-8B4C-C0ED0D8A7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C0672E08-EB09-4B8E-8522-24BBC2CFFD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3447AB64-F3EC-4A1F-BFD4-F0F9DB3DAD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10CE3618-1D7A-4256-B2AF-9DB692996C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D91A9185-A7D5-460B-98BC-0BF2EBD3EE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37" name="Freeform 5">
              <a:extLst>
                <a:ext uri="{FF2B5EF4-FFF2-40B4-BE49-F238E27FC236}">
                  <a16:creationId xmlns:a16="http://schemas.microsoft.com/office/drawing/2014/main" id="{8AFC1764-6516-4F77-BF30-B8ADB3C9F4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8" name="Freeform 6">
              <a:extLst>
                <a:ext uri="{FF2B5EF4-FFF2-40B4-BE49-F238E27FC236}">
                  <a16:creationId xmlns:a16="http://schemas.microsoft.com/office/drawing/2014/main" id="{FCAFF9F9-F806-47EC-BCAC-9921E719FF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9" name="Freeform 7">
              <a:extLst>
                <a:ext uri="{FF2B5EF4-FFF2-40B4-BE49-F238E27FC236}">
                  <a16:creationId xmlns:a16="http://schemas.microsoft.com/office/drawing/2014/main" id="{09D92491-36BD-4861-BA54-DD88E60898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8">
              <a:extLst>
                <a:ext uri="{FF2B5EF4-FFF2-40B4-BE49-F238E27FC236}">
                  <a16:creationId xmlns:a16="http://schemas.microsoft.com/office/drawing/2014/main" id="{23740E15-AB86-4E5C-A137-07E0DDC035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1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9">
              <a:extLst>
                <a:ext uri="{FF2B5EF4-FFF2-40B4-BE49-F238E27FC236}">
                  <a16:creationId xmlns:a16="http://schemas.microsoft.com/office/drawing/2014/main" id="{BE097852-1F54-4EF0-A1BE-561272FCD6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10">
              <a:extLst>
                <a:ext uri="{FF2B5EF4-FFF2-40B4-BE49-F238E27FC236}">
                  <a16:creationId xmlns:a16="http://schemas.microsoft.com/office/drawing/2014/main" id="{5C2DF1F9-21CC-430E-84C8-356C73C6FD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1">
              <a:extLst>
                <a:ext uri="{FF2B5EF4-FFF2-40B4-BE49-F238E27FC236}">
                  <a16:creationId xmlns:a16="http://schemas.microsoft.com/office/drawing/2014/main" id="{7F11B45B-3EDE-4B6A-903B-0AE6E9DDF4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7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2">
              <a:extLst>
                <a:ext uri="{FF2B5EF4-FFF2-40B4-BE49-F238E27FC236}">
                  <a16:creationId xmlns:a16="http://schemas.microsoft.com/office/drawing/2014/main" id="{F77FDDC5-477E-420D-B98F-42ABA24772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3">
              <a:extLst>
                <a:ext uri="{FF2B5EF4-FFF2-40B4-BE49-F238E27FC236}">
                  <a16:creationId xmlns:a16="http://schemas.microsoft.com/office/drawing/2014/main" id="{A92C0474-B573-45C5-84C5-194CE1715F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6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4">
              <a:extLst>
                <a:ext uri="{FF2B5EF4-FFF2-40B4-BE49-F238E27FC236}">
                  <a16:creationId xmlns:a16="http://schemas.microsoft.com/office/drawing/2014/main" id="{2FBC62F8-64D0-4025-99AE-A04E291D90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6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5">
              <a:extLst>
                <a:ext uri="{FF2B5EF4-FFF2-40B4-BE49-F238E27FC236}">
                  <a16:creationId xmlns:a16="http://schemas.microsoft.com/office/drawing/2014/main" id="{7632F945-80B5-4575-A538-29495BF8F2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accent1">
                  <a:alpha val="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6">
              <a:extLst>
                <a:ext uri="{FF2B5EF4-FFF2-40B4-BE49-F238E27FC236}">
                  <a16:creationId xmlns:a16="http://schemas.microsoft.com/office/drawing/2014/main" id="{5562CC17-43D4-4E57-AE08-83952EE59D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accent1">
                  <a:alpha val="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7">
              <a:extLst>
                <a:ext uri="{FF2B5EF4-FFF2-40B4-BE49-F238E27FC236}">
                  <a16:creationId xmlns:a16="http://schemas.microsoft.com/office/drawing/2014/main" id="{E1D78CFE-04CA-4101-AFCF-196940B2D1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4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8">
              <a:extLst>
                <a:ext uri="{FF2B5EF4-FFF2-40B4-BE49-F238E27FC236}">
                  <a16:creationId xmlns:a16="http://schemas.microsoft.com/office/drawing/2014/main" id="{41F2A149-A64E-4690-B049-18C156A8E2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3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9">
              <a:extLst>
                <a:ext uri="{FF2B5EF4-FFF2-40B4-BE49-F238E27FC236}">
                  <a16:creationId xmlns:a16="http://schemas.microsoft.com/office/drawing/2014/main" id="{D9313C72-D62D-4416-A6AE-7EB7D6B54A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20">
              <a:extLst>
                <a:ext uri="{FF2B5EF4-FFF2-40B4-BE49-F238E27FC236}">
                  <a16:creationId xmlns:a16="http://schemas.microsoft.com/office/drawing/2014/main" id="{77B03BEA-76E5-4ECB-B9BB-D89D27509E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4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1">
              <a:extLst>
                <a:ext uri="{FF2B5EF4-FFF2-40B4-BE49-F238E27FC236}">
                  <a16:creationId xmlns:a16="http://schemas.microsoft.com/office/drawing/2014/main" id="{6AF6BECE-416D-4C3A-AD6F-68B08F3CA7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4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2">
              <a:extLst>
                <a:ext uri="{FF2B5EF4-FFF2-40B4-BE49-F238E27FC236}">
                  <a16:creationId xmlns:a16="http://schemas.microsoft.com/office/drawing/2014/main" id="{B9197E2A-A098-480D-A2A6-3F3B889EDA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4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3">
              <a:extLst>
                <a:ext uri="{FF2B5EF4-FFF2-40B4-BE49-F238E27FC236}">
                  <a16:creationId xmlns:a16="http://schemas.microsoft.com/office/drawing/2014/main" id="{5A493EDB-6C9E-483F-86A6-0F473E5908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3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20848275-BDDE-452F-9213-804AE655F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7374" y="1263404"/>
            <a:ext cx="8247189" cy="3115075"/>
          </a:xfrm>
        </p:spPr>
        <p:txBody>
          <a:bodyPr vert="horz" lIns="228600" tIns="228600" rIns="228600" bIns="0" rtlCol="0" anchor="b">
            <a:normAutofit/>
          </a:bodyPr>
          <a:lstStyle/>
          <a:p>
            <a:pPr algn="l">
              <a:lnSpc>
                <a:spcPct val="80000"/>
              </a:lnSpc>
            </a:pPr>
            <a:r>
              <a:rPr lang="en-US" sz="7200">
                <a:solidFill>
                  <a:schemeClr val="accent1"/>
                </a:solidFill>
              </a:rPr>
              <a:t>Co je to ta informační společnost?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11C5E9D-FE2C-4F19-B50E-C1BA7835F3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37374" y="4560432"/>
            <a:ext cx="8300202" cy="1228171"/>
          </a:xfrm>
        </p:spPr>
        <p:txBody>
          <a:bodyPr vert="horz" lIns="91440" tIns="0" rIns="91440" bIns="45720" rtlCol="0">
            <a:normAutofit/>
          </a:bodyPr>
          <a:lstStyle/>
          <a:p>
            <a:pPr algn="l">
              <a:lnSpc>
                <a:spcPct val="100000"/>
              </a:lnSpc>
            </a:pP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57" name="Isosceles Triangle 56">
            <a:extLst>
              <a:ext uri="{FF2B5EF4-FFF2-40B4-BE49-F238E27FC236}">
                <a16:creationId xmlns:a16="http://schemas.microsoft.com/office/drawing/2014/main" id="{3F39476B-1A6D-47CB-AC7A-FB87EF0033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1490253" y="3276595"/>
            <a:ext cx="300774" cy="25928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1656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Informační společnost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Jonák: </a:t>
            </a:r>
            <a:r>
              <a:rPr lang="cs-CZ" i="1" dirty="0"/>
              <a:t>„Společnost založená na </a:t>
            </a:r>
            <a:r>
              <a:rPr lang="cs-CZ" b="1" i="1" dirty="0"/>
              <a:t>integraci</a:t>
            </a:r>
            <a:r>
              <a:rPr lang="cs-CZ" i="1" dirty="0"/>
              <a:t> informačních a komunikačních technologií do </a:t>
            </a:r>
            <a:r>
              <a:rPr lang="cs-CZ" b="1" i="1" dirty="0"/>
              <a:t>všech oblastí</a:t>
            </a:r>
            <a:r>
              <a:rPr lang="cs-CZ" i="1" dirty="0"/>
              <a:t> společenského života v takové míře, že zásadně </a:t>
            </a:r>
            <a:r>
              <a:rPr lang="cs-CZ" b="1" i="1" dirty="0"/>
              <a:t>mění společenské vztahy a procesy</a:t>
            </a:r>
            <a:r>
              <a:rPr lang="cs-CZ" i="1" dirty="0"/>
              <a:t>. Nárůst informačních zdrojů a komunikačních toků vzrůstá do té míry, že ho </a:t>
            </a:r>
            <a:r>
              <a:rPr lang="cs-CZ" b="1" i="1" dirty="0"/>
              <a:t>nelze zvládat</a:t>
            </a:r>
            <a:r>
              <a:rPr lang="cs-CZ" i="1" dirty="0"/>
              <a:t> dosavadními informačními a komunikačními technologiemi.“</a:t>
            </a:r>
          </a:p>
          <a:p>
            <a:r>
              <a:rPr lang="cs-CZ" dirty="0"/>
              <a:t>Zlatuška: </a:t>
            </a:r>
            <a:r>
              <a:rPr lang="cs-CZ" i="1" dirty="0"/>
              <a:t>„Informační společnost je charakterizována podstatným využíváním digitálního zpracovávání, uchovávání a přenosu informací. </a:t>
            </a:r>
            <a:r>
              <a:rPr lang="cs-CZ" b="1" i="1" dirty="0"/>
              <a:t>Ze zpracování informací se stává významná ekonomická aktivita</a:t>
            </a:r>
            <a:r>
              <a:rPr lang="cs-CZ" i="1" dirty="0"/>
              <a:t>, která jednak </a:t>
            </a:r>
            <a:r>
              <a:rPr lang="cs-CZ" b="1" i="1" dirty="0"/>
              <a:t>prostupuje</a:t>
            </a:r>
            <a:r>
              <a:rPr lang="cs-CZ" i="1" dirty="0"/>
              <a:t> tradičními ekonomickými či společenskými aktivitami a </a:t>
            </a:r>
            <a:r>
              <a:rPr lang="cs-CZ" b="1" i="1" dirty="0"/>
              <a:t>jednak vytváří zcela nové příležitosti a činnosti, které podstatně ovlivňují charakter společnosti</a:t>
            </a:r>
            <a:r>
              <a:rPr lang="cs-CZ" i="1" dirty="0"/>
              <a:t>.“</a:t>
            </a:r>
          </a:p>
          <a:p>
            <a:r>
              <a:rPr lang="cs-CZ" dirty="0"/>
              <a:t>Cejpek: „</a:t>
            </a:r>
            <a:r>
              <a:rPr lang="cs-CZ" i="1" dirty="0"/>
              <a:t>Informatizace společnosti velmi výrazně </a:t>
            </a:r>
            <a:r>
              <a:rPr lang="cs-CZ" b="1" i="1" dirty="0"/>
              <a:t>zvětšuje objem </a:t>
            </a:r>
            <a:r>
              <a:rPr lang="cs-CZ" i="1" dirty="0"/>
              <a:t>potenciálních informací. Umožňuje vytvářet na </a:t>
            </a:r>
            <a:r>
              <a:rPr lang="cs-CZ" b="1" i="1" dirty="0"/>
              <a:t>stále větších plochách</a:t>
            </a:r>
            <a:r>
              <a:rPr lang="cs-CZ" i="1" dirty="0"/>
              <a:t> obrovské, dříve netušené </a:t>
            </a:r>
            <a:r>
              <a:rPr lang="cs-CZ" b="1" i="1" dirty="0"/>
              <a:t>zásobárny zaznamenaných znalostí a zkušeností</a:t>
            </a:r>
            <a:r>
              <a:rPr lang="cs-CZ" i="1" dirty="0"/>
              <a:t>, stále většími rychlostmi je </a:t>
            </a:r>
            <a:r>
              <a:rPr lang="cs-CZ" b="1" i="1" dirty="0"/>
              <a:t>podle předem stanovených </a:t>
            </a:r>
            <a:r>
              <a:rPr lang="cs-CZ" i="1" dirty="0"/>
              <a:t>hledisek třídit a vyvolávat z nich ty, o nichž se domníváme, že je potřebujeme.“</a:t>
            </a:r>
          </a:p>
          <a:p>
            <a:r>
              <a:rPr lang="cs-CZ" dirty="0"/>
              <a:t>Šlapák:</a:t>
            </a:r>
            <a:r>
              <a:rPr lang="cs-CZ" i="1" dirty="0"/>
              <a:t> „Informační společnost, o které se v současnosti tolik hovoří a říká se, že v ní žijeme, můžeme charakterizovat stručně i tak, že </a:t>
            </a:r>
            <a:r>
              <a:rPr lang="cs-CZ" b="1" i="1" dirty="0"/>
              <a:t>postupy dosahování zisku jsou v ní založeny na intenzivním a inteligentním používání informací</a:t>
            </a:r>
            <a:r>
              <a:rPr lang="cs-CZ" i="1" dirty="0"/>
              <a:t>, což myslím vyjadřuje podstatu ekonomického nazírání na informační společnost, které osobně řadím tzv. „až na první místo“.“ </a:t>
            </a:r>
          </a:p>
        </p:txBody>
      </p:sp>
    </p:spTree>
    <p:extLst>
      <p:ext uri="{BB962C8B-B14F-4D97-AF65-F5344CB8AC3E}">
        <p14:creationId xmlns:p14="http://schemas.microsoft.com/office/powerpoint/2010/main" val="2154119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roup 84">
            <a:extLst>
              <a:ext uri="{FF2B5EF4-FFF2-40B4-BE49-F238E27FC236}">
                <a16:creationId xmlns:a16="http://schemas.microsoft.com/office/drawing/2014/main" id="{9EA06921-3C0C-4126-AF75-9499D4839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6" name="Freeform 5">
              <a:extLst>
                <a:ext uri="{FF2B5EF4-FFF2-40B4-BE49-F238E27FC236}">
                  <a16:creationId xmlns:a16="http://schemas.microsoft.com/office/drawing/2014/main" id="{B8087084-CC7C-4D37-B821-F12CD3D29F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6">
              <a:extLst>
                <a:ext uri="{FF2B5EF4-FFF2-40B4-BE49-F238E27FC236}">
                  <a16:creationId xmlns:a16="http://schemas.microsoft.com/office/drawing/2014/main" id="{A27EF3C6-8AF8-41C0-B4DF-664F240872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7">
              <a:extLst>
                <a:ext uri="{FF2B5EF4-FFF2-40B4-BE49-F238E27FC236}">
                  <a16:creationId xmlns:a16="http://schemas.microsoft.com/office/drawing/2014/main" id="{46AD5CB4-13ED-4F2B-BA75-CA731F668A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8">
              <a:extLst>
                <a:ext uri="{FF2B5EF4-FFF2-40B4-BE49-F238E27FC236}">
                  <a16:creationId xmlns:a16="http://schemas.microsoft.com/office/drawing/2014/main" id="{6C2FD3B8-D702-4F83-BA99-D239212113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9">
              <a:extLst>
                <a:ext uri="{FF2B5EF4-FFF2-40B4-BE49-F238E27FC236}">
                  <a16:creationId xmlns:a16="http://schemas.microsoft.com/office/drawing/2014/main" id="{1AF0D977-DBC6-44B7-93FB-3F76406CF0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0">
              <a:extLst>
                <a:ext uri="{FF2B5EF4-FFF2-40B4-BE49-F238E27FC236}">
                  <a16:creationId xmlns:a16="http://schemas.microsoft.com/office/drawing/2014/main" id="{B3ED27DF-D17E-4922-8394-821ED9253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1">
              <a:extLst>
                <a:ext uri="{FF2B5EF4-FFF2-40B4-BE49-F238E27FC236}">
                  <a16:creationId xmlns:a16="http://schemas.microsoft.com/office/drawing/2014/main" id="{800084EB-3C31-445C-8B2E-F43BA7ED36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2">
              <a:extLst>
                <a:ext uri="{FF2B5EF4-FFF2-40B4-BE49-F238E27FC236}">
                  <a16:creationId xmlns:a16="http://schemas.microsoft.com/office/drawing/2014/main" id="{5EE7F4D6-BE2E-41A9-A417-BA1AE4583D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3">
              <a:extLst>
                <a:ext uri="{FF2B5EF4-FFF2-40B4-BE49-F238E27FC236}">
                  <a16:creationId xmlns:a16="http://schemas.microsoft.com/office/drawing/2014/main" id="{8805A789-4E10-46CF-A22B-8841C1CDFA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4">
              <a:extLst>
                <a:ext uri="{FF2B5EF4-FFF2-40B4-BE49-F238E27FC236}">
                  <a16:creationId xmlns:a16="http://schemas.microsoft.com/office/drawing/2014/main" id="{9BD0D630-7987-48B7-A636-0ED234E22E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5">
              <a:extLst>
                <a:ext uri="{FF2B5EF4-FFF2-40B4-BE49-F238E27FC236}">
                  <a16:creationId xmlns:a16="http://schemas.microsoft.com/office/drawing/2014/main" id="{F4E7D46D-851A-4DA9-B24D-19DAE1FCF2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6">
              <a:extLst>
                <a:ext uri="{FF2B5EF4-FFF2-40B4-BE49-F238E27FC236}">
                  <a16:creationId xmlns:a16="http://schemas.microsoft.com/office/drawing/2014/main" id="{BA38A754-A53E-469C-B89B-6C7FF96079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7">
              <a:extLst>
                <a:ext uri="{FF2B5EF4-FFF2-40B4-BE49-F238E27FC236}">
                  <a16:creationId xmlns:a16="http://schemas.microsoft.com/office/drawing/2014/main" id="{CAC17457-E557-440A-B5E0-40DFEEC899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8">
              <a:extLst>
                <a:ext uri="{FF2B5EF4-FFF2-40B4-BE49-F238E27FC236}">
                  <a16:creationId xmlns:a16="http://schemas.microsoft.com/office/drawing/2014/main" id="{4D697814-F310-40D2-8E79-93C1881074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9">
              <a:extLst>
                <a:ext uri="{FF2B5EF4-FFF2-40B4-BE49-F238E27FC236}">
                  <a16:creationId xmlns:a16="http://schemas.microsoft.com/office/drawing/2014/main" id="{0CA691A3-EEBB-46A7-A973-B1E2DD112C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0">
              <a:extLst>
                <a:ext uri="{FF2B5EF4-FFF2-40B4-BE49-F238E27FC236}">
                  <a16:creationId xmlns:a16="http://schemas.microsoft.com/office/drawing/2014/main" id="{B7361B78-110B-4437-8058-4E05A42343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21">
              <a:extLst>
                <a:ext uri="{FF2B5EF4-FFF2-40B4-BE49-F238E27FC236}">
                  <a16:creationId xmlns:a16="http://schemas.microsoft.com/office/drawing/2014/main" id="{97B9FFE1-BC8C-4C55-AE5D-8FDD780018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22">
              <a:extLst>
                <a:ext uri="{FF2B5EF4-FFF2-40B4-BE49-F238E27FC236}">
                  <a16:creationId xmlns:a16="http://schemas.microsoft.com/office/drawing/2014/main" id="{6F87417E-9520-42E0-84D2-0C0225481A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23">
              <a:extLst>
                <a:ext uri="{FF2B5EF4-FFF2-40B4-BE49-F238E27FC236}">
                  <a16:creationId xmlns:a16="http://schemas.microsoft.com/office/drawing/2014/main" id="{1235F6B6-5324-426D-84BE-EF96FD4303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4">
              <a:extLst>
                <a:ext uri="{FF2B5EF4-FFF2-40B4-BE49-F238E27FC236}">
                  <a16:creationId xmlns:a16="http://schemas.microsoft.com/office/drawing/2014/main" id="{093C61D3-C80D-4599-8280-763868B242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5">
              <a:extLst>
                <a:ext uri="{FF2B5EF4-FFF2-40B4-BE49-F238E27FC236}">
                  <a16:creationId xmlns:a16="http://schemas.microsoft.com/office/drawing/2014/main" id="{D6D942F2-89B9-4755-89D9-4365831760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108" name="Rectangle 107">
            <a:extLst>
              <a:ext uri="{FF2B5EF4-FFF2-40B4-BE49-F238E27FC236}">
                <a16:creationId xmlns:a16="http://schemas.microsoft.com/office/drawing/2014/main" id="{C40B6375-7479-45C4-8B99-EA1CF75F31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22225">
            <a:solidFill>
              <a:srgbClr val="BA995A"/>
            </a:solidFill>
          </a:ln>
          <a:effectLst>
            <a:outerShdw blurRad="762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Zástupný obsah 4" descr="Obsah obrázku text, mapa&#10;&#10;Popis byl vytvořen automaticky">
            <a:extLst>
              <a:ext uri="{FF2B5EF4-FFF2-40B4-BE49-F238E27FC236}">
                <a16:creationId xmlns:a16="http://schemas.microsoft.com/office/drawing/2014/main" id="{FD0E64E7-280C-499F-A458-3918542B545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8039" y="643467"/>
            <a:ext cx="8015922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5729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80F723-063F-48D2-927E-92CBDE993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Organizační drobnosti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B7A33F-74CD-47A9-9913-6D1E7EC272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Aktivní účast (nejméně 80%), zpracovaná esej na zvolené téma (10-15 tisíc znaků vč. mezer ideálně umístěná na Medium s tagem "</a:t>
            </a:r>
            <a:r>
              <a:rPr lang="cs-CZ" dirty="0" err="1"/>
              <a:t>Informacni</a:t>
            </a:r>
            <a:r>
              <a:rPr lang="cs-CZ" dirty="0"/>
              <a:t> </a:t>
            </a:r>
            <a:r>
              <a:rPr lang="cs-CZ" dirty="0" err="1"/>
              <a:t>spolecnost</a:t>
            </a:r>
            <a:r>
              <a:rPr lang="cs-CZ" dirty="0"/>
              <a:t>", v případě potřeby je možné ji odevzdat také e-mailem), krátký rozhovor nad esejí.</a:t>
            </a:r>
          </a:p>
          <a:p>
            <a:pPr fontAlgn="ctr"/>
            <a:r>
              <a:rPr lang="cs-CZ" u="sng" dirty="0">
                <a:hlinkClick r:id="rId2"/>
              </a:rPr>
              <a:t>Digital </a:t>
            </a:r>
            <a:r>
              <a:rPr lang="cs-CZ" u="sng" dirty="0" err="1">
                <a:hlinkClick r:id="rId2"/>
              </a:rPr>
              <a:t>wellbeing</a:t>
            </a:r>
            <a:r>
              <a:rPr lang="cs-CZ" u="sng" dirty="0">
                <a:hlinkClick r:id="rId2"/>
              </a:rPr>
              <a:t>: jak být spokojený online i </a:t>
            </a:r>
            <a:r>
              <a:rPr lang="cs-CZ" u="sng" dirty="0" err="1">
                <a:hlinkClick r:id="rId2"/>
              </a:rPr>
              <a:t>offline</a:t>
            </a:r>
            <a:endParaRPr lang="cs-CZ" dirty="0"/>
          </a:p>
          <a:p>
            <a:pPr fontAlgn="ctr"/>
            <a:r>
              <a:rPr lang="cs-CZ" u="sng" dirty="0">
                <a:hlinkClick r:id="rId3"/>
              </a:rPr>
              <a:t>Otevřené vzdělávací zdroje: Česko jako open source velmoc?</a:t>
            </a:r>
            <a:endParaRPr lang="cs-CZ" dirty="0"/>
          </a:p>
          <a:p>
            <a:pPr fontAlgn="ctr"/>
            <a:r>
              <a:rPr lang="pl-PL" dirty="0">
                <a:hlinkClick r:id="rId4"/>
              </a:rPr>
              <a:t>Co </a:t>
            </a:r>
            <a:r>
              <a:rPr lang="pl-PL" dirty="0" err="1">
                <a:hlinkClick r:id="rId4"/>
              </a:rPr>
              <a:t>mohou</a:t>
            </a:r>
            <a:r>
              <a:rPr lang="pl-PL" dirty="0">
                <a:hlinkClick r:id="rId4"/>
              </a:rPr>
              <a:t> </a:t>
            </a:r>
            <a:r>
              <a:rPr lang="pl-PL" dirty="0" err="1">
                <a:hlinkClick r:id="rId4"/>
              </a:rPr>
              <a:t>změnit</a:t>
            </a:r>
            <a:r>
              <a:rPr lang="pl-PL" dirty="0">
                <a:hlinkClick r:id="rId4"/>
              </a:rPr>
              <a:t> pokuty za </a:t>
            </a:r>
            <a:r>
              <a:rPr lang="pl-PL" dirty="0" err="1">
                <a:hlinkClick r:id="rId4"/>
              </a:rPr>
              <a:t>zneužití</a:t>
            </a:r>
            <a:r>
              <a:rPr lang="pl-PL" dirty="0">
                <a:hlinkClick r:id="rId4"/>
              </a:rPr>
              <a:t> </a:t>
            </a:r>
            <a:r>
              <a:rPr lang="pl-PL" dirty="0" err="1">
                <a:hlinkClick r:id="rId4"/>
              </a:rPr>
              <a:t>dominantního</a:t>
            </a:r>
            <a:r>
              <a:rPr lang="pl-PL" dirty="0">
                <a:hlinkClick r:id="rId4"/>
              </a:rPr>
              <a:t> </a:t>
            </a:r>
            <a:r>
              <a:rPr lang="pl-PL" dirty="0" err="1">
                <a:hlinkClick r:id="rId4"/>
              </a:rPr>
              <a:t>postavení</a:t>
            </a:r>
            <a:r>
              <a:rPr lang="pl-PL" dirty="0">
                <a:hlinkClick r:id="rId4"/>
              </a:rPr>
              <a:t> na </a:t>
            </a:r>
            <a:r>
              <a:rPr lang="pl-PL" dirty="0" err="1">
                <a:hlinkClick r:id="rId4"/>
              </a:rPr>
              <a:t>trhu</a:t>
            </a:r>
            <a:r>
              <a:rPr lang="pl-PL" dirty="0">
                <a:hlinkClick r:id="rId4"/>
              </a:rPr>
              <a:t>?</a:t>
            </a:r>
            <a:endParaRPr lang="cs-CZ" dirty="0"/>
          </a:p>
          <a:p>
            <a:pPr fontAlgn="ctr"/>
            <a:r>
              <a:rPr lang="cs-CZ" u="sng" dirty="0">
                <a:hlinkClick r:id="rId5"/>
              </a:rPr>
              <a:t>Open source a evropská politika: nesmělá systematická cesta k otevřenosti</a:t>
            </a:r>
            <a:endParaRPr lang="cs-CZ" dirty="0"/>
          </a:p>
          <a:p>
            <a:pPr fontAlgn="ctr"/>
            <a:r>
              <a:rPr lang="cs-CZ" u="sng" dirty="0">
                <a:hlinkClick r:id="rId6"/>
              </a:rPr>
              <a:t>Chceme nediskriminující umělou inteligenci, ale sami to neumíme</a:t>
            </a:r>
            <a:endParaRPr lang="cs-CZ" dirty="0"/>
          </a:p>
          <a:p>
            <a:pPr fontAlgn="ctr"/>
            <a:r>
              <a:rPr lang="cs-CZ" u="sng" dirty="0" err="1">
                <a:hlinkClick r:id="rId7"/>
              </a:rPr>
              <a:t>Koha</a:t>
            </a:r>
            <a:r>
              <a:rPr lang="cs-CZ" u="sng" dirty="0">
                <a:hlinkClick r:id="rId7"/>
              </a:rPr>
              <a:t>: otevřený informační systém pro knihovny</a:t>
            </a:r>
            <a:endParaRPr lang="cs-CZ" dirty="0"/>
          </a:p>
          <a:p>
            <a:pPr fontAlgn="ctr"/>
            <a:r>
              <a:rPr lang="cs-CZ" u="sng" dirty="0">
                <a:hlinkClick r:id="rId8"/>
              </a:rPr>
              <a:t>Potřebujeme pravidla pro vývoj umělé inteligence?</a:t>
            </a:r>
            <a:endParaRPr lang="cs-CZ" dirty="0"/>
          </a:p>
          <a:p>
            <a:pPr fontAlgn="ctr"/>
            <a:r>
              <a:rPr lang="cs-CZ" u="sng" dirty="0">
                <a:hlinkClick r:id="rId9"/>
              </a:rPr>
              <a:t>Proč jsou monopoly problém: pár střípků z Google a politiky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2093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84DB7353-7D7A-431B-A5B6-A3845E6F2B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9E8D15D6-6183-4BE1-A315-C7EC9C1A53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82A253FA-4E60-4B4D-94B0-93ECFCF309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E1B39AD1-11BD-457B-822C-A873607F41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CC286005-78D5-4BE4-AA8B-75CDC07E78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09E4A22D-7E83-4F24-97FE-931A93CACC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10">
              <a:extLst>
                <a:ext uri="{FF2B5EF4-FFF2-40B4-BE49-F238E27FC236}">
                  <a16:creationId xmlns:a16="http://schemas.microsoft.com/office/drawing/2014/main" id="{4351E96B-8DD4-4D5E-A9F0-C47F5F3378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BFF78610-2475-4756-9EC8-5DA7D8902D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C7ACAE44-681D-4CBC-B2AB-E5131DF5A8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CA22E4A0-73AA-4722-9C16-F3AF9A33E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BB36E626-EBEB-41C0-B224-8DB049DB4D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D603DEC5-BED4-4DB6-A253-F61CC36742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86AE9DE6-CA9A-479B-A0FB-0E1BAC7A65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16CB8DC8-E75F-4574-A290-AAB7031BE8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1CA657E1-3A52-4C23-AA47-EBB2D5C414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ED4F701B-2A93-464F-A673-54EED5C4C4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9977C34F-F6C9-4749-B201-7B928802D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3A913E6B-DBE9-4291-A34C-36069ECB8E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7D415C04-AB5C-4B76-9E49-EEBAEE64D0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3">
              <a:extLst>
                <a:ext uri="{FF2B5EF4-FFF2-40B4-BE49-F238E27FC236}">
                  <a16:creationId xmlns:a16="http://schemas.microsoft.com/office/drawing/2014/main" id="{151FDC11-E872-4EAE-A597-822F9FE170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1B24766B-81CA-44C7-BF11-77A12BA4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1A2F9962-DEB8-461C-8B4C-C0ED0D8A7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C0672E08-EB09-4B8E-8522-24BBC2CFFD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3447AB64-F3EC-4A1F-BFD4-F0F9DB3DAD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10CE3618-1D7A-4256-B2AF-9DB692996C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D91A9185-A7D5-460B-98BC-0BF2EBD3EE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37" name="Freeform 5">
              <a:extLst>
                <a:ext uri="{FF2B5EF4-FFF2-40B4-BE49-F238E27FC236}">
                  <a16:creationId xmlns:a16="http://schemas.microsoft.com/office/drawing/2014/main" id="{8AFC1764-6516-4F77-BF30-B8ADB3C9F4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8" name="Freeform 6">
              <a:extLst>
                <a:ext uri="{FF2B5EF4-FFF2-40B4-BE49-F238E27FC236}">
                  <a16:creationId xmlns:a16="http://schemas.microsoft.com/office/drawing/2014/main" id="{FCAFF9F9-F806-47EC-BCAC-9921E719FF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9" name="Freeform 7">
              <a:extLst>
                <a:ext uri="{FF2B5EF4-FFF2-40B4-BE49-F238E27FC236}">
                  <a16:creationId xmlns:a16="http://schemas.microsoft.com/office/drawing/2014/main" id="{09D92491-36BD-4861-BA54-DD88E60898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8">
              <a:extLst>
                <a:ext uri="{FF2B5EF4-FFF2-40B4-BE49-F238E27FC236}">
                  <a16:creationId xmlns:a16="http://schemas.microsoft.com/office/drawing/2014/main" id="{23740E15-AB86-4E5C-A137-07E0DDC035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1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9">
              <a:extLst>
                <a:ext uri="{FF2B5EF4-FFF2-40B4-BE49-F238E27FC236}">
                  <a16:creationId xmlns:a16="http://schemas.microsoft.com/office/drawing/2014/main" id="{BE097852-1F54-4EF0-A1BE-561272FCD6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10">
              <a:extLst>
                <a:ext uri="{FF2B5EF4-FFF2-40B4-BE49-F238E27FC236}">
                  <a16:creationId xmlns:a16="http://schemas.microsoft.com/office/drawing/2014/main" id="{5C2DF1F9-21CC-430E-84C8-356C73C6FD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1">
              <a:extLst>
                <a:ext uri="{FF2B5EF4-FFF2-40B4-BE49-F238E27FC236}">
                  <a16:creationId xmlns:a16="http://schemas.microsoft.com/office/drawing/2014/main" id="{7F11B45B-3EDE-4B6A-903B-0AE6E9DDF4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7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2">
              <a:extLst>
                <a:ext uri="{FF2B5EF4-FFF2-40B4-BE49-F238E27FC236}">
                  <a16:creationId xmlns:a16="http://schemas.microsoft.com/office/drawing/2014/main" id="{F77FDDC5-477E-420D-B98F-42ABA24772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3">
              <a:extLst>
                <a:ext uri="{FF2B5EF4-FFF2-40B4-BE49-F238E27FC236}">
                  <a16:creationId xmlns:a16="http://schemas.microsoft.com/office/drawing/2014/main" id="{A92C0474-B573-45C5-84C5-194CE1715F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6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4">
              <a:extLst>
                <a:ext uri="{FF2B5EF4-FFF2-40B4-BE49-F238E27FC236}">
                  <a16:creationId xmlns:a16="http://schemas.microsoft.com/office/drawing/2014/main" id="{2FBC62F8-64D0-4025-99AE-A04E291D90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6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5">
              <a:extLst>
                <a:ext uri="{FF2B5EF4-FFF2-40B4-BE49-F238E27FC236}">
                  <a16:creationId xmlns:a16="http://schemas.microsoft.com/office/drawing/2014/main" id="{7632F945-80B5-4575-A538-29495BF8F2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accent1">
                  <a:alpha val="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6">
              <a:extLst>
                <a:ext uri="{FF2B5EF4-FFF2-40B4-BE49-F238E27FC236}">
                  <a16:creationId xmlns:a16="http://schemas.microsoft.com/office/drawing/2014/main" id="{5562CC17-43D4-4E57-AE08-83952EE59D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accent1">
                  <a:alpha val="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7">
              <a:extLst>
                <a:ext uri="{FF2B5EF4-FFF2-40B4-BE49-F238E27FC236}">
                  <a16:creationId xmlns:a16="http://schemas.microsoft.com/office/drawing/2014/main" id="{E1D78CFE-04CA-4101-AFCF-196940B2D1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4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8">
              <a:extLst>
                <a:ext uri="{FF2B5EF4-FFF2-40B4-BE49-F238E27FC236}">
                  <a16:creationId xmlns:a16="http://schemas.microsoft.com/office/drawing/2014/main" id="{41F2A149-A64E-4690-B049-18C156A8E2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3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9">
              <a:extLst>
                <a:ext uri="{FF2B5EF4-FFF2-40B4-BE49-F238E27FC236}">
                  <a16:creationId xmlns:a16="http://schemas.microsoft.com/office/drawing/2014/main" id="{D9313C72-D62D-4416-A6AE-7EB7D6B54A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20">
              <a:extLst>
                <a:ext uri="{FF2B5EF4-FFF2-40B4-BE49-F238E27FC236}">
                  <a16:creationId xmlns:a16="http://schemas.microsoft.com/office/drawing/2014/main" id="{77B03BEA-76E5-4ECB-B9BB-D89D27509E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4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1">
              <a:extLst>
                <a:ext uri="{FF2B5EF4-FFF2-40B4-BE49-F238E27FC236}">
                  <a16:creationId xmlns:a16="http://schemas.microsoft.com/office/drawing/2014/main" id="{6AF6BECE-416D-4C3A-AD6F-68B08F3CA7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4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2">
              <a:extLst>
                <a:ext uri="{FF2B5EF4-FFF2-40B4-BE49-F238E27FC236}">
                  <a16:creationId xmlns:a16="http://schemas.microsoft.com/office/drawing/2014/main" id="{B9197E2A-A098-480D-A2A6-3F3B889EDA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4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3">
              <a:extLst>
                <a:ext uri="{FF2B5EF4-FFF2-40B4-BE49-F238E27FC236}">
                  <a16:creationId xmlns:a16="http://schemas.microsoft.com/office/drawing/2014/main" id="{5A493EDB-6C9E-483F-86A6-0F473E5908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3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AB8E35CB-1390-4AD8-8750-4E911FBC9A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7374" y="1263404"/>
            <a:ext cx="8247189" cy="3115075"/>
          </a:xfrm>
        </p:spPr>
        <p:txBody>
          <a:bodyPr vert="horz" lIns="228600" tIns="228600" rIns="228600" bIns="0" rtlCol="0" anchor="b">
            <a:normAutofit/>
          </a:bodyPr>
          <a:lstStyle/>
          <a:p>
            <a:pPr algn="l">
              <a:lnSpc>
                <a:spcPct val="80000"/>
              </a:lnSpc>
            </a:pPr>
            <a:r>
              <a:rPr lang="en-US" sz="7200">
                <a:solidFill>
                  <a:schemeClr val="accent1"/>
                </a:solidFill>
              </a:rPr>
              <a:t>Témata v semestru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4ECCD7E-5402-414A-B198-F00F1EBC4A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37374" y="4560432"/>
            <a:ext cx="8300202" cy="1228171"/>
          </a:xfrm>
        </p:spPr>
        <p:txBody>
          <a:bodyPr vert="horz" lIns="91440" tIns="0" rIns="91440" bIns="45720" rtlCol="0">
            <a:normAutofit/>
          </a:bodyPr>
          <a:lstStyle/>
          <a:p>
            <a:pPr algn="l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</a:rPr>
              <a:t>(a prostor pro Vaši volbu)</a:t>
            </a:r>
          </a:p>
        </p:txBody>
      </p:sp>
      <p:sp>
        <p:nvSpPr>
          <p:cNvPr id="57" name="Isosceles Triangle 56">
            <a:extLst>
              <a:ext uri="{FF2B5EF4-FFF2-40B4-BE49-F238E27FC236}">
                <a16:creationId xmlns:a16="http://schemas.microsoft.com/office/drawing/2014/main" id="{3F39476B-1A6D-47CB-AC7A-FB87EF0033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1490253" y="3276595"/>
            <a:ext cx="300774" cy="25928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619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DFA647-8834-426C-B1BB-576778BC5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Historie informatiky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373F39-04A1-4B83-93E9-C30B80A3B4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Informatika jako technika iniciující společenské změny</a:t>
            </a:r>
          </a:p>
          <a:p>
            <a:r>
              <a:rPr lang="cs-CZ" dirty="0"/>
              <a:t>Proč vlastně chceme počítat?</a:t>
            </a:r>
          </a:p>
          <a:p>
            <a:r>
              <a:rPr lang="cs-CZ" dirty="0"/>
              <a:t>Dovedeme si dnes představit život bez ICT?</a:t>
            </a:r>
          </a:p>
          <a:p>
            <a:r>
              <a:rPr lang="cs-CZ" dirty="0"/>
              <a:t>Víte kdy, jak a proč vznikly první počítačové sítě a k čemu byl www?</a:t>
            </a:r>
          </a:p>
          <a:p>
            <a:r>
              <a:rPr lang="cs-CZ" dirty="0"/>
              <a:t>Jak se otcové zakladatelé vzdalují od svých dětí?</a:t>
            </a:r>
          </a:p>
        </p:txBody>
      </p:sp>
    </p:spTree>
    <p:extLst>
      <p:ext uri="{BB962C8B-B14F-4D97-AF65-F5344CB8AC3E}">
        <p14:creationId xmlns:p14="http://schemas.microsoft.com/office/powerpoint/2010/main" val="2312310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5D7930-127C-4F76-97C4-AABF58912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Informační revoluce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4CF4F7-EE5F-437B-BC06-02044A98A9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 souvisí průmyslová a informační revoluce?</a:t>
            </a:r>
          </a:p>
          <a:p>
            <a:r>
              <a:rPr lang="cs-CZ" dirty="0"/>
              <a:t>V čem jsou jiné a co mají společného?</a:t>
            </a:r>
          </a:p>
          <a:p>
            <a:r>
              <a:rPr lang="cs-CZ" dirty="0"/>
              <a:t>Co vlastně znamená „informační explose“?</a:t>
            </a:r>
          </a:p>
          <a:p>
            <a:r>
              <a:rPr lang="cs-CZ" dirty="0"/>
              <a:t>Jak funguje </a:t>
            </a:r>
            <a:r>
              <a:rPr lang="cs-CZ" dirty="0" err="1"/>
              <a:t>Moorův</a:t>
            </a:r>
            <a:r>
              <a:rPr lang="cs-CZ" dirty="0"/>
              <a:t> zákon a proč je pro nás důležitý?</a:t>
            </a:r>
          </a:p>
          <a:p>
            <a:r>
              <a:rPr lang="cs-CZ" dirty="0"/>
              <a:t>Proč nemohou fungovat prediktivní modely a futurologické scénáře?</a:t>
            </a:r>
          </a:p>
          <a:p>
            <a:r>
              <a:rPr lang="cs-CZ" dirty="0"/>
              <a:t>Co jsou to informační války a jak fungují?</a:t>
            </a:r>
          </a:p>
        </p:txBody>
      </p:sp>
    </p:spTree>
    <p:extLst>
      <p:ext uri="{BB962C8B-B14F-4D97-AF65-F5344CB8AC3E}">
        <p14:creationId xmlns:p14="http://schemas.microsoft.com/office/powerpoint/2010/main" val="1303864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0CB446-4448-4013-BE7E-84236F3C0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Technologické změny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7C1279-CFB4-4587-B6A6-F834F64BAF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 technologie mění zdravotnictví?</a:t>
            </a:r>
          </a:p>
          <a:p>
            <a:r>
              <a:rPr lang="cs-CZ" dirty="0"/>
              <a:t>Jak technologie mění dopravu?</a:t>
            </a:r>
          </a:p>
          <a:p>
            <a:r>
              <a:rPr lang="cs-CZ" dirty="0"/>
              <a:t>Jak technologie mění fungování vědy?</a:t>
            </a:r>
          </a:p>
          <a:p>
            <a:r>
              <a:rPr lang="cs-CZ" dirty="0"/>
              <a:t>Jak technologie …?</a:t>
            </a:r>
          </a:p>
          <a:p>
            <a:endParaRPr lang="cs-CZ" dirty="0"/>
          </a:p>
          <a:p>
            <a:r>
              <a:rPr lang="cs-CZ" dirty="0"/>
              <a:t>Metodologický obrat od „co“ k „jak“.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62137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E93B8A-EB9E-450A-9CA7-DF10AA691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Ekonomické změny, změny v managementu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16AFE9-7334-49F8-AB17-F41ED588D7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jen se to stalo s naší báječnou průmyslovou společnosti?</a:t>
            </a:r>
          </a:p>
          <a:p>
            <a:r>
              <a:rPr lang="cs-CZ" dirty="0"/>
              <a:t>Jak vznikají nová pracovní místa?</a:t>
            </a:r>
          </a:p>
          <a:p>
            <a:r>
              <a:rPr lang="cs-CZ" dirty="0"/>
              <a:t>Jaké jsou nové a očekávané pracovní pozice?</a:t>
            </a:r>
          </a:p>
          <a:p>
            <a:r>
              <a:rPr lang="cs-CZ" dirty="0"/>
              <a:t>Co bude třeba umět a znát?</a:t>
            </a:r>
          </a:p>
          <a:p>
            <a:r>
              <a:rPr lang="cs-CZ" dirty="0"/>
              <a:t>Jak se mění firemní kultura s technologiemi?</a:t>
            </a:r>
          </a:p>
          <a:p>
            <a:r>
              <a:rPr lang="cs-CZ" dirty="0"/>
              <a:t>Jakou roli v tom všem hrají mileniálové?</a:t>
            </a:r>
          </a:p>
          <a:p>
            <a:r>
              <a:rPr lang="cs-CZ" dirty="0"/>
              <a:t>Jak fungují obchodní války?</a:t>
            </a:r>
          </a:p>
        </p:txBody>
      </p:sp>
    </p:spTree>
    <p:extLst>
      <p:ext uri="{BB962C8B-B14F-4D97-AF65-F5344CB8AC3E}">
        <p14:creationId xmlns:p14="http://schemas.microsoft.com/office/powerpoint/2010/main" val="34800380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3F6CB4-3DA8-4385-96EE-2141BCE4B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Společenské změny, demokracie, občanská participace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5C7736-4D80-4BC5-B0AB-F1D44150D7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 technologie mění společnost jako takovou?</a:t>
            </a:r>
          </a:p>
          <a:p>
            <a:r>
              <a:rPr lang="cs-CZ" dirty="0"/>
              <a:t>Je kyberprostor novou formou kolonialismu nebo motorem demokracie?</a:t>
            </a:r>
          </a:p>
          <a:p>
            <a:r>
              <a:rPr lang="cs-CZ" dirty="0"/>
              <a:t>Co je to právo na zapomnění?</a:t>
            </a:r>
          </a:p>
          <a:p>
            <a:r>
              <a:rPr lang="cs-CZ" dirty="0"/>
              <a:t>Jak funguje cenzura?</a:t>
            </a:r>
          </a:p>
          <a:p>
            <a:r>
              <a:rPr lang="cs-CZ" dirty="0"/>
              <a:t>Jak technologie umožňují nové chápání demokracie a občanské participace?</a:t>
            </a:r>
          </a:p>
          <a:p>
            <a:r>
              <a:rPr lang="cs-CZ" dirty="0"/>
              <a:t>Jakým způsobem naložit s e-governmentem?</a:t>
            </a:r>
          </a:p>
        </p:txBody>
      </p:sp>
    </p:spTree>
    <p:extLst>
      <p:ext uri="{BB962C8B-B14F-4D97-AF65-F5344CB8AC3E}">
        <p14:creationId xmlns:p14="http://schemas.microsoft.com/office/powerpoint/2010/main" val="338746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F4CE5B-D863-4D8D-862E-04EF61BED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Změny v umění a kultuře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6BB461-F3CC-49B8-A110-AA54A12A6C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Jaké nové formy umění přinesli moderní technologie?</a:t>
            </a:r>
          </a:p>
          <a:p>
            <a:r>
              <a:rPr lang="cs-CZ" dirty="0"/>
              <a:t>Může umělá inteligence „provozovat“ umění?</a:t>
            </a:r>
          </a:p>
          <a:p>
            <a:r>
              <a:rPr lang="cs-CZ" dirty="0"/>
              <a:t>Jak fungují digitální galerie?</a:t>
            </a:r>
          </a:p>
          <a:p>
            <a:r>
              <a:rPr lang="cs-CZ" dirty="0"/>
              <a:t>Jakým způsobem folk art překresluje tvář celého kyberprostoru?</a:t>
            </a:r>
          </a:p>
          <a:p>
            <a:r>
              <a:rPr lang="cs-CZ" dirty="0"/>
              <a:t>Co jsou a jak je možné reflektovat sociální sítě pro umělce?</a:t>
            </a:r>
          </a:p>
          <a:p>
            <a:r>
              <a:rPr lang="cs-CZ" dirty="0"/>
              <a:t>Jakou roli v nové kultuře hrají </a:t>
            </a:r>
            <a:r>
              <a:rPr lang="cs-CZ" dirty="0" err="1"/>
              <a:t>influenceři</a:t>
            </a:r>
            <a:r>
              <a:rPr lang="cs-CZ" dirty="0"/>
              <a:t>, youtubeři….?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6094411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916</Words>
  <Application>Microsoft Office PowerPoint</Application>
  <PresentationFormat>Širokoúhlá obrazovka</PresentationFormat>
  <Paragraphs>105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Arial</vt:lpstr>
      <vt:lpstr>Calibri Light</vt:lpstr>
      <vt:lpstr>Rockwell</vt:lpstr>
      <vt:lpstr>Wingdings</vt:lpstr>
      <vt:lpstr>Atlas</vt:lpstr>
      <vt:lpstr>Informační společnost</vt:lpstr>
      <vt:lpstr>Organizační drobnosti</vt:lpstr>
      <vt:lpstr>Témata v semestru</vt:lpstr>
      <vt:lpstr>Historie informatiky</vt:lpstr>
      <vt:lpstr>Informační revoluce</vt:lpstr>
      <vt:lpstr>Technologické změny</vt:lpstr>
      <vt:lpstr>Ekonomické změny, změny v managementu</vt:lpstr>
      <vt:lpstr>Společenské změny, demokracie, občanská participace</vt:lpstr>
      <vt:lpstr>Změny v umění a kultuře</vt:lpstr>
      <vt:lpstr>Sociální informatika</vt:lpstr>
      <vt:lpstr>Učící se společnost</vt:lpstr>
      <vt:lpstr>Patenty a otevřená kultura</vt:lpstr>
      <vt:lpstr>Digitální antropologie</vt:lpstr>
      <vt:lpstr>Filosofické problémy a informační společnost</vt:lpstr>
      <vt:lpstr>Co je to ta informační společnost?</vt:lpstr>
      <vt:lpstr>Informační společnost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Informační společnost</dc:title>
  <dc:creator>Michal Černý</dc:creator>
  <cp:lastModifiedBy>Michal Černý</cp:lastModifiedBy>
  <cp:revision>1</cp:revision>
  <dcterms:created xsi:type="dcterms:W3CDTF">2020-02-17T08:38:49Z</dcterms:created>
  <dcterms:modified xsi:type="dcterms:W3CDTF">2020-02-17T08:39:18Z</dcterms:modified>
</cp:coreProperties>
</file>