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3"/>
  </p:notesMasterIdLst>
  <p:handoutMasterIdLst>
    <p:handoutMasterId r:id="rId34"/>
  </p:handoutMasterIdLst>
  <p:sldIdLst>
    <p:sldId id="284" r:id="rId3"/>
    <p:sldId id="285" r:id="rId4"/>
    <p:sldId id="288" r:id="rId5"/>
    <p:sldId id="309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311" r:id="rId14"/>
    <p:sldId id="296" r:id="rId15"/>
    <p:sldId id="297" r:id="rId16"/>
    <p:sldId id="298" r:id="rId17"/>
    <p:sldId id="303" r:id="rId18"/>
    <p:sldId id="312" r:id="rId19"/>
    <p:sldId id="315" r:id="rId20"/>
    <p:sldId id="304" r:id="rId21"/>
    <p:sldId id="313" r:id="rId22"/>
    <p:sldId id="314" r:id="rId23"/>
    <p:sldId id="299" r:id="rId24"/>
    <p:sldId id="305" r:id="rId25"/>
    <p:sldId id="316" r:id="rId26"/>
    <p:sldId id="317" r:id="rId27"/>
    <p:sldId id="300" r:id="rId28"/>
    <p:sldId id="310" r:id="rId29"/>
    <p:sldId id="301" r:id="rId30"/>
    <p:sldId id="302" r:id="rId31"/>
    <p:sldId id="306" r:id="rId32"/>
  </p:sldIdLst>
  <p:sldSz cx="12188825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7" autoAdjust="0"/>
    <p:restoredTop sz="94660"/>
  </p:normalViewPr>
  <p:slideViewPr>
    <p:cSldViewPr>
      <p:cViewPr varScale="1">
        <p:scale>
          <a:sx n="106" d="100"/>
          <a:sy n="106" d="100"/>
        </p:scale>
        <p:origin x="162" y="11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24.02.2020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24.02.2020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8859" y="1186484"/>
            <a:ext cx="8846041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778" y="2075505"/>
            <a:ext cx="867765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398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780" y="3906267"/>
            <a:ext cx="8671168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799" b="0">
                <a:solidFill>
                  <a:srgbClr val="FFFEFF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6"/>
            <a:ext cx="3500284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8653" y="794719"/>
            <a:ext cx="6273401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24.02.2020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967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083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6938" y="1699589"/>
            <a:ext cx="3673519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404" y="2349925"/>
            <a:ext cx="3500283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538" y="798445"/>
            <a:ext cx="6266990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EDF33987-6305-4E2A-BF18-EF013ECE927B}" type="datetimeFigureOut">
              <a:rPr lang="cs-CZ" noProof="0" smtClean="0"/>
              <a:t>24.02.2020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048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49925"/>
            <a:ext cx="3498068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15" y="803186"/>
            <a:ext cx="6280237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24.02.2020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1506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8697" y="1186484"/>
            <a:ext cx="566466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345" y="2074730"/>
            <a:ext cx="5488794" cy="1689390"/>
          </a:xfrm>
        </p:spPr>
        <p:txBody>
          <a:bodyPr bIns="0" anchor="b">
            <a:normAutofit/>
          </a:bodyPr>
          <a:lstStyle>
            <a:lvl1pPr algn="ctr">
              <a:defRPr sz="4399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3345" y="3846851"/>
            <a:ext cx="548879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EDF33987-6305-4E2A-BF18-EF013ECE927B}" type="datetimeFigureOut">
              <a:rPr lang="cs-CZ" noProof="0" smtClean="0"/>
              <a:pPr/>
              <a:t>24.02.2020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3726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69" y="2339670"/>
            <a:ext cx="3499916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9545" y="803188"/>
            <a:ext cx="6267958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7114" y="3672162"/>
            <a:ext cx="6270389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EDF33987-6305-4E2A-BF18-EF013ECE927B}" type="datetimeFigureOut">
              <a:rPr lang="cs-CZ" noProof="0" smtClean="0"/>
              <a:t>24.02.2020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697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0" y="2363916"/>
            <a:ext cx="3499916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3803" y="803185"/>
            <a:ext cx="626345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3970" y="1488986"/>
            <a:ext cx="6262719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7320" y="3665887"/>
            <a:ext cx="626278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7114" y="4351687"/>
            <a:ext cx="6263956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EDF33987-6305-4E2A-BF18-EF013ECE927B}" type="datetimeFigureOut">
              <a:rPr lang="cs-CZ" noProof="0" smtClean="0"/>
              <a:t>24.02.2020</a:t>
            </a:fld>
            <a:endParaRPr lang="cs-CZ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152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1" y="2349925"/>
            <a:ext cx="350028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pPr/>
              <a:t>24.02.2020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52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EDF33987-6305-4E2A-BF18-EF013ECE927B}" type="datetimeFigureOut">
              <a:rPr lang="cs-CZ" noProof="0" smtClean="0"/>
              <a:t>24.02.2020</a:t>
            </a:fld>
            <a:endParaRPr lang="cs-CZ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462" y="6227064"/>
            <a:ext cx="10585995" cy="32004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7153" y="320040"/>
            <a:ext cx="914162" cy="320040"/>
          </a:xfrm>
        </p:spPr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024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404" y="0"/>
            <a:ext cx="12580837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799936" y="1699589"/>
            <a:ext cx="3673519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00" y="2352026"/>
            <a:ext cx="3500285" cy="1223298"/>
          </a:xfrm>
        </p:spPr>
        <p:txBody>
          <a:bodyPr bIns="0" anchor="b">
            <a:noAutofit/>
          </a:bodyPr>
          <a:lstStyle>
            <a:lvl1pPr algn="ctr">
              <a:defRPr sz="3199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653" y="802809"/>
            <a:ext cx="6273401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400" y="3580186"/>
            <a:ext cx="3500285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24.02.2020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586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126" y="1698332"/>
            <a:ext cx="5939993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1546" y="0"/>
            <a:ext cx="4647279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12" y="2360255"/>
            <a:ext cx="5775142" cy="1178032"/>
          </a:xfrm>
        </p:spPr>
        <p:txBody>
          <a:bodyPr bIns="0" anchor="b">
            <a:normAutofit/>
          </a:bodyPr>
          <a:lstStyle>
            <a:lvl1pPr>
              <a:defRPr sz="3599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212" y="3545012"/>
            <a:ext cx="5775142" cy="1274198"/>
          </a:xfrm>
        </p:spPr>
        <p:txBody>
          <a:bodyPr>
            <a:normAutofit/>
          </a:bodyPr>
          <a:lstStyle>
            <a:lvl1pPr marL="0" indent="0" algn="ctr">
              <a:buNone/>
              <a:defRPr sz="1799">
                <a:solidFill>
                  <a:srgbClr val="FFFE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462" y="320040"/>
            <a:ext cx="3656648" cy="320040"/>
          </a:xfrm>
        </p:spPr>
        <p:txBody>
          <a:bodyPr/>
          <a:lstStyle/>
          <a:p>
            <a:fld id="{EDF33987-6305-4E2A-BF18-EF013ECE927B}" type="datetimeFigureOut">
              <a:rPr lang="cs-CZ" noProof="0" smtClean="0"/>
              <a:t>24.02.2020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463" y="6227064"/>
            <a:ext cx="5940656" cy="320040"/>
          </a:xfrm>
        </p:spPr>
        <p:txBody>
          <a:bodyPr/>
          <a:lstStyle/>
          <a:p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6859" y="320040"/>
            <a:ext cx="914162" cy="320040"/>
          </a:xfrm>
        </p:spPr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926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0929" y="2358392"/>
            <a:ext cx="3497756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3566" y="794719"/>
            <a:ext cx="594848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462" y="320040"/>
            <a:ext cx="3656648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24.02.2020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462" y="6227064"/>
            <a:ext cx="1058599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7153" y="320040"/>
            <a:ext cx="91416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896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126" rtl="0" eaLnBrk="1" latinLnBrk="0" hangingPunct="1">
        <a:lnSpc>
          <a:spcPct val="85000"/>
        </a:lnSpc>
        <a:spcBef>
          <a:spcPct val="0"/>
        </a:spcBef>
        <a:buNone/>
        <a:defRPr sz="3999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7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netlivestats.com/one-second/#email-ban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33/podzim2011/IV064/u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36843" y="1263404"/>
            <a:ext cx="8245041" cy="3115075"/>
          </a:xfrm>
        </p:spPr>
        <p:txBody>
          <a:bodyPr>
            <a:normAutofit/>
          </a:bodyPr>
          <a:lstStyle/>
          <a:p>
            <a:pPr algn="l"/>
            <a:r>
              <a:rPr lang="cs-CZ" sz="7100">
                <a:solidFill>
                  <a:schemeClr val="accent1"/>
                </a:solidFill>
              </a:rPr>
              <a:t>Historické exkurzy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36843" y="4560432"/>
            <a:ext cx="8298040" cy="1228171"/>
          </a:xfrm>
        </p:spPr>
        <p:txBody>
          <a:bodyPr>
            <a:normAutofit/>
          </a:bodyPr>
          <a:lstStyle/>
          <a:p>
            <a:pPr algn="l"/>
            <a:r>
              <a:rPr lang="cs-CZ" sz="2400">
                <a:solidFill>
                  <a:schemeClr val="tx1"/>
                </a:solidFill>
              </a:rPr>
              <a:t>VIKBB66</a:t>
            </a:r>
          </a:p>
          <a:p>
            <a:pPr algn="l"/>
            <a:r>
              <a:rPr lang="cs-CZ" sz="2400">
                <a:solidFill>
                  <a:schemeClr val="tx1"/>
                </a:solidFill>
              </a:rPr>
              <a:t>Michal Černý</a:t>
            </a:r>
          </a:p>
          <a:p>
            <a:pPr algn="l"/>
            <a:endParaRPr lang="cs-CZ" sz="2400">
              <a:solidFill>
                <a:schemeClr val="tx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89864" y="3276595"/>
            <a:ext cx="300696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E56CF3-26B9-4D5A-96C0-31E3E53BB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5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61D94F-EA5C-4330-8A35-483A7E589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405" y="0"/>
            <a:ext cx="12580837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BF6168A-9E65-4524-A92C-534967C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3494CE7-F2DE-46D5-AC7D-30071BCCB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1F5A2CE-439D-4922-961F-6A986BDF2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C9BAAB3-1FB8-4A81-863E-A05ED7828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A50AFC3-F23E-4058-8D71-9BD07AEA2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182B2B33-19FD-402E-8E35-A8E867FB9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FA38FB1-0238-4631-84CC-766DC76EE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4516460F-0122-450D-8257-E27F8E553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95CF39E3-8AA8-482D-9C7E-B472D289F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97A3F66-FF49-4C69-91A4-018DFDCA4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F2CA154-6FAF-4F24-833A-C327B1030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45E949B0-6D59-4E0C-A2F6-6D9884204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AE77593D-3B3D-4BEC-9B83-C7556559C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FB8550CF-4B41-4509-9CBF-E0EEFEB94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0DA9124-2618-4DA7-AE4A-B228BD9CF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6741AAD5-45BA-4FDA-AEDF-3337296BC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BB56D020-0FBC-4705-9EF0-009EE9E7B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5DD03962-6BCE-4284-B97A-851C4BC69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BFC97152-3801-4E0D-B746-0F7DFBC6D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9FFD9BF-F64C-425B-8E0B-CA0F1B46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C6ED711B-36ED-4173-AB44-8C86ADF0F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56F45B4-234D-4F59-AF8D-9A8AFB94D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475" y="1047102"/>
            <a:ext cx="5935339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8E6E23-45CE-445A-904E-62F785DA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590" y="0"/>
            <a:ext cx="4639591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653" y="320041"/>
            <a:ext cx="2788477" cy="29507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9" name="Isosceles Triangle 22">
            <a:extLst>
              <a:ext uri="{FF2B5EF4-FFF2-40B4-BE49-F238E27FC236}">
                <a16:creationId xmlns:a16="http://schemas.microsoft.com/office/drawing/2014/main" id="{E5FE8003-E652-491E-9169-0097F83C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1192" y="5546507"/>
            <a:ext cx="315906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C66091-68FA-4006-8A27-64016814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475" y="1634393"/>
            <a:ext cx="5934251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3750" y="1718735"/>
            <a:ext cx="5766064" cy="1072378"/>
          </a:xfrm>
        </p:spPr>
        <p:txBody>
          <a:bodyPr anchor="ctr">
            <a:normAutofit/>
          </a:bodyPr>
          <a:lstStyle/>
          <a:p>
            <a:r>
              <a:rPr lang="cs-CZ" sz="2800"/>
              <a:t>Další prostředky pro uchovávání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874" y="2789239"/>
            <a:ext cx="5766940" cy="268360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>
                <a:solidFill>
                  <a:srgbClr val="FFFFFE"/>
                </a:solidFill>
              </a:rPr>
              <a:t>Jacquardovy děrné štítky na řízení strojů (1801): programování tkalcovských strojů, štítek přibližně odpovídá vzoru látky.</a:t>
            </a:r>
          </a:p>
          <a:p>
            <a:pPr>
              <a:lnSpc>
                <a:spcPct val="110000"/>
              </a:lnSpc>
            </a:pPr>
            <a:r>
              <a:rPr lang="cs-CZ" sz="1400">
                <a:solidFill>
                  <a:srgbClr val="FFFFFE"/>
                </a:solidFill>
              </a:rPr>
              <a:t>Abacus (Babylon 3000 před Kr., dnes je populární v Číně) – počítadlo</a:t>
            </a:r>
          </a:p>
          <a:p>
            <a:pPr>
              <a:lnSpc>
                <a:spcPct val="110000"/>
              </a:lnSpc>
            </a:pPr>
            <a:r>
              <a:rPr lang="cs-CZ" sz="1400">
                <a:solidFill>
                  <a:srgbClr val="FFFFFE"/>
                </a:solidFill>
              </a:rPr>
              <a:t>Stroj z Antikythery:</a:t>
            </a:r>
          </a:p>
          <a:p>
            <a:pPr lvl="1">
              <a:lnSpc>
                <a:spcPct val="110000"/>
              </a:lnSpc>
            </a:pPr>
            <a:r>
              <a:rPr lang="cs-CZ" sz="1400">
                <a:solidFill>
                  <a:srgbClr val="FFFFFE"/>
                </a:solidFill>
              </a:rPr>
              <a:t>Pochází z období cca 50-100 př. Kr.</a:t>
            </a:r>
          </a:p>
          <a:p>
            <a:pPr lvl="1">
              <a:lnSpc>
                <a:spcPct val="110000"/>
              </a:lnSpc>
            </a:pPr>
            <a:r>
              <a:rPr lang="cs-CZ" sz="1400">
                <a:solidFill>
                  <a:srgbClr val="FFFFFE"/>
                </a:solidFill>
              </a:rPr>
              <a:t>30-37 ozubených kol, Hipparchova teorie oběhu Měsíce kolem Země, polohy planet atp.</a:t>
            </a:r>
          </a:p>
          <a:p>
            <a:pPr lvl="1">
              <a:lnSpc>
                <a:spcPct val="110000"/>
              </a:lnSpc>
            </a:pPr>
            <a:endParaRPr lang="cs-CZ" sz="140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endParaRPr lang="cs-CZ" sz="1400">
              <a:solidFill>
                <a:srgbClr val="FFFFFE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483" y="3587191"/>
            <a:ext cx="1898509" cy="295487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744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Schickardův</a:t>
            </a:r>
            <a:r>
              <a:rPr lang="cs-CZ" dirty="0"/>
              <a:t> výpočetní stroj: sčítání, od čítání a poloautomatické násobení a dělení (začátek 17. století).</a:t>
            </a:r>
          </a:p>
          <a:p>
            <a:r>
              <a:rPr lang="cs-CZ" dirty="0" err="1"/>
              <a:t>Pascaline</a:t>
            </a:r>
            <a:r>
              <a:rPr lang="cs-CZ" dirty="0"/>
              <a:t> (</a:t>
            </a:r>
            <a:r>
              <a:rPr lang="cs-CZ" dirty="0" err="1"/>
              <a:t>Blaise</a:t>
            </a:r>
            <a:r>
              <a:rPr lang="cs-CZ" dirty="0"/>
              <a:t> Pascal) – rok 1645 (komerční výroba 1652), patentová ochrana. Fungovala jako sčítačka (násobení je opakované sčítání).</a:t>
            </a:r>
          </a:p>
          <a:p>
            <a:r>
              <a:rPr lang="cs-CZ" dirty="0" err="1"/>
              <a:t>Leibnitz</a:t>
            </a:r>
            <a:r>
              <a:rPr lang="cs-CZ" dirty="0"/>
              <a:t>: přidání speciálního kolečka pro násobení z roku 1671.</a:t>
            </a:r>
          </a:p>
          <a:p>
            <a:r>
              <a:rPr lang="cs-CZ" dirty="0" err="1"/>
              <a:t>Difference</a:t>
            </a:r>
            <a:r>
              <a:rPr lang="cs-CZ" dirty="0"/>
              <a:t> </a:t>
            </a:r>
            <a:r>
              <a:rPr lang="cs-CZ" dirty="0" err="1"/>
              <a:t>Engine</a:t>
            </a:r>
            <a:r>
              <a:rPr lang="cs-CZ" dirty="0"/>
              <a:t> od </a:t>
            </a:r>
            <a:r>
              <a:rPr lang="cs-CZ" dirty="0" err="1"/>
              <a:t>Babbage</a:t>
            </a:r>
            <a:r>
              <a:rPr lang="cs-CZ" dirty="0"/>
              <a:t>: pro výpočet kořenů polynomů 6. stupně. Nestabilní, pomalé, velké. (1820-1830)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8858" y="1186483"/>
            <a:ext cx="8846041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AEFDBBE-D614-47E3-9E8B-49BC0A33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66" y="5199797"/>
            <a:ext cx="9432694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sz="4000" dirty="0">
                <a:solidFill>
                  <a:schemeClr val="bg1"/>
                </a:solidFill>
              </a:rPr>
              <a:t>Pascaline</a:t>
            </a:r>
          </a:p>
        </p:txBody>
      </p:sp>
      <p:pic>
        <p:nvPicPr>
          <p:cNvPr id="5" name="Zástupný obsah 4" descr="Obsah obrázku box, vsedě, staré, dřevěné&#10;&#10;Popis byl vytvořen automaticky">
            <a:extLst>
              <a:ext uri="{FF2B5EF4-FFF2-40B4-BE49-F238E27FC236}">
                <a16:creationId xmlns:a16="http://schemas.microsoft.com/office/drawing/2014/main" id="{B4192E4E-8951-44FE-8DF9-F2A7EDB46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r="-1" b="7799"/>
          <a:stretch/>
        </p:blipFill>
        <p:spPr>
          <a:xfrm>
            <a:off x="20" y="10"/>
            <a:ext cx="5996054" cy="5058947"/>
          </a:xfrm>
          <a:custGeom>
            <a:avLst/>
            <a:gdLst/>
            <a:ahLst/>
            <a:cxnLst/>
            <a:rect l="l" t="t" r="r" b="b"/>
            <a:pathLst>
              <a:path w="5997636" h="5058957">
                <a:moveTo>
                  <a:pt x="0" y="0"/>
                </a:moveTo>
                <a:lnTo>
                  <a:pt x="5997636" y="0"/>
                </a:lnTo>
                <a:lnTo>
                  <a:pt x="5997636" y="5054177"/>
                </a:lnTo>
                <a:lnTo>
                  <a:pt x="5313331" y="5058872"/>
                </a:lnTo>
                <a:cubicBezTo>
                  <a:pt x="3800480" y="5061253"/>
                  <a:pt x="2093145" y="5014406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7" name="Obrázek 6" descr="Obsah obrázku box&#10;&#10;Popis byl vytvořen automaticky">
            <a:extLst>
              <a:ext uri="{FF2B5EF4-FFF2-40B4-BE49-F238E27FC236}">
                <a16:creationId xmlns:a16="http://schemas.microsoft.com/office/drawing/2014/main" id="{98C0F503-3CA0-463F-B082-14E5D6384F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3" r="15327"/>
          <a:stretch/>
        </p:blipFill>
        <p:spPr>
          <a:xfrm>
            <a:off x="6174825" y="10"/>
            <a:ext cx="6014000" cy="5051679"/>
          </a:xfrm>
          <a:custGeom>
            <a:avLst/>
            <a:gdLst/>
            <a:ahLst/>
            <a:cxnLst/>
            <a:rect l="l" t="t" r="r" b="b"/>
            <a:pathLst>
              <a:path w="6015566" h="5051689">
                <a:moveTo>
                  <a:pt x="0" y="0"/>
                </a:moveTo>
                <a:lnTo>
                  <a:pt x="6015566" y="0"/>
                </a:lnTo>
                <a:lnTo>
                  <a:pt x="6015566" y="259692"/>
                </a:lnTo>
                <a:lnTo>
                  <a:pt x="6015566" y="3542069"/>
                </a:lnTo>
                <a:lnTo>
                  <a:pt x="6015566" y="3734194"/>
                </a:lnTo>
                <a:lnTo>
                  <a:pt x="6015566" y="4710012"/>
                </a:lnTo>
                <a:lnTo>
                  <a:pt x="5937369" y="4718295"/>
                </a:lnTo>
                <a:cubicBezTo>
                  <a:pt x="3963074" y="4916244"/>
                  <a:pt x="2060718" y="5009247"/>
                  <a:pt x="577163" y="5041852"/>
                </a:cubicBezTo>
                <a:lnTo>
                  <a:pt x="0" y="505168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656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8858" y="1186483"/>
            <a:ext cx="8846041" cy="4477933"/>
            <a:chOff x="1669293" y="1186483"/>
            <a:chExt cx="8848345" cy="44779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8066" y="5199797"/>
            <a:ext cx="9432694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en-US" sz="4000" dirty="0">
                <a:solidFill>
                  <a:schemeClr val="bg1"/>
                </a:solidFill>
              </a:rPr>
              <a:t>Difference Engine od Babbage</a:t>
            </a:r>
          </a:p>
        </p:txBody>
      </p:sp>
      <p:pic>
        <p:nvPicPr>
          <p:cNvPr id="7" name="Zástupný obsah 6" descr="Obsah obrázku interiér, stůl, místnost, budova&#10;&#10;Popis byl vytvořen automaticky">
            <a:extLst>
              <a:ext uri="{FF2B5EF4-FFF2-40B4-BE49-F238E27FC236}">
                <a16:creationId xmlns:a16="http://schemas.microsoft.com/office/drawing/2014/main" id="{03CC0A8E-0822-4130-8992-603FF48DB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r="388" b="-2"/>
          <a:stretch/>
        </p:blipFill>
        <p:spPr>
          <a:xfrm>
            <a:off x="20" y="10"/>
            <a:ext cx="5996054" cy="5058947"/>
          </a:xfrm>
          <a:custGeom>
            <a:avLst/>
            <a:gdLst/>
            <a:ahLst/>
            <a:cxnLst/>
            <a:rect l="l" t="t" r="r" b="b"/>
            <a:pathLst>
              <a:path w="5997636" h="5058957">
                <a:moveTo>
                  <a:pt x="0" y="0"/>
                </a:moveTo>
                <a:lnTo>
                  <a:pt x="5997636" y="0"/>
                </a:lnTo>
                <a:lnTo>
                  <a:pt x="5997636" y="5054177"/>
                </a:lnTo>
                <a:lnTo>
                  <a:pt x="5313331" y="5058872"/>
                </a:lnTo>
                <a:cubicBezTo>
                  <a:pt x="3800480" y="5061253"/>
                  <a:pt x="2093145" y="5014406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9" name="Obrázek 8" descr="Obsah obrázku interiér, okno, místnost, židle&#10;&#10;Popis byl vytvořen automaticky">
            <a:extLst>
              <a:ext uri="{FF2B5EF4-FFF2-40B4-BE49-F238E27FC236}">
                <a16:creationId xmlns:a16="http://schemas.microsoft.com/office/drawing/2014/main" id="{5E88050C-0256-418F-A44F-772595AF93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r="1" b="1"/>
          <a:stretch/>
        </p:blipFill>
        <p:spPr>
          <a:xfrm>
            <a:off x="6174825" y="10"/>
            <a:ext cx="6014000" cy="5051679"/>
          </a:xfrm>
          <a:custGeom>
            <a:avLst/>
            <a:gdLst/>
            <a:ahLst/>
            <a:cxnLst/>
            <a:rect l="l" t="t" r="r" b="b"/>
            <a:pathLst>
              <a:path w="6015566" h="5051689">
                <a:moveTo>
                  <a:pt x="0" y="0"/>
                </a:moveTo>
                <a:lnTo>
                  <a:pt x="6015566" y="0"/>
                </a:lnTo>
                <a:lnTo>
                  <a:pt x="6015566" y="259692"/>
                </a:lnTo>
                <a:lnTo>
                  <a:pt x="6015566" y="3542069"/>
                </a:lnTo>
                <a:lnTo>
                  <a:pt x="6015566" y="3734194"/>
                </a:lnTo>
                <a:lnTo>
                  <a:pt x="6015566" y="4710012"/>
                </a:lnTo>
                <a:lnTo>
                  <a:pt x="5937369" y="4718295"/>
                </a:lnTo>
                <a:cubicBezTo>
                  <a:pt x="3963074" y="4916244"/>
                  <a:pt x="2060718" y="5009247"/>
                  <a:pt x="577163" y="5041852"/>
                </a:cubicBezTo>
                <a:lnTo>
                  <a:pt x="0" y="505168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7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Lady Ada Augusta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Překlad Newtonových Principií do francouzštiny</a:t>
            </a:r>
          </a:p>
          <a:p>
            <a:r>
              <a:rPr lang="cs-CZ" dirty="0"/>
              <a:t>Popisuje principiální možnosti stroje</a:t>
            </a:r>
          </a:p>
          <a:p>
            <a:r>
              <a:rPr lang="cs-CZ" dirty="0"/>
              <a:t>Přichází z konceptem cyklu</a:t>
            </a:r>
          </a:p>
          <a:p>
            <a:r>
              <a:rPr lang="cs-CZ" dirty="0"/>
              <a:t>Autorka prvního návrhu „programovacího jazyka“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0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Sčítání lidu v USA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Potíže se sčítáním lidu v USA z roku 1880, kdy ještě do r. 1887 nebyla data zpracována. Velký objem dat, špatná čitelnost, nejednotné metodiky,…</a:t>
            </a:r>
          </a:p>
          <a:p>
            <a:r>
              <a:rPr lang="cs-CZ" dirty="0"/>
              <a:t>Pomocí děrnoštítkových strojů (a hlavně lístků) bylo s čítání v roce 1890 zpracováno za 6 měsíců. V některých státech USA se dodnes volí pomocí děrných štítků.</a:t>
            </a:r>
          </a:p>
          <a:p>
            <a:r>
              <a:rPr lang="cs-CZ" b="1" dirty="0"/>
              <a:t>Dnešní analogie</a:t>
            </a:r>
            <a:r>
              <a:rPr lang="cs-CZ" dirty="0"/>
              <a:t>: Data z </a:t>
            </a:r>
            <a:r>
              <a:rPr lang="cs-CZ" dirty="0" err="1"/>
              <a:t>CERNu</a:t>
            </a:r>
            <a:r>
              <a:rPr lang="cs-CZ" dirty="0"/>
              <a:t> se zpracovávají roky (dvouletá odstávka nevadí), astronomická data z přehlídek a velkých teleskopů jsou bez reálných vyhlídek na vyhodnocení v globálu. Big data programy.</a:t>
            </a:r>
          </a:p>
        </p:txBody>
      </p:sp>
    </p:spTree>
    <p:extLst>
      <p:ext uri="{BB962C8B-B14F-4D97-AF65-F5344CB8AC3E}">
        <p14:creationId xmlns:p14="http://schemas.microsoft.com/office/powerpoint/2010/main" val="20441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1939: elektronický digitální počítač s binární aritmetikou (</a:t>
            </a:r>
            <a:r>
              <a:rPr lang="cs-CZ" dirty="0" err="1"/>
              <a:t>Atanasoff</a:t>
            </a:r>
            <a:r>
              <a:rPr lang="cs-CZ" dirty="0"/>
              <a:t>)</a:t>
            </a:r>
          </a:p>
          <a:p>
            <a:r>
              <a:rPr lang="pl-PL" dirty="0"/>
              <a:t>1938: elektromechanický binární počítač Z1 (Zuse), později zdokonalen na Z2 a Z3 (měl už pohyblivou desetinnou čárku), Z4 praocval s 32 bitovým slovem</a:t>
            </a:r>
          </a:p>
          <a:p>
            <a:r>
              <a:rPr lang="cs-CZ" dirty="0"/>
              <a:t>1946: </a:t>
            </a:r>
            <a:r>
              <a:rPr lang="cs-CZ" dirty="0" err="1"/>
              <a:t>Zuse</a:t>
            </a:r>
            <a:r>
              <a:rPr lang="cs-CZ" dirty="0"/>
              <a:t> vytváří programovací jazyk </a:t>
            </a:r>
            <a:r>
              <a:rPr lang="cs-CZ" dirty="0" err="1"/>
              <a:t>Plankalkül</a:t>
            </a:r>
            <a:r>
              <a:rPr lang="cs-CZ" dirty="0"/>
              <a:t>, který podporuje pole, indexace, záznamy a vznikají v něm první šachy</a:t>
            </a:r>
            <a:endParaRPr lang="pl-PL" dirty="0"/>
          </a:p>
          <a:p>
            <a:r>
              <a:rPr lang="cs-CZ" dirty="0"/>
              <a:t>1943 </a:t>
            </a:r>
            <a:r>
              <a:rPr lang="cs-CZ" dirty="0" err="1"/>
              <a:t>Colossus</a:t>
            </a:r>
            <a:r>
              <a:rPr lang="cs-CZ" dirty="0"/>
              <a:t> a tým okolo </a:t>
            </a:r>
            <a:r>
              <a:rPr lang="cs-CZ" dirty="0" err="1"/>
              <a:t>Turinga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1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8858" y="1186483"/>
            <a:ext cx="8846041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CF78992-C5C7-4764-8EF2-70677AAA4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66" y="5199797"/>
            <a:ext cx="9432694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cs-CZ" sz="4000" dirty="0">
                <a:solidFill>
                  <a:schemeClr val="bg1"/>
                </a:solidFill>
              </a:rPr>
              <a:t>A</a:t>
            </a:r>
            <a:r>
              <a:rPr lang="en-US" sz="4000" dirty="0" err="1">
                <a:solidFill>
                  <a:schemeClr val="bg1"/>
                </a:solidFill>
              </a:rPr>
              <a:t>tanasoff</a:t>
            </a:r>
            <a:r>
              <a:rPr lang="en-US" sz="4000" dirty="0">
                <a:solidFill>
                  <a:schemeClr val="bg1"/>
                </a:solidFill>
              </a:rPr>
              <a:t>  </a:t>
            </a:r>
            <a:r>
              <a:rPr lang="cs-CZ" sz="4000" dirty="0">
                <a:solidFill>
                  <a:schemeClr val="bg1"/>
                </a:solidFill>
              </a:rPr>
              <a:t>C</a:t>
            </a:r>
            <a:r>
              <a:rPr lang="en-US" sz="4000" dirty="0" err="1">
                <a:solidFill>
                  <a:schemeClr val="bg1"/>
                </a:solidFill>
              </a:rPr>
              <a:t>omputer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interiér, osoba, muž, fotka&#10;&#10;Popis byl vytvořen automaticky">
            <a:extLst>
              <a:ext uri="{FF2B5EF4-FFF2-40B4-BE49-F238E27FC236}">
                <a16:creationId xmlns:a16="http://schemas.microsoft.com/office/drawing/2014/main" id="{7A6DA3B7-5DA9-4E76-B142-79FCDABB0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r="14839" b="2"/>
          <a:stretch/>
        </p:blipFill>
        <p:spPr>
          <a:xfrm>
            <a:off x="20" y="10"/>
            <a:ext cx="5996054" cy="5058947"/>
          </a:xfrm>
          <a:custGeom>
            <a:avLst/>
            <a:gdLst/>
            <a:ahLst/>
            <a:cxnLst/>
            <a:rect l="l" t="t" r="r" b="b"/>
            <a:pathLst>
              <a:path w="5997636" h="5058957">
                <a:moveTo>
                  <a:pt x="0" y="0"/>
                </a:moveTo>
                <a:lnTo>
                  <a:pt x="5997636" y="0"/>
                </a:lnTo>
                <a:lnTo>
                  <a:pt x="5997636" y="5054177"/>
                </a:lnTo>
                <a:lnTo>
                  <a:pt x="5313331" y="5058872"/>
                </a:lnTo>
                <a:cubicBezTo>
                  <a:pt x="3800480" y="5061253"/>
                  <a:pt x="2093145" y="5014406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5" name="Zástupný obsah 4" descr="Obsah obrázku interiér, stůl, místnost, vsedě&#10;&#10;Popis byl vytvořen automaticky">
            <a:extLst>
              <a:ext uri="{FF2B5EF4-FFF2-40B4-BE49-F238E27FC236}">
                <a16:creationId xmlns:a16="http://schemas.microsoft.com/office/drawing/2014/main" id="{4FA0ACE0-6733-4616-B9BB-260FB3A69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/>
          <a:stretch/>
        </p:blipFill>
        <p:spPr>
          <a:xfrm>
            <a:off x="6174825" y="10"/>
            <a:ext cx="6014000" cy="5051679"/>
          </a:xfrm>
          <a:custGeom>
            <a:avLst/>
            <a:gdLst/>
            <a:ahLst/>
            <a:cxnLst/>
            <a:rect l="l" t="t" r="r" b="b"/>
            <a:pathLst>
              <a:path w="6015566" h="5051689">
                <a:moveTo>
                  <a:pt x="0" y="0"/>
                </a:moveTo>
                <a:lnTo>
                  <a:pt x="6015566" y="0"/>
                </a:lnTo>
                <a:lnTo>
                  <a:pt x="6015566" y="259692"/>
                </a:lnTo>
                <a:lnTo>
                  <a:pt x="6015566" y="3542069"/>
                </a:lnTo>
                <a:lnTo>
                  <a:pt x="6015566" y="3734194"/>
                </a:lnTo>
                <a:lnTo>
                  <a:pt x="6015566" y="4710012"/>
                </a:lnTo>
                <a:lnTo>
                  <a:pt x="5937369" y="4718295"/>
                </a:lnTo>
                <a:cubicBezTo>
                  <a:pt x="3963074" y="4916244"/>
                  <a:pt x="2060718" y="5009247"/>
                  <a:pt x="577163" y="5041852"/>
                </a:cubicBezTo>
                <a:lnTo>
                  <a:pt x="0" y="505168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080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8858" y="1186483"/>
            <a:ext cx="8846041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2343900-F102-49EC-A2C8-58E568A0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66" y="5199797"/>
            <a:ext cx="9432694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cs-CZ" sz="4000" dirty="0" err="1">
                <a:solidFill>
                  <a:schemeClr val="bg1"/>
                </a:solidFill>
              </a:rPr>
              <a:t>Zuse</a:t>
            </a:r>
            <a:r>
              <a:rPr lang="cs-CZ" sz="4000" dirty="0">
                <a:solidFill>
                  <a:schemeClr val="bg1"/>
                </a:solidFill>
              </a:rPr>
              <a:t> Z1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osoba, interiér, budova, muž&#10;&#10;Popis byl vytvořen automaticky">
            <a:extLst>
              <a:ext uri="{FF2B5EF4-FFF2-40B4-BE49-F238E27FC236}">
                <a16:creationId xmlns:a16="http://schemas.microsoft.com/office/drawing/2014/main" id="{D39E4CB7-F811-40F1-99A8-F16698FD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8" b="-2"/>
          <a:stretch/>
        </p:blipFill>
        <p:spPr>
          <a:xfrm>
            <a:off x="20" y="10"/>
            <a:ext cx="5996054" cy="5058947"/>
          </a:xfrm>
          <a:custGeom>
            <a:avLst/>
            <a:gdLst/>
            <a:ahLst/>
            <a:cxnLst/>
            <a:rect l="l" t="t" r="r" b="b"/>
            <a:pathLst>
              <a:path w="5997636" h="5058957">
                <a:moveTo>
                  <a:pt x="0" y="0"/>
                </a:moveTo>
                <a:lnTo>
                  <a:pt x="5997636" y="0"/>
                </a:lnTo>
                <a:lnTo>
                  <a:pt x="5997636" y="5054177"/>
                </a:lnTo>
                <a:lnTo>
                  <a:pt x="5313331" y="5058872"/>
                </a:lnTo>
                <a:cubicBezTo>
                  <a:pt x="3800480" y="5061253"/>
                  <a:pt x="2093145" y="5014406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5" name="Zástupný obsah 4" descr="Obsah obrázku interiér, strop, kuchyně, stůl&#10;&#10;Popis byl vytvořen automaticky">
            <a:extLst>
              <a:ext uri="{FF2B5EF4-FFF2-40B4-BE49-F238E27FC236}">
                <a16:creationId xmlns:a16="http://schemas.microsoft.com/office/drawing/2014/main" id="{308EBDE2-C736-4FDF-AB9F-FCB61E387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r="14392" b="2"/>
          <a:stretch/>
        </p:blipFill>
        <p:spPr>
          <a:xfrm>
            <a:off x="6174825" y="10"/>
            <a:ext cx="6014000" cy="5051679"/>
          </a:xfrm>
          <a:custGeom>
            <a:avLst/>
            <a:gdLst/>
            <a:ahLst/>
            <a:cxnLst/>
            <a:rect l="l" t="t" r="r" b="b"/>
            <a:pathLst>
              <a:path w="6015566" h="5051689">
                <a:moveTo>
                  <a:pt x="0" y="0"/>
                </a:moveTo>
                <a:lnTo>
                  <a:pt x="6015566" y="0"/>
                </a:lnTo>
                <a:lnTo>
                  <a:pt x="6015566" y="259692"/>
                </a:lnTo>
                <a:lnTo>
                  <a:pt x="6015566" y="3542069"/>
                </a:lnTo>
                <a:lnTo>
                  <a:pt x="6015566" y="3734194"/>
                </a:lnTo>
                <a:lnTo>
                  <a:pt x="6015566" y="4710012"/>
                </a:lnTo>
                <a:lnTo>
                  <a:pt x="5937369" y="4718295"/>
                </a:lnTo>
                <a:cubicBezTo>
                  <a:pt x="3963074" y="4916244"/>
                  <a:pt x="2060718" y="5009247"/>
                  <a:pt x="577163" y="5041852"/>
                </a:cubicBezTo>
                <a:lnTo>
                  <a:pt x="0" y="505168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922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1943: Mark I: 23 bitová čísla, 60 registrů, brzy inovován doplněním o podmínku (podmínečný skok / příkaz) =&gt; Harvardská architektura</a:t>
            </a:r>
          </a:p>
          <a:p>
            <a:r>
              <a:rPr lang="cs-CZ" dirty="0"/>
              <a:t>1943: ENIAC: 18 000 elektronek chlazených dvěma vrtulemi a leteckými motory, 5 000 operací za sekundu. V roce 1947 doplněný o Von Neumanův návrh operačního systému =&gt; Von Neumanova architektura.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1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Akumulace informací</a:t>
            </a:r>
          </a:p>
          <a:p>
            <a:r>
              <a:rPr lang="cs-CZ" dirty="0"/>
              <a:t>Informace jako prostředek moci</a:t>
            </a:r>
          </a:p>
          <a:p>
            <a:r>
              <a:rPr lang="cs-CZ" dirty="0"/>
              <a:t>Ekonomický význam informace (od kalendáře ke Google a patentům)</a:t>
            </a:r>
          </a:p>
          <a:p>
            <a:r>
              <a:rPr lang="cs-CZ" dirty="0"/>
              <a:t>Civilizace je založená na akumulaci poznatků</a:t>
            </a:r>
          </a:p>
          <a:p>
            <a:r>
              <a:rPr lang="cs-CZ" dirty="0"/>
              <a:t>Zpracování informací:</a:t>
            </a:r>
          </a:p>
          <a:p>
            <a:pPr lvl="1"/>
            <a:r>
              <a:rPr lang="cs-CZ" dirty="0"/>
              <a:t>Člověkem</a:t>
            </a:r>
          </a:p>
          <a:p>
            <a:pPr lvl="1"/>
            <a:r>
              <a:rPr lang="cs-CZ" dirty="0"/>
              <a:t>Strojem</a:t>
            </a:r>
          </a:p>
          <a:p>
            <a:r>
              <a:rPr lang="cs-CZ" dirty="0"/>
              <a:t>Učení x zpracovávání informací:</a:t>
            </a:r>
          </a:p>
          <a:p>
            <a:pPr lvl="1"/>
            <a:r>
              <a:rPr lang="cs-CZ" dirty="0" err="1"/>
              <a:t>Enkulturace</a:t>
            </a:r>
            <a:endParaRPr lang="cs-CZ" dirty="0"/>
          </a:p>
          <a:p>
            <a:pPr lvl="1"/>
            <a:r>
              <a:rPr lang="cs-CZ" dirty="0"/>
              <a:t>Socializace</a:t>
            </a:r>
          </a:p>
          <a:p>
            <a:pPr lvl="1"/>
            <a:r>
              <a:rPr lang="cs-CZ" dirty="0" err="1"/>
              <a:t>Personalisce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8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8858" y="1186483"/>
            <a:ext cx="8846041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F29E7F1-072C-4236-81EB-E5B31579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66" y="5199797"/>
            <a:ext cx="9432694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cs-CZ" sz="4000" dirty="0">
                <a:solidFill>
                  <a:schemeClr val="bg1"/>
                </a:solidFill>
              </a:rPr>
              <a:t>Mark I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interiér, stroj, vsedě, knihovna&#10;&#10;Popis byl vytvořen automaticky">
            <a:extLst>
              <a:ext uri="{FF2B5EF4-FFF2-40B4-BE49-F238E27FC236}">
                <a16:creationId xmlns:a16="http://schemas.microsoft.com/office/drawing/2014/main" id="{1A417B53-C6B3-4A1D-9550-41E4C4ADB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r="23869" b="2"/>
          <a:stretch/>
        </p:blipFill>
        <p:spPr>
          <a:xfrm>
            <a:off x="20" y="10"/>
            <a:ext cx="5996054" cy="5058947"/>
          </a:xfrm>
          <a:custGeom>
            <a:avLst/>
            <a:gdLst/>
            <a:ahLst/>
            <a:cxnLst/>
            <a:rect l="l" t="t" r="r" b="b"/>
            <a:pathLst>
              <a:path w="5997636" h="5058957">
                <a:moveTo>
                  <a:pt x="0" y="0"/>
                </a:moveTo>
                <a:lnTo>
                  <a:pt x="5997636" y="0"/>
                </a:lnTo>
                <a:lnTo>
                  <a:pt x="5997636" y="5054177"/>
                </a:lnTo>
                <a:lnTo>
                  <a:pt x="5313331" y="5058872"/>
                </a:lnTo>
                <a:cubicBezTo>
                  <a:pt x="3800480" y="5061253"/>
                  <a:pt x="2093145" y="5014406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5" name="Zástupný obsah 4" descr="Obsah obrázku strop, budova, interiér, voda&#10;&#10;Popis byl vytvořen automaticky">
            <a:extLst>
              <a:ext uri="{FF2B5EF4-FFF2-40B4-BE49-F238E27FC236}">
                <a16:creationId xmlns:a16="http://schemas.microsoft.com/office/drawing/2014/main" id="{C35FD8D0-79EC-48F3-B38C-897AF6FA9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" b="2"/>
          <a:stretch/>
        </p:blipFill>
        <p:spPr>
          <a:xfrm>
            <a:off x="6174825" y="10"/>
            <a:ext cx="6014000" cy="5051679"/>
          </a:xfrm>
          <a:custGeom>
            <a:avLst/>
            <a:gdLst/>
            <a:ahLst/>
            <a:cxnLst/>
            <a:rect l="l" t="t" r="r" b="b"/>
            <a:pathLst>
              <a:path w="6015566" h="5051689">
                <a:moveTo>
                  <a:pt x="0" y="0"/>
                </a:moveTo>
                <a:lnTo>
                  <a:pt x="6015566" y="0"/>
                </a:lnTo>
                <a:lnTo>
                  <a:pt x="6015566" y="259692"/>
                </a:lnTo>
                <a:lnTo>
                  <a:pt x="6015566" y="3542069"/>
                </a:lnTo>
                <a:lnTo>
                  <a:pt x="6015566" y="3734194"/>
                </a:lnTo>
                <a:lnTo>
                  <a:pt x="6015566" y="4710012"/>
                </a:lnTo>
                <a:lnTo>
                  <a:pt x="5937369" y="4718295"/>
                </a:lnTo>
                <a:cubicBezTo>
                  <a:pt x="3963074" y="4916244"/>
                  <a:pt x="2060718" y="5009247"/>
                  <a:pt x="577163" y="5041852"/>
                </a:cubicBezTo>
                <a:lnTo>
                  <a:pt x="0" y="505168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0941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A517D76-CE12-47A5-BD95-9A8F05070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2F2F994-D93C-4552-B9AD-DA9E8C94B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02B8064-B713-4DB8-AC36-3E576B348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D700A84-AE55-4EDE-A656-62806F50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E04FC3D0-B839-4900-B5C8-86C794457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31A8D63-72B9-496F-BB43-DDD90FC7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5B167ED7-B36F-4DDE-B273-7A309BD0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178D32B-E32A-4691-84EB-5FE693D3B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AB800FF0-63F8-4B30-96F4-E9601D02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4616F81-02F6-4A18-949C-FB6CBA200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D31D2123-B363-42F3-8A04-43048C7B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C60973D3-0B9D-465C-8FD3-266BBA4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C6655AC3-A1D6-4A0B-861F-F94CB5F0D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E8850C4A-AFA5-499E-8E1C-176A59C8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C06F8D4-97B5-4836-AD19-2151421B0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9A2942D-1C1B-4AFF-9818-DA7B73EA4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2B61C5D3-5852-403F-B4BA-A64B9331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EF62A1A7-26C1-4804-93CB-A07F356CA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90A1082-3E3A-4C61-9613-910BB024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F452D69-A1DB-4A06-B933-896AED86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5D6626-A6F2-4475-922C-BE42D3365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8858" y="1186483"/>
            <a:ext cx="8846041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ECFEB13-5D98-43DB-8DFF-78327AE1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29DA4AFD-8D10-4660-A842-40F4D1434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DBAFF0-48F5-43BB-87C6-CE56A16B6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84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EB2BDA5-6413-4D47-8A40-FED60861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66" y="5199797"/>
            <a:ext cx="9432694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cs-CZ" sz="4000" dirty="0">
                <a:solidFill>
                  <a:schemeClr val="bg1"/>
                </a:solidFill>
              </a:rPr>
              <a:t>ENIAC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počítač, budova, vsedě, muž&#10;&#10;Popis byl vytvořen automaticky">
            <a:extLst>
              <a:ext uri="{FF2B5EF4-FFF2-40B4-BE49-F238E27FC236}">
                <a16:creationId xmlns:a16="http://schemas.microsoft.com/office/drawing/2014/main" id="{6B73A53D-8A08-404F-8E95-4F27BC8CD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7" y="612574"/>
            <a:ext cx="4876400" cy="3864547"/>
          </a:xfrm>
          <a:prstGeom prst="rect">
            <a:avLst/>
          </a:prstGeom>
        </p:spPr>
      </p:pic>
      <p:pic>
        <p:nvPicPr>
          <p:cNvPr id="5" name="Zástupný obsah 4" descr="Obsah obrázku budova, fotka, bílá, černá&#10;&#10;Popis byl vytvořen automaticky">
            <a:extLst>
              <a:ext uri="{FF2B5EF4-FFF2-40B4-BE49-F238E27FC236}">
                <a16:creationId xmlns:a16="http://schemas.microsoft.com/office/drawing/2014/main" id="{B6983D11-1F69-4C3C-A78A-862B58D07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37" y="1075415"/>
            <a:ext cx="5299280" cy="29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06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1793 Claude </a:t>
            </a:r>
            <a:r>
              <a:rPr lang="cs-CZ" dirty="0" err="1"/>
              <a:t>Chappe</a:t>
            </a:r>
            <a:r>
              <a:rPr lang="cs-CZ" dirty="0"/>
              <a:t> vytvořil semaforový telegraf.</a:t>
            </a:r>
          </a:p>
          <a:p>
            <a:pPr lvl="0"/>
            <a:r>
              <a:rPr lang="cs-CZ" dirty="0"/>
              <a:t>1844 Samuel Morse odeslal první zprávu ze svého elektrického telegrafu, který jako první zaznamenal masivnější rozšíření. Byl užíván dalších téměř sto let.</a:t>
            </a:r>
          </a:p>
          <a:p>
            <a:pPr lvl="0"/>
            <a:r>
              <a:rPr lang="cs-CZ" dirty="0"/>
              <a:t>1849 Antonio </a:t>
            </a:r>
            <a:r>
              <a:rPr lang="cs-CZ" dirty="0" err="1"/>
              <a:t>Mercucci</a:t>
            </a:r>
            <a:r>
              <a:rPr lang="cs-CZ" dirty="0"/>
              <a:t> či 1876 Alexander Graham Bell sestrojili první telefon. O to, kdo byl první, se dodnes vedou spory.</a:t>
            </a:r>
          </a:p>
          <a:p>
            <a:r>
              <a:rPr lang="cs-CZ" dirty="0"/>
              <a:t>1965 - přichází Donald </a:t>
            </a:r>
            <a:r>
              <a:rPr lang="cs-CZ" dirty="0" err="1"/>
              <a:t>Davies</a:t>
            </a:r>
            <a:r>
              <a:rPr lang="cs-CZ" dirty="0"/>
              <a:t> s tím, že je možné bloky dat nahradit jasně definovanými pakety.</a:t>
            </a:r>
          </a:p>
          <a:p>
            <a:r>
              <a:rPr lang="cs-CZ" dirty="0"/>
              <a:t>ARPANET: </a:t>
            </a:r>
            <a:r>
              <a:rPr lang="cs-CZ" dirty="0" err="1"/>
              <a:t>Bolt</a:t>
            </a:r>
            <a:r>
              <a:rPr lang="cs-CZ" dirty="0"/>
              <a:t> Beranek and </a:t>
            </a:r>
            <a:r>
              <a:rPr lang="cs-CZ" dirty="0" err="1"/>
              <a:t>Newman</a:t>
            </a:r>
            <a:r>
              <a:rPr lang="cs-CZ" dirty="0"/>
              <a:t> v roce 1968</a:t>
            </a:r>
          </a:p>
          <a:p>
            <a:pPr lvl="0"/>
            <a:r>
              <a:rPr lang="cs-CZ" dirty="0"/>
              <a:t>1969 V USA byla vytvořena experimentální síť ARPANET, která umožní vznik mezinárodní decentralizované sítě – internetu.</a:t>
            </a:r>
          </a:p>
          <a:p>
            <a:pPr lvl="0"/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Formování internetu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ARPANET se velice rychle rozrůstá a již v roce 1972 je nutné začít budovat protokoly a standardy pro přenos dat. </a:t>
            </a:r>
          </a:p>
          <a:p>
            <a:r>
              <a:rPr lang="cs-CZ" dirty="0"/>
              <a:t>Rok 1973: – Bob </a:t>
            </a:r>
            <a:r>
              <a:rPr lang="cs-CZ" dirty="0" err="1"/>
              <a:t>Metcalf</a:t>
            </a:r>
            <a:r>
              <a:rPr lang="cs-CZ" dirty="0"/>
              <a:t> představuje myšlenku </a:t>
            </a:r>
            <a:r>
              <a:rPr lang="cs-CZ" dirty="0" err="1"/>
              <a:t>Ethernetu</a:t>
            </a:r>
            <a:r>
              <a:rPr lang="cs-CZ" dirty="0"/>
              <a:t>, Bob </a:t>
            </a:r>
            <a:r>
              <a:rPr lang="cs-CZ" dirty="0" err="1"/>
              <a:t>Kahn</a:t>
            </a:r>
            <a:r>
              <a:rPr lang="cs-CZ" dirty="0"/>
              <a:t> přichází s myšlenkou, že by mohl vzniknout internet jako propojení různých lokálních počítačových sítí, díky práci </a:t>
            </a:r>
            <a:r>
              <a:rPr lang="cs-CZ" dirty="0" err="1"/>
              <a:t>Cerfa</a:t>
            </a:r>
            <a:r>
              <a:rPr lang="cs-CZ" dirty="0"/>
              <a:t>, který nabízí řešení v architektuře založené na branách mezi sítěmi (tzv. </a:t>
            </a:r>
            <a:r>
              <a:rPr lang="cs-CZ" dirty="0" err="1"/>
              <a:t>gateway</a:t>
            </a:r>
            <a:r>
              <a:rPr lang="cs-CZ" dirty="0"/>
              <a:t>).</a:t>
            </a:r>
          </a:p>
          <a:p>
            <a:r>
              <a:rPr lang="cs-CZ" dirty="0"/>
              <a:t>Roku 1973 byl specifikován protokol FTP pro přenos souborů</a:t>
            </a:r>
          </a:p>
          <a:p>
            <a:pPr lvl="0"/>
            <a:r>
              <a:rPr lang="cs-CZ" dirty="0"/>
              <a:t>1980 Bylo vydáno RFC 760, jež popisuje IPv4, a ve stejném roce zahájen experimentální provoz TCP/IP v síti ARPANET.</a:t>
            </a:r>
          </a:p>
          <a:p>
            <a:r>
              <a:rPr lang="cs-CZ" dirty="0"/>
              <a:t>1981 – </a:t>
            </a:r>
            <a:r>
              <a:rPr lang="cs-CZ" dirty="0" err="1"/>
              <a:t>Minitel</a:t>
            </a:r>
            <a:r>
              <a:rPr lang="cs-CZ" dirty="0"/>
              <a:t> ve Francii, již o rok později celoevropské projekty</a:t>
            </a:r>
          </a:p>
          <a:p>
            <a:pPr lvl="0"/>
            <a:r>
              <a:rPr lang="cs-CZ" dirty="0"/>
              <a:t>1987 Poprvé se objevuje pojem „internet.“</a:t>
            </a:r>
          </a:p>
          <a:p>
            <a:r>
              <a:rPr lang="cs-CZ" dirty="0"/>
              <a:t>1988 – objevuje se první počítačový virus šířený sítí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9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8858" y="1186483"/>
            <a:ext cx="8846041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8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80EF468-6494-4814-A073-C8C0F0B45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66" y="5199797"/>
            <a:ext cx="9432694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cs-CZ" sz="4000" dirty="0" err="1">
                <a:solidFill>
                  <a:schemeClr val="bg1"/>
                </a:solidFill>
              </a:rPr>
              <a:t>Minitel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Zástupný obsah 4" descr="Obsah obrázku stůl, vsedě, interiér, počítač&#10;&#10;Popis byl vytvořen automaticky">
            <a:extLst>
              <a:ext uri="{FF2B5EF4-FFF2-40B4-BE49-F238E27FC236}">
                <a16:creationId xmlns:a16="http://schemas.microsoft.com/office/drawing/2014/main" id="{65C0318A-E670-44F9-A33E-B67850E74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r="1" b="1"/>
          <a:stretch/>
        </p:blipFill>
        <p:spPr>
          <a:xfrm>
            <a:off x="20" y="10"/>
            <a:ext cx="5996054" cy="5058947"/>
          </a:xfrm>
          <a:custGeom>
            <a:avLst/>
            <a:gdLst/>
            <a:ahLst/>
            <a:cxnLst/>
            <a:rect l="l" t="t" r="r" b="b"/>
            <a:pathLst>
              <a:path w="5997636" h="5058957">
                <a:moveTo>
                  <a:pt x="0" y="0"/>
                </a:moveTo>
                <a:lnTo>
                  <a:pt x="5997636" y="0"/>
                </a:lnTo>
                <a:lnTo>
                  <a:pt x="5997636" y="5054177"/>
                </a:lnTo>
                <a:lnTo>
                  <a:pt x="5313331" y="5058872"/>
                </a:lnTo>
                <a:cubicBezTo>
                  <a:pt x="3800480" y="5061253"/>
                  <a:pt x="2093145" y="5014406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7" name="Obrázek 6" descr="Obsah obrázku počítač&#10;&#10;Popis byl vytvořen automaticky">
            <a:extLst>
              <a:ext uri="{FF2B5EF4-FFF2-40B4-BE49-F238E27FC236}">
                <a16:creationId xmlns:a16="http://schemas.microsoft.com/office/drawing/2014/main" id="{FF87D09F-744E-48C8-81D4-8245F9E0CA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2" r="-1" b="-1"/>
          <a:stretch/>
        </p:blipFill>
        <p:spPr>
          <a:xfrm>
            <a:off x="6174825" y="10"/>
            <a:ext cx="6014000" cy="5051679"/>
          </a:xfrm>
          <a:custGeom>
            <a:avLst/>
            <a:gdLst/>
            <a:ahLst/>
            <a:cxnLst/>
            <a:rect l="l" t="t" r="r" b="b"/>
            <a:pathLst>
              <a:path w="6015566" h="5051689">
                <a:moveTo>
                  <a:pt x="0" y="0"/>
                </a:moveTo>
                <a:lnTo>
                  <a:pt x="6015566" y="0"/>
                </a:lnTo>
                <a:lnTo>
                  <a:pt x="6015566" y="259692"/>
                </a:lnTo>
                <a:lnTo>
                  <a:pt x="6015566" y="3542069"/>
                </a:lnTo>
                <a:lnTo>
                  <a:pt x="6015566" y="3734194"/>
                </a:lnTo>
                <a:lnTo>
                  <a:pt x="6015566" y="4710012"/>
                </a:lnTo>
                <a:lnTo>
                  <a:pt x="5937369" y="4718295"/>
                </a:lnTo>
                <a:cubicBezTo>
                  <a:pt x="3963074" y="4916244"/>
                  <a:pt x="2060718" y="5009247"/>
                  <a:pt x="577163" y="5041852"/>
                </a:cubicBezTo>
                <a:lnTo>
                  <a:pt x="0" y="505168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7802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A517D76-CE12-47A5-BD95-9A8F05070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2F2F994-D93C-4552-B9AD-DA9E8C94B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02B8064-B713-4DB8-AC36-3E576B348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D700A84-AE55-4EDE-A656-62806F50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E04FC3D0-B839-4900-B5C8-86C794457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31A8D63-72B9-496F-BB43-DDD90FC7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5B167ED7-B36F-4DDE-B273-7A309BD0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178D32B-E32A-4691-84EB-5FE693D3B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AB800FF0-63F8-4B30-96F4-E9601D02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4616F81-02F6-4A18-949C-FB6CBA200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D31D2123-B363-42F3-8A04-43048C7B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C60973D3-0B9D-465C-8FD3-266BBA4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C6655AC3-A1D6-4A0B-861F-F94CB5F0D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E8850C4A-AFA5-499E-8E1C-176A59C8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C06F8D4-97B5-4836-AD19-2151421B0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9A2942D-1C1B-4AFF-9818-DA7B73EA4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2B61C5D3-5852-403F-B4BA-A64B9331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EF62A1A7-26C1-4804-93CB-A07F356CA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490A1082-3E3A-4C61-9613-910BB024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5F452D69-A1DB-4A06-B933-896AED86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5D6626-A6F2-4475-922C-BE42D3365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8858" y="1186483"/>
            <a:ext cx="8846041" cy="4477933"/>
            <a:chOff x="1669293" y="1186483"/>
            <a:chExt cx="8848345" cy="4477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ECFEB13-5D98-43DB-8DFF-78327AE1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29DA4AFD-8D10-4660-A842-40F4D1434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DBAFF0-48F5-43BB-87C6-CE56A16B6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84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BA1188E-A574-4450-80A5-A34966E5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066" y="5199797"/>
            <a:ext cx="9432694" cy="789673"/>
          </a:xfrm>
        </p:spPr>
        <p:txBody>
          <a:bodyPr vert="horz" lIns="228600" tIns="228600" rIns="228600" bIns="0" rtlCol="0" anchor="ctr">
            <a:normAutofit/>
          </a:bodyPr>
          <a:lstStyle/>
          <a:p>
            <a:pPr defTabSz="914400">
              <a:lnSpc>
                <a:spcPct val="80000"/>
              </a:lnSpc>
            </a:pPr>
            <a:r>
              <a:rPr lang="cs-CZ" sz="4000" dirty="0" err="1">
                <a:solidFill>
                  <a:schemeClr val="bg1"/>
                </a:solidFill>
              </a:rPr>
              <a:t>Arpanet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F920FCBB-80FA-4849-A4B5-2C4CB0EE2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9" y="982965"/>
            <a:ext cx="5294517" cy="3123765"/>
          </a:xfrm>
          <a:prstGeom prst="rect">
            <a:avLst/>
          </a:prstGeom>
        </p:spPr>
      </p:pic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B0565DED-CD45-461C-9261-33AF217C0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37" y="1082039"/>
            <a:ext cx="5299280" cy="295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93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1990 Po dvou letech úvah a testů se objevuje první finální specifikace GSM, standardu, na kterém dnes pracuje většina mobilních telefonů.</a:t>
            </a:r>
          </a:p>
          <a:p>
            <a:pPr lvl="0"/>
            <a:r>
              <a:rPr lang="cs-CZ" dirty="0"/>
              <a:t>1991 První užití WWW a hypertextu, za kterým stojí projekty v </a:t>
            </a:r>
            <a:r>
              <a:rPr lang="cs-CZ" dirty="0" err="1"/>
              <a:t>CERNu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2010 Finsko se stalo první zemí, kde mají lidé podle zákona nárok na internet.</a:t>
            </a:r>
          </a:p>
          <a:p>
            <a:pPr lvl="0"/>
            <a:r>
              <a:rPr lang="cs-CZ" dirty="0"/>
              <a:t>2010 Více než 2 miliardy uživatelů internetu jej postupně definují jako univerzální komunikační kanál napříč celým světem.</a:t>
            </a:r>
          </a:p>
          <a:p>
            <a:pPr lvl="0"/>
            <a:r>
              <a:rPr lang="cs-CZ" dirty="0"/>
              <a:t>2016 Internet má více než 3,2 miliardy uživatelů, kteří každou sekundu napíší asi 7 tisíc Tweetů, provedou více než 50 tisíc hledání na Google, shlédnou 115 tisíc videí na YouTube a pošlou téměř 2,5 miliónu e-mailů (z nichž přibližně tři čtvrtiny tvoří spam).</a:t>
            </a:r>
          </a:p>
          <a:p>
            <a:pPr lvl="0"/>
            <a:endParaRPr lang="cs-CZ" b="1" dirty="0"/>
          </a:p>
          <a:p>
            <a:pPr lvl="0"/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75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BA68E-CC7C-44BE-9BE9-676E0C92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Každou vteřinu…</a:t>
            </a:r>
            <a:r>
              <a:rPr lang="cs-CZ" dirty="0"/>
              <a:t> (2020)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33E3E-CFC3-4CD8-A658-D57BED81C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8800 Tweetů</a:t>
            </a:r>
          </a:p>
          <a:p>
            <a:r>
              <a:rPr lang="cs-CZ" dirty="0"/>
              <a:t>972 fotek na </a:t>
            </a:r>
            <a:r>
              <a:rPr lang="cs-CZ" dirty="0" err="1"/>
              <a:t>Istagramu</a:t>
            </a:r>
            <a:endParaRPr lang="cs-CZ" dirty="0"/>
          </a:p>
          <a:p>
            <a:r>
              <a:rPr lang="cs-CZ" dirty="0"/>
              <a:t>4430 Skype hovorů</a:t>
            </a:r>
          </a:p>
          <a:p>
            <a:r>
              <a:rPr lang="cs-CZ" dirty="0"/>
              <a:t>87 255 GB dat je na cestě</a:t>
            </a:r>
          </a:p>
          <a:p>
            <a:r>
              <a:rPr lang="cs-CZ" dirty="0"/>
              <a:t>80 702 vyhledávacích dotazů na Google</a:t>
            </a:r>
          </a:p>
          <a:p>
            <a:r>
              <a:rPr lang="cs-CZ" dirty="0"/>
              <a:t>82 724 přehrávaných videí na YouTube</a:t>
            </a:r>
          </a:p>
          <a:p>
            <a:r>
              <a:rPr lang="cs-CZ" dirty="0"/>
              <a:t>2 883 205 e-mailů je odesláno, 67 % tvoří Spam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1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8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12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8399" y="4760132"/>
            <a:ext cx="10528042" cy="1777829"/>
          </a:xfrm>
        </p:spPr>
        <p:txBody>
          <a:bodyPr vert="horz" lIns="228600" tIns="228600" rIns="228600" bIns="0" rtlCol="0">
            <a:normAutofit/>
          </a:bodyPr>
          <a:lstStyle/>
          <a:p>
            <a:pPr defTabSz="914400"/>
            <a:r>
              <a:rPr lang="en-US" dirty="0" err="1">
                <a:solidFill>
                  <a:schemeClr val="tx1"/>
                </a:solidFill>
              </a:rPr>
              <a:t>Smartphony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prodeje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ázek 7" descr="Obsah obrázku text, mapa&#10;&#10;Popis byl vytvořen automaticky">
            <a:extLst>
              <a:ext uri="{FF2B5EF4-FFF2-40B4-BE49-F238E27FC236}">
                <a16:creationId xmlns:a16="http://schemas.microsoft.com/office/drawing/2014/main" id="{2F233BD2-132F-4401-9DA7-5905AE60C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9" y="1258873"/>
            <a:ext cx="3539048" cy="1990714"/>
          </a:xfrm>
          <a:prstGeom prst="rect">
            <a:avLst/>
          </a:prstGeom>
        </p:spPr>
      </p:pic>
      <p:pic>
        <p:nvPicPr>
          <p:cNvPr id="6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543CA60C-53CF-4AF7-ADF4-FB958A948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16" y="1279143"/>
            <a:ext cx="3539048" cy="1973019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01571B-8D91-46D4-8165-53B9FBBBC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9"/>
          <a:stretch/>
        </p:blipFill>
        <p:spPr>
          <a:xfrm>
            <a:off x="8032581" y="1062158"/>
            <a:ext cx="3535426" cy="2406989"/>
          </a:xfrm>
          <a:prstGeom prst="rect">
            <a:avLst/>
          </a:prstGeom>
        </p:spPr>
      </p:pic>
      <p:sp>
        <p:nvSpPr>
          <p:cNvPr id="119" name="Content Placeholder 118">
            <a:extLst>
              <a:ext uri="{FF2B5EF4-FFF2-40B4-BE49-F238E27FC236}">
                <a16:creationId xmlns:a16="http://schemas.microsoft.com/office/drawing/2014/main" id="{11AAD005-2722-4319-9828-63BA02C9C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14" y="4767660"/>
            <a:ext cx="6280237" cy="177030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1471" y="-958850"/>
            <a:ext cx="10751893" cy="142642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5878388" cy="3960440"/>
          </a:xfrm>
          <a:prstGeom prst="rect">
            <a:avLst/>
          </a:prstGeom>
        </p:spPr>
      </p:pic>
      <p:pic>
        <p:nvPicPr>
          <p:cNvPr id="1026" name="Picture 2" descr="VÃ½sledek obrÃ¡zku pro users of internet historical graph">
            <a:extLst>
              <a:ext uri="{FF2B5EF4-FFF2-40B4-BE49-F238E27FC236}">
                <a16:creationId xmlns:a16="http://schemas.microsoft.com/office/drawing/2014/main" id="{B80DE71E-23A7-431B-B82E-635231E1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9" y="-99392"/>
            <a:ext cx="4975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81D32A7-7FFF-4AEF-AE4E-68C4141A7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1048"/>
            <a:ext cx="4857750" cy="27241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894CF9-8E03-4314-9C2B-6295DB4AE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48" y="3861048"/>
            <a:ext cx="6343983" cy="23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Odlišnost ústního předání a formálního zápisu</a:t>
            </a:r>
          </a:p>
          <a:p>
            <a:r>
              <a:rPr lang="cs-CZ" dirty="0"/>
              <a:t>Právní důvody</a:t>
            </a:r>
          </a:p>
          <a:p>
            <a:r>
              <a:rPr lang="cs-CZ" dirty="0"/>
              <a:t>Náboženské důvody – posvátné texty (často psané jiným jazykem, než jakým se běžně mluví)</a:t>
            </a:r>
          </a:p>
          <a:p>
            <a:r>
              <a:rPr lang="cs-CZ" dirty="0"/>
              <a:t>Věda a technika</a:t>
            </a:r>
          </a:p>
          <a:p>
            <a:r>
              <a:rPr lang="cs-CZ" dirty="0"/>
              <a:t>Ekonomické důvody: účetnictví</a:t>
            </a:r>
          </a:p>
          <a:p>
            <a:endParaRPr lang="cs-CZ" dirty="0"/>
          </a:p>
          <a:p>
            <a:r>
              <a:rPr lang="cs-CZ" dirty="0"/>
              <a:t>Mimo tyto přímé motivace je zde imanentní rovina předávání kultury a kulturního rozvoje.</a:t>
            </a:r>
          </a:p>
        </p:txBody>
      </p:sp>
    </p:spTree>
    <p:extLst>
      <p:ext uri="{BB962C8B-B14F-4D97-AF65-F5344CB8AC3E}">
        <p14:creationId xmlns:p14="http://schemas.microsoft.com/office/powerpoint/2010/main" val="25048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Čerpáno často z přednášek Jiřího Zlatušky: </a:t>
            </a:r>
            <a:r>
              <a:rPr lang="cs-CZ" dirty="0">
                <a:hlinkClick r:id="rId2"/>
              </a:rPr>
              <a:t>https://is.muni.cz/auth/el/1433/podzim2011/IV064/um/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1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8858" y="1186483"/>
            <a:ext cx="8846041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588" y="-59376"/>
            <a:ext cx="12512592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6843" y="1263404"/>
            <a:ext cx="8245041" cy="3115075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 defTabSz="914400">
              <a:lnSpc>
                <a:spcPct val="80000"/>
              </a:lnSpc>
            </a:pPr>
            <a:r>
              <a:rPr lang="en-US" sz="7100">
                <a:solidFill>
                  <a:schemeClr val="accent1"/>
                </a:solidFill>
              </a:rPr>
              <a:t>Historický vývoj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36843" y="4560432"/>
            <a:ext cx="8298040" cy="1228171"/>
          </a:xfrm>
        </p:spPr>
        <p:txBody>
          <a:bodyPr vert="horz" lIns="91440" tIns="0" rIns="91440" bIns="45720" rtlCol="0">
            <a:normAutofit/>
          </a:bodyPr>
          <a:lstStyle/>
          <a:p>
            <a:pPr algn="l" defTabSz="914400">
              <a:lnSpc>
                <a:spcPct val="100000"/>
              </a:lnSpc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89864" y="3276595"/>
            <a:ext cx="300696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Kámen a hliněné tabulky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Trvanlivé (relativně)</a:t>
            </a:r>
          </a:p>
          <a:p>
            <a:r>
              <a:rPr lang="cs-CZ" dirty="0"/>
              <a:t>Nepřenosné</a:t>
            </a:r>
          </a:p>
          <a:p>
            <a:r>
              <a:rPr lang="cs-CZ" dirty="0"/>
              <a:t>Nákladné na tvorbu</a:t>
            </a:r>
          </a:p>
          <a:p>
            <a:r>
              <a:rPr lang="cs-CZ" dirty="0"/>
              <a:t>Nákladné na kvalifikovanou sílu</a:t>
            </a:r>
          </a:p>
        </p:txBody>
      </p:sp>
    </p:spTree>
    <p:extLst>
      <p:ext uri="{BB962C8B-B14F-4D97-AF65-F5344CB8AC3E}">
        <p14:creationId xmlns:p14="http://schemas.microsoft.com/office/powerpoint/2010/main" val="28385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Papyrus a pergamen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Papyrus  v Egyptě je strategický materiál (od </a:t>
            </a:r>
            <a:r>
              <a:rPr lang="cs-CZ" dirty="0" err="1"/>
              <a:t>ptolemajské</a:t>
            </a:r>
            <a:r>
              <a:rPr lang="cs-CZ" dirty="0"/>
              <a:t> dynastie zákaz vývozu)</a:t>
            </a:r>
          </a:p>
          <a:p>
            <a:r>
              <a:rPr lang="cs-CZ" dirty="0"/>
              <a:t>Pergamen v Řecku a Římě, později zbytku Evropy – ohromné náklady na tvorbu.</a:t>
            </a:r>
          </a:p>
          <a:p>
            <a:endParaRPr lang="cs-CZ" dirty="0"/>
          </a:p>
          <a:p>
            <a:r>
              <a:rPr lang="cs-CZ" dirty="0"/>
              <a:t>Británie po staletích ukončí (2016) praxi tištění oficiálních kopií zákonů na pergamen z telecí kůže. Z úsporných a modernizačních důvodů budou tisknout na archivní papír: </a:t>
            </a:r>
            <a:r>
              <a:rPr lang="cs-CZ" i="1" dirty="0"/>
              <a:t>„Nejstarší zákon na velínu v parlamentním archivu pochází z roku 1497, ale jsou známy i starší dokumenty včetně kopií Velké listiny práv a svobod neboli Magny charty, která byla původně vydána v roce 1215.“</a:t>
            </a:r>
          </a:p>
        </p:txBody>
      </p:sp>
    </p:spTree>
    <p:extLst>
      <p:ext uri="{BB962C8B-B14F-4D97-AF65-F5344CB8AC3E}">
        <p14:creationId xmlns:p14="http://schemas.microsoft.com/office/powerpoint/2010/main" val="39538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Papír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Kolem roku 100 př.n.l. vynalezen čínským ministrem orby </a:t>
            </a:r>
            <a:r>
              <a:rPr lang="cs-CZ" dirty="0" err="1"/>
              <a:t>Tsai</a:t>
            </a:r>
            <a:r>
              <a:rPr lang="cs-CZ" dirty="0"/>
              <a:t>-Lun (předtím zápis na bambusové plátky), postupně se šíří všude po světě</a:t>
            </a:r>
          </a:p>
          <a:p>
            <a:r>
              <a:rPr lang="cs-CZ" dirty="0"/>
              <a:t>Objemová úspornost (oproti hliněným destičkám velká, oproti papyru menší),</a:t>
            </a:r>
          </a:p>
          <a:p>
            <a:r>
              <a:rPr lang="cs-CZ" dirty="0"/>
              <a:t>Snadná manipulace či převoz, avšak nižší odolnost.</a:t>
            </a:r>
          </a:p>
          <a:p>
            <a:r>
              <a:rPr lang="cs-CZ" dirty="0"/>
              <a:t>Stejně jako pergamen se dá dávat do knih a vázat -&gt; úsporné, pohodlné čtení, vyhledávání.</a:t>
            </a:r>
          </a:p>
          <a:p>
            <a:r>
              <a:rPr lang="cs-CZ" dirty="0"/>
              <a:t>1370 zakládá Karel IV. papírnu v Aši, Švýcarsko 1411, Anglie 1494, Rusko 1576.</a:t>
            </a:r>
          </a:p>
        </p:txBody>
      </p:sp>
    </p:spTree>
    <p:extLst>
      <p:ext uri="{BB962C8B-B14F-4D97-AF65-F5344CB8AC3E}">
        <p14:creationId xmlns:p14="http://schemas.microsoft.com/office/powerpoint/2010/main" val="25399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Knihtisk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Tisk v Číně kolem roku 200</a:t>
            </a:r>
          </a:p>
          <a:p>
            <a:r>
              <a:rPr lang="cs-CZ" dirty="0"/>
              <a:t>Deskový tisk od 7. století také v Číně</a:t>
            </a:r>
          </a:p>
          <a:p>
            <a:r>
              <a:rPr lang="cs-CZ" dirty="0"/>
              <a:t>Tisk skládáním z menších bloků od r. 1040 opět v Číně.</a:t>
            </a:r>
          </a:p>
          <a:p>
            <a:r>
              <a:rPr lang="cs-CZ" dirty="0"/>
              <a:t>V Evropě deskový tisk od 14. století (obrazy, náboženské texty, reskripty,…)</a:t>
            </a:r>
          </a:p>
          <a:p>
            <a:r>
              <a:rPr lang="cs-CZ" dirty="0"/>
              <a:t>Gutenbergův knihtisk od 1452</a:t>
            </a:r>
          </a:p>
        </p:txBody>
      </p:sp>
    </p:spTree>
    <p:extLst>
      <p:ext uri="{BB962C8B-B14F-4D97-AF65-F5344CB8AC3E}">
        <p14:creationId xmlns:p14="http://schemas.microsoft.com/office/powerpoint/2010/main" val="33948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Gutenberg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Asi 1452</a:t>
            </a:r>
          </a:p>
          <a:p>
            <a:r>
              <a:rPr lang="cs-CZ" dirty="0"/>
              <a:t>42řádková bible ve dvou svazcích (42 řádků na stránce, různý počet znaků, jsou proporcionální.</a:t>
            </a:r>
          </a:p>
          <a:p>
            <a:r>
              <a:rPr lang="cs-CZ" dirty="0"/>
              <a:t>290 různých liter v četně ligatur</a:t>
            </a:r>
          </a:p>
          <a:p>
            <a:r>
              <a:rPr lang="cs-CZ" dirty="0"/>
              <a:t>V roce 1480 už vyšlo kolem 8000 titulů s celkovým nákladem 1.6 milionů exemplářů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fa80e4675a1a5ff36f27abd7be91d8711e6f25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Vlastní</PresentationFormat>
  <Paragraphs>120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Calibri Light</vt:lpstr>
      <vt:lpstr>Century Gothic</vt:lpstr>
      <vt:lpstr>Rockwell</vt:lpstr>
      <vt:lpstr>Wingdings</vt:lpstr>
      <vt:lpstr>Atlas</vt:lpstr>
      <vt:lpstr>Historické exkurzy</vt:lpstr>
      <vt:lpstr>Zpracování informací</vt:lpstr>
      <vt:lpstr>Motivace</vt:lpstr>
      <vt:lpstr>Historický vývoj</vt:lpstr>
      <vt:lpstr>Kámen a hliněné tabulky</vt:lpstr>
      <vt:lpstr>Papyrus a pergamen </vt:lpstr>
      <vt:lpstr>Papír</vt:lpstr>
      <vt:lpstr>Knihtisk</vt:lpstr>
      <vt:lpstr>Gutenberg</vt:lpstr>
      <vt:lpstr>Další prostředky pro uchovávání informací</vt:lpstr>
      <vt:lpstr>Zpracování informací</vt:lpstr>
      <vt:lpstr>Pascaline</vt:lpstr>
      <vt:lpstr>Difference Engine od Babbage</vt:lpstr>
      <vt:lpstr>Lady Ada Augusta</vt:lpstr>
      <vt:lpstr>Sčítání lidu v USA</vt:lpstr>
      <vt:lpstr>První počítače</vt:lpstr>
      <vt:lpstr>Atanasoff  Computer</vt:lpstr>
      <vt:lpstr>Zuse Z1</vt:lpstr>
      <vt:lpstr>První počítače</vt:lpstr>
      <vt:lpstr>Mark I</vt:lpstr>
      <vt:lpstr>ENIAC</vt:lpstr>
      <vt:lpstr>Komunikace</vt:lpstr>
      <vt:lpstr>Formování internetu</vt:lpstr>
      <vt:lpstr>Minitel</vt:lpstr>
      <vt:lpstr>Arpanet</vt:lpstr>
      <vt:lpstr>Komunikace</vt:lpstr>
      <vt:lpstr>Každou vteřinu… (2020)</vt:lpstr>
      <vt:lpstr>Smartphony - prodeje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2020-02-24T10:55:02Z</dcterms:created>
  <dcterms:modified xsi:type="dcterms:W3CDTF">2020-02-24T10:55:45Z</dcterms:modified>
</cp:coreProperties>
</file>