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5" r:id="rId3"/>
    <p:sldId id="307" r:id="rId4"/>
    <p:sldId id="308" r:id="rId5"/>
    <p:sldId id="287" r:id="rId6"/>
    <p:sldId id="310" r:id="rId7"/>
    <p:sldId id="311" r:id="rId8"/>
    <p:sldId id="309" r:id="rId9"/>
    <p:sldId id="312" r:id="rId10"/>
    <p:sldId id="313" r:id="rId11"/>
    <p:sldId id="31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DCA0358B-A86C-457A-83F4-E7807E939B6E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1E3E195-B8C3-4F89-95EF-FC8E6A7B0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8268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358B-A86C-457A-83F4-E7807E939B6E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3E195-B8C3-4F89-95EF-FC8E6A7B0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627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CA0358B-A86C-457A-83F4-E7807E939B6E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1E3E195-B8C3-4F89-95EF-FC8E6A7B0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7762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358B-A86C-457A-83F4-E7807E939B6E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3E195-B8C3-4F89-95EF-FC8E6A7B0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685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CA0358B-A86C-457A-83F4-E7807E939B6E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1E3E195-B8C3-4F89-95EF-FC8E6A7B0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647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CA0358B-A86C-457A-83F4-E7807E939B6E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1E3E195-B8C3-4F89-95EF-FC8E6A7B0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824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CA0358B-A86C-457A-83F4-E7807E939B6E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1E3E195-B8C3-4F89-95EF-FC8E6A7B0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095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358B-A86C-457A-83F4-E7807E939B6E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3E195-B8C3-4F89-95EF-FC8E6A7B0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856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CA0358B-A86C-457A-83F4-E7807E939B6E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1E3E195-B8C3-4F89-95EF-FC8E6A7B0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119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358B-A86C-457A-83F4-E7807E939B6E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3E195-B8C3-4F89-95EF-FC8E6A7B0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76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CA0358B-A86C-457A-83F4-E7807E939B6E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C1E3E195-B8C3-4F89-95EF-FC8E6A7B0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962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0358B-A86C-457A-83F4-E7807E939B6E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3E195-B8C3-4F89-95EF-FC8E6A7B0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054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igitalnicesko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CD5A8A-3902-4109-AE06-DCF1C4B65F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Informační revoluce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D764D52-6567-43EE-99D3-7D01060288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dirty="0"/>
              <a:t>Michal Černý</a:t>
            </a:r>
          </a:p>
          <a:p>
            <a:pPr algn="l"/>
            <a:r>
              <a:rPr lang="cs-CZ" dirty="0"/>
              <a:t>ISKM64</a:t>
            </a:r>
          </a:p>
          <a:p>
            <a:pPr algn="l"/>
            <a:r>
              <a:rPr lang="cs-CZ" dirty="0"/>
              <a:t>2020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1731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7083EA-6014-4DEC-8B37-B05C5312D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Čtvrtá revoluce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134F39-35FA-47A6-9419-3577F53B5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Inforgové</a:t>
            </a:r>
            <a:endParaRPr lang="cs-CZ" dirty="0"/>
          </a:p>
          <a:p>
            <a:r>
              <a:rPr lang="cs-CZ" dirty="0" err="1"/>
              <a:t>Infosféra</a:t>
            </a:r>
            <a:endParaRPr lang="cs-CZ" dirty="0"/>
          </a:p>
          <a:p>
            <a:r>
              <a:rPr lang="cs-CZ" dirty="0"/>
              <a:t>Technologie jako partner x technologie jako nástroj</a:t>
            </a:r>
          </a:p>
          <a:p>
            <a:r>
              <a:rPr lang="cs-CZ" dirty="0"/>
              <a:t>Technologie jako něco ovlivňující naše myšlení, jednání, ale i reflexi</a:t>
            </a:r>
          </a:p>
          <a:p>
            <a:r>
              <a:rPr lang="cs-CZ" dirty="0"/>
              <a:t>Hledáme modus vivendi spolubytí s technologií jako </a:t>
            </a:r>
            <a:r>
              <a:rPr lang="cs-CZ" dirty="0" err="1"/>
              <a:t>wellbeing</a:t>
            </a:r>
            <a:r>
              <a:rPr lang="cs-CZ" dirty="0"/>
              <a:t> proces.</a:t>
            </a:r>
          </a:p>
        </p:txBody>
      </p:sp>
    </p:spTree>
    <p:extLst>
      <p:ext uri="{BB962C8B-B14F-4D97-AF65-F5344CB8AC3E}">
        <p14:creationId xmlns:p14="http://schemas.microsoft.com/office/powerpoint/2010/main" val="2686460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5D18AB-6581-4FCD-9438-B038DA137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1960 x 1995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B23BA30-2C4F-4701-9528-E22EAA3D2A6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069" y="2198687"/>
            <a:ext cx="6019800" cy="2457450"/>
          </a:xfrm>
          <a:prstGeom prst="rect">
            <a:avLst/>
          </a:prstGeom>
          <a:noFill/>
          <a:ln>
            <a:noFill/>
          </a:ln>
          <a:effectLst>
            <a:glow>
              <a:schemeClr val="accent1"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9915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Motivační intro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„Podle jedné z upravených verzí </a:t>
            </a:r>
            <a:r>
              <a:rPr lang="cs-CZ" dirty="0" err="1"/>
              <a:t>Moorova</a:t>
            </a:r>
            <a:r>
              <a:rPr lang="cs-CZ" dirty="0"/>
              <a:t> zákona dochází každých osmnáct měsíců ke zdvojnásobení výkonu za stejnou cenu či naopak k poklesu ceny počítačů (či čipů) na polovinu při nezměněném výkonu.“</a:t>
            </a:r>
          </a:p>
          <a:p>
            <a:r>
              <a:rPr lang="cs-CZ" dirty="0"/>
              <a:t>Velký význam pro současnou společnost má globalizace. Jak negativní, </a:t>
            </a:r>
            <a:r>
              <a:rPr lang="cs-CZ"/>
              <a:t>tak pozitivní.</a:t>
            </a:r>
            <a:endParaRPr lang="cs-CZ" dirty="0"/>
          </a:p>
          <a:p>
            <a:r>
              <a:rPr lang="cs-CZ" dirty="0"/>
              <a:t>Exponenciálně roste:</a:t>
            </a:r>
          </a:p>
          <a:p>
            <a:pPr lvl="1"/>
            <a:r>
              <a:rPr lang="cs-CZ" dirty="0"/>
              <a:t>Výkon</a:t>
            </a:r>
          </a:p>
          <a:p>
            <a:pPr lvl="1"/>
            <a:r>
              <a:rPr lang="cs-CZ" dirty="0"/>
              <a:t>Paměť</a:t>
            </a:r>
          </a:p>
          <a:p>
            <a:pPr lvl="1"/>
            <a:r>
              <a:rPr lang="cs-CZ" dirty="0"/>
              <a:t>Objem dat</a:t>
            </a:r>
          </a:p>
          <a:p>
            <a:pPr lvl="1"/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62272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Nepovedené předpovědi…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cs-CZ" sz="1400" dirty="0"/>
              <a:t>1876 „Američané telefon potřebují, ale my ne. My máme spoustu poslíčků.“ (William </a:t>
            </a:r>
            <a:r>
              <a:rPr lang="cs-CZ" sz="1400" dirty="0" err="1"/>
              <a:t>Preece</a:t>
            </a:r>
            <a:r>
              <a:rPr lang="cs-CZ" sz="1400" dirty="0"/>
              <a:t>, Britský poštovní úřad)</a:t>
            </a:r>
          </a:p>
          <a:p>
            <a:pPr>
              <a:lnSpc>
                <a:spcPct val="100000"/>
              </a:lnSpc>
            </a:pPr>
            <a:r>
              <a:rPr lang="cs-CZ" sz="1400" dirty="0"/>
              <a:t>1943 „Myslím, že na světě je trh možná tak pro pět počítačů.“ (šéf IBM Thomas Watson)</a:t>
            </a:r>
          </a:p>
          <a:p>
            <a:pPr>
              <a:lnSpc>
                <a:spcPct val="100000"/>
              </a:lnSpc>
            </a:pPr>
            <a:r>
              <a:rPr lang="cs-CZ" sz="1400" dirty="0"/>
              <a:t>1946 „Televize se neudrží na žádném trhu déle než šest měsíců. Lidi se brzy nabaží toho,  koukat se večer co večer na dřevěnou bedýnku.“ (vysoký představitel studia 20th </a:t>
            </a:r>
            <a:r>
              <a:rPr lang="cs-CZ" sz="1400" dirty="0" err="1"/>
              <a:t>Century</a:t>
            </a:r>
            <a:r>
              <a:rPr lang="cs-CZ" sz="1400" dirty="0"/>
              <a:t> Fox </a:t>
            </a:r>
            <a:r>
              <a:rPr lang="cs-CZ" sz="1400" dirty="0" err="1"/>
              <a:t>Darryl</a:t>
            </a:r>
            <a:r>
              <a:rPr lang="cs-CZ" sz="1400" dirty="0"/>
              <a:t> </a:t>
            </a:r>
            <a:r>
              <a:rPr lang="cs-CZ" sz="1400" dirty="0" err="1"/>
              <a:t>Zanuck</a:t>
            </a:r>
            <a:r>
              <a:rPr lang="cs-CZ" sz="1400" dirty="0"/>
              <a:t>)</a:t>
            </a:r>
          </a:p>
          <a:p>
            <a:pPr>
              <a:lnSpc>
                <a:spcPct val="100000"/>
              </a:lnSpc>
            </a:pPr>
            <a:r>
              <a:rPr lang="cs-CZ" sz="1400" dirty="0"/>
              <a:t>1966 „Nakupování na dálku je sice proveditelné, ale neuchytí se.“ (časopis </a:t>
            </a:r>
            <a:r>
              <a:rPr lang="cs-CZ" sz="1400" dirty="0" err="1"/>
              <a:t>Time</a:t>
            </a:r>
            <a:r>
              <a:rPr lang="cs-CZ" sz="1400" dirty="0"/>
              <a:t>)</a:t>
            </a:r>
          </a:p>
          <a:p>
            <a:pPr>
              <a:lnSpc>
                <a:spcPct val="100000"/>
              </a:lnSpc>
            </a:pPr>
            <a:r>
              <a:rPr lang="cs-CZ" sz="1400" dirty="0"/>
              <a:t>1981 „Mobilní telefony v žádném případě nenahradí místní systém telefonu po drátě.“ (vynálezce Marty Cooper)</a:t>
            </a:r>
          </a:p>
          <a:p>
            <a:pPr>
              <a:lnSpc>
                <a:spcPct val="100000"/>
              </a:lnSpc>
            </a:pPr>
            <a:r>
              <a:rPr lang="cs-CZ" sz="1400" dirty="0"/>
              <a:t>1997 „Apple už je mrtvý.“ (bývalý šéf Microsoftu Nathan </a:t>
            </a:r>
            <a:r>
              <a:rPr lang="cs-CZ" sz="1400" dirty="0" err="1"/>
              <a:t>Myhrvold</a:t>
            </a:r>
            <a:r>
              <a:rPr lang="cs-CZ" sz="1400" dirty="0"/>
              <a:t>)</a:t>
            </a:r>
          </a:p>
          <a:p>
            <a:pPr>
              <a:lnSpc>
                <a:spcPct val="100000"/>
              </a:lnSpc>
            </a:pPr>
            <a:r>
              <a:rPr lang="cs-CZ" sz="1400" dirty="0"/>
              <a:t>2002 „Během pěti let bude tablet nejpopulárnější formou osobních počítačů prodávaných v Americe.“ (spoluzakladatel Microsoftu Bill Gates v projevu na </a:t>
            </a:r>
            <a:r>
              <a:rPr lang="cs-CZ" sz="1400" dirty="0" err="1"/>
              <a:t>Comdexu</a:t>
            </a:r>
            <a:r>
              <a:rPr lang="cs-CZ" sz="1400" dirty="0"/>
              <a:t>, kde představoval tablet Windows)</a:t>
            </a:r>
          </a:p>
          <a:p>
            <a:pPr>
              <a:lnSpc>
                <a:spcPct val="100000"/>
              </a:lnSpc>
            </a:pPr>
            <a:r>
              <a:rPr lang="cs-CZ" sz="1400" dirty="0"/>
              <a:t>2004 „Od nynějška za dva roky bude vyřešen problém spamů.“ (Bill Gates na Světovém ekonomickém fóru)</a:t>
            </a:r>
          </a:p>
        </p:txBody>
      </p:sp>
    </p:spTree>
    <p:extLst>
      <p:ext uri="{BB962C8B-B14F-4D97-AF65-F5344CB8AC3E}">
        <p14:creationId xmlns:p14="http://schemas.microsoft.com/office/powerpoint/2010/main" val="1890565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 čem se dělají chyby…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600" dirty="0"/>
              <a:t>Jednoduché analogie – antický Řím a dnešní svět….</a:t>
            </a:r>
          </a:p>
          <a:p>
            <a:pPr>
              <a:lnSpc>
                <a:spcPct val="110000"/>
              </a:lnSpc>
            </a:pPr>
            <a:r>
              <a:rPr lang="cs-CZ" sz="1600" dirty="0"/>
              <a:t>Špatný odhad časového rámce inovací…</a:t>
            </a:r>
          </a:p>
          <a:p>
            <a:pPr>
              <a:lnSpc>
                <a:spcPct val="110000"/>
              </a:lnSpc>
            </a:pPr>
            <a:r>
              <a:rPr lang="cs-CZ" sz="1600" dirty="0"/>
              <a:t>Nabízená řešení mají efektivnější alternativu</a:t>
            </a:r>
          </a:p>
          <a:p>
            <a:pPr>
              <a:lnSpc>
                <a:spcPct val="110000"/>
              </a:lnSpc>
            </a:pPr>
            <a:r>
              <a:rPr lang="cs-CZ" sz="1600" dirty="0"/>
              <a:t>Zveličování (větší, výkonnější, rychlejší…. než jak je to teď nefunguje)</a:t>
            </a:r>
          </a:p>
          <a:p>
            <a:pPr>
              <a:lnSpc>
                <a:spcPct val="110000"/>
              </a:lnSpc>
            </a:pPr>
            <a:r>
              <a:rPr lang="cs-CZ" sz="1600" dirty="0"/>
              <a:t>Zapomínáme na sociální rámec</a:t>
            </a:r>
          </a:p>
          <a:p>
            <a:pPr>
              <a:lnSpc>
                <a:spcPct val="110000"/>
              </a:lnSpc>
            </a:pPr>
            <a:r>
              <a:rPr lang="cs-CZ" sz="1600" dirty="0"/>
              <a:t>Technologické změny často usnadňují nějakou činnost, ale málo kdy ji dělají složitější</a:t>
            </a:r>
          </a:p>
          <a:p>
            <a:pPr>
              <a:lnSpc>
                <a:spcPct val="110000"/>
              </a:lnSpc>
            </a:pPr>
            <a:r>
              <a:rPr lang="cs-CZ" sz="1600" dirty="0"/>
              <a:t>Máme to na dosah…</a:t>
            </a:r>
          </a:p>
          <a:p>
            <a:pPr>
              <a:lnSpc>
                <a:spcPct val="110000"/>
              </a:lnSpc>
            </a:pPr>
            <a:r>
              <a:rPr lang="cs-CZ" sz="1600" dirty="0"/>
              <a:t>Nerozumíme technice…  („Vysavače na jaderný pohon budou realitou do deseti let.“ Alex </a:t>
            </a:r>
            <a:r>
              <a:rPr lang="cs-CZ" sz="1600" dirty="0" err="1"/>
              <a:t>Lewyt</a:t>
            </a:r>
            <a:r>
              <a:rPr lang="cs-CZ" sz="1600" dirty="0"/>
              <a:t>, prezident společnosti </a:t>
            </a:r>
            <a:r>
              <a:rPr lang="cs-CZ" sz="1600" dirty="0" err="1"/>
              <a:t>Lewyt</a:t>
            </a:r>
            <a:r>
              <a:rPr lang="cs-CZ" sz="1600" dirty="0"/>
              <a:t> vyrábějící vysavače (1955))</a:t>
            </a:r>
          </a:p>
        </p:txBody>
      </p:sp>
    </p:spTree>
    <p:extLst>
      <p:ext uri="{BB962C8B-B14F-4D97-AF65-F5344CB8AC3E}">
        <p14:creationId xmlns:p14="http://schemas.microsoft.com/office/powerpoint/2010/main" val="111348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1975 poprvé použit pojem informační společnost (Francie).</a:t>
            </a:r>
          </a:p>
          <a:p>
            <a:r>
              <a:rPr lang="cs-CZ" dirty="0"/>
              <a:t>1983 v Japonsku plán </a:t>
            </a:r>
            <a:r>
              <a:rPr lang="cs-CZ" dirty="0" err="1"/>
              <a:t>Teletopie</a:t>
            </a:r>
            <a:r>
              <a:rPr lang="cs-CZ" dirty="0"/>
              <a:t>.</a:t>
            </a:r>
          </a:p>
          <a:p>
            <a:r>
              <a:rPr lang="cs-CZ" dirty="0"/>
              <a:t>1988 v USA NTIA Telecom 2000.</a:t>
            </a:r>
          </a:p>
          <a:p>
            <a:r>
              <a:rPr lang="cs-CZ" dirty="0"/>
              <a:t>1994 Evropský akční plán.</a:t>
            </a:r>
          </a:p>
          <a:p>
            <a:r>
              <a:rPr lang="cs-CZ" dirty="0"/>
              <a:t>….</a:t>
            </a:r>
          </a:p>
          <a:p>
            <a:r>
              <a:rPr lang="cs-CZ" dirty="0"/>
              <a:t>Digitální agenda 2020 (EU+ČR)</a:t>
            </a:r>
          </a:p>
          <a:p>
            <a:r>
              <a:rPr lang="cs-CZ" dirty="0">
                <a:hlinkClick r:id="rId2"/>
              </a:rPr>
              <a:t>Digitální Česko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4222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4262EC-7D43-43BF-8EC2-F9C85D039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Průmyslová revoluce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918C5986-6BF2-432B-BCDE-AA43E048113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/>
              <a:t>18. a 19. století</a:t>
            </a:r>
          </a:p>
          <a:p>
            <a:r>
              <a:rPr lang="cs-CZ" dirty="0"/>
              <a:t>Lidé se přesouvají z primárního sektoru do sekundárního</a:t>
            </a:r>
          </a:p>
          <a:p>
            <a:r>
              <a:rPr lang="cs-CZ" dirty="0"/>
              <a:t>Formují se první velké továrny</a:t>
            </a:r>
          </a:p>
          <a:p>
            <a:r>
              <a:rPr lang="cs-CZ" dirty="0"/>
              <a:t>Formuje se kapitalismus</a:t>
            </a:r>
          </a:p>
          <a:p>
            <a:r>
              <a:rPr lang="cs-CZ" dirty="0"/>
              <a:t>Roste spotřeba energie</a:t>
            </a:r>
          </a:p>
          <a:p>
            <a:r>
              <a:rPr lang="cs-CZ" dirty="0"/>
              <a:t>Lidé se stěhují do měst</a:t>
            </a:r>
          </a:p>
          <a:p>
            <a:r>
              <a:rPr lang="cs-CZ" dirty="0"/>
              <a:t>Vznikají zcela nové profese</a:t>
            </a:r>
          </a:p>
          <a:p>
            <a:r>
              <a:rPr lang="cs-CZ" dirty="0"/>
              <a:t>Vzniká skutečně moderní věda</a:t>
            </a:r>
          </a:p>
          <a:p>
            <a:r>
              <a:rPr lang="cs-CZ" dirty="0"/>
              <a:t>Roste význam techniky</a:t>
            </a:r>
          </a:p>
          <a:p>
            <a:endParaRPr lang="cs-CZ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AF657AB-27C0-4A68-8EBC-F89A5B9C86F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22992" y="3671888"/>
            <a:ext cx="2862428" cy="238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5471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A517D76-CE12-47A5-BD95-9A8F05070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A2F2F994-D93C-4552-B9AD-DA9E8C94BF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502B8064-B713-4DB8-AC36-3E576B348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1D700A84-AE55-4EDE-A656-62806F504E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E04FC3D0-B839-4900-B5C8-86C794457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731A8D63-72B9-496F-BB43-DDD90FC7E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5B167ED7-B36F-4DDE-B273-7A309BD0F7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1178D32B-E32A-4691-84EB-5FE693D3B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AB800FF0-63F8-4B30-96F4-E9601D026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A4616F81-02F6-4A18-949C-FB6CBA200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D31D2123-B363-42F3-8A04-43048C7BAC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C60973D3-0B9D-465C-8FD3-266BBA49ED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C6655AC3-A1D6-4A0B-861F-F94CB5F0D1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E8850C4A-AFA5-499E-8E1C-176A59C88B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8C06F8D4-97B5-4836-AD19-2151421B03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89A2942D-1C1B-4AFF-9818-DA7B73EA48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2B61C5D3-5852-403F-B4BA-A64B93312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EF62A1A7-26C1-4804-93CB-A07F356CA3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490A1082-3E3A-4C61-9613-910BB024A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5F452D69-A1DB-4A06-B933-896AED861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45D6626-A6F2-4475-922C-BE42D3365F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ECFEB13-5D98-43DB-8DFF-78327AE138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Isosceles Triangle 34">
              <a:extLst>
                <a:ext uri="{FF2B5EF4-FFF2-40B4-BE49-F238E27FC236}">
                  <a16:creationId xmlns:a16="http://schemas.microsoft.com/office/drawing/2014/main" id="{29DA4AFD-8D10-4660-A842-40F4D1434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2DBAFF0-48F5-43BB-87C6-CE56A16B63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41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87A972A1-CD09-4B4E-A1F0-05CF07DDA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425" y="5199797"/>
            <a:ext cx="9435152" cy="789673"/>
          </a:xfrm>
        </p:spPr>
        <p:txBody>
          <a:bodyPr vert="horz" lIns="228600" tIns="228600" rIns="228600" bIns="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>
                <a:solidFill>
                  <a:schemeClr val="bg1"/>
                </a:solidFill>
              </a:rPr>
              <a:t>Od průmyslové k informační revoluci</a:t>
            </a:r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A7795DFA-888F-47E2-B44E-DE1D3B3E4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058957"/>
          </a:xfrm>
          <a:custGeom>
            <a:avLst/>
            <a:gdLst>
              <a:gd name="connsiteX0" fmla="*/ 0 w 12192000"/>
              <a:gd name="connsiteY0" fmla="*/ 0 h 5058957"/>
              <a:gd name="connsiteX1" fmla="*/ 12192000 w 12192000"/>
              <a:gd name="connsiteY1" fmla="*/ 0 h 5058957"/>
              <a:gd name="connsiteX2" fmla="*/ 12192000 w 12192000"/>
              <a:gd name="connsiteY2" fmla="*/ 259692 h 5058957"/>
              <a:gd name="connsiteX3" fmla="*/ 12192000 w 12192000"/>
              <a:gd name="connsiteY3" fmla="*/ 3542069 h 5058957"/>
              <a:gd name="connsiteX4" fmla="*/ 12192000 w 12192000"/>
              <a:gd name="connsiteY4" fmla="*/ 3734194 h 5058957"/>
              <a:gd name="connsiteX5" fmla="*/ 12192000 w 12192000"/>
              <a:gd name="connsiteY5" fmla="*/ 4710012 h 5058957"/>
              <a:gd name="connsiteX6" fmla="*/ 12113803 w 12192000"/>
              <a:gd name="connsiteY6" fmla="*/ 4718295 h 5058957"/>
              <a:gd name="connsiteX7" fmla="*/ 6753597 w 12192000"/>
              <a:gd name="connsiteY7" fmla="*/ 5041852 h 5058957"/>
              <a:gd name="connsiteX8" fmla="*/ 400746 w 12192000"/>
              <a:gd name="connsiteY8" fmla="*/ 4870509 h 5058957"/>
              <a:gd name="connsiteX9" fmla="*/ 0 w 12192000"/>
              <a:gd name="connsiteY9" fmla="*/ 4833533 h 5058957"/>
              <a:gd name="connsiteX10" fmla="*/ 0 w 12192000"/>
              <a:gd name="connsiteY10" fmla="*/ 3734194 h 5058957"/>
              <a:gd name="connsiteX11" fmla="*/ 0 w 12192000"/>
              <a:gd name="connsiteY11" fmla="*/ 3542069 h 5058957"/>
              <a:gd name="connsiteX12" fmla="*/ 0 w 12192000"/>
              <a:gd name="connsiteY12" fmla="*/ 259692 h 5058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5058957">
                <a:moveTo>
                  <a:pt x="0" y="0"/>
                </a:moveTo>
                <a:lnTo>
                  <a:pt x="12192000" y="0"/>
                </a:lnTo>
                <a:lnTo>
                  <a:pt x="12192000" y="259692"/>
                </a:lnTo>
                <a:lnTo>
                  <a:pt x="12192000" y="3542069"/>
                </a:lnTo>
                <a:lnTo>
                  <a:pt x="12192000" y="3734194"/>
                </a:lnTo>
                <a:lnTo>
                  <a:pt x="12192000" y="4710012"/>
                </a:lnTo>
                <a:lnTo>
                  <a:pt x="12113803" y="4718295"/>
                </a:lnTo>
                <a:cubicBezTo>
                  <a:pt x="10139508" y="4916244"/>
                  <a:pt x="8237152" y="5009247"/>
                  <a:pt x="6753597" y="5041852"/>
                </a:cubicBezTo>
                <a:cubicBezTo>
                  <a:pt x="4940362" y="5081701"/>
                  <a:pt x="2657278" y="5062371"/>
                  <a:pt x="400746" y="4870509"/>
                </a:cubicBezTo>
                <a:lnTo>
                  <a:pt x="0" y="4833533"/>
                </a:lnTo>
                <a:lnTo>
                  <a:pt x="0" y="3734194"/>
                </a:lnTo>
                <a:lnTo>
                  <a:pt x="0" y="3542069"/>
                </a:lnTo>
                <a:lnTo>
                  <a:pt x="0" y="259692"/>
                </a:lnTo>
                <a:close/>
              </a:path>
            </a:pathLst>
          </a:custGeom>
          <a:solidFill>
            <a:schemeClr val="bg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Zástupný obsah 6" descr="Obsah obrázku podepsat, počítač&#10;&#10;Popis byl vytvořen automaticky">
            <a:extLst>
              <a:ext uri="{FF2B5EF4-FFF2-40B4-BE49-F238E27FC236}">
                <a16:creationId xmlns:a16="http://schemas.microsoft.com/office/drawing/2014/main" id="{5D6D322A-BCDB-4235-A445-40E5549DEFC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945" y="612574"/>
            <a:ext cx="2540939" cy="3864547"/>
          </a:xfrm>
          <a:prstGeom prst="rect">
            <a:avLst/>
          </a:prstGeom>
        </p:spPr>
      </p:pic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E3B93D9-85B6-4AD6-8977-E43ADC12CA6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867" y="809996"/>
            <a:ext cx="5300660" cy="3498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122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3">
            <a:extLst>
              <a:ext uri="{FF2B5EF4-FFF2-40B4-BE49-F238E27FC236}">
                <a16:creationId xmlns:a16="http://schemas.microsoft.com/office/drawing/2014/main" id="{9A517D76-CE12-47A5-BD95-9A8F05070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2F2F994-D93C-4552-B9AD-DA9E8C94BF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502B8064-B713-4DB8-AC36-3E576B348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1D700A84-AE55-4EDE-A656-62806F504E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E04FC3D0-B839-4900-B5C8-86C794457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731A8D63-72B9-496F-BB43-DDD90FC7E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5B167ED7-B36F-4DDE-B273-7A309BD0F7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1178D32B-E32A-4691-84EB-5FE693D3B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AB800FF0-63F8-4B30-96F4-E9601D026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A4616F81-02F6-4A18-949C-FB6CBA200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14">
              <a:extLst>
                <a:ext uri="{FF2B5EF4-FFF2-40B4-BE49-F238E27FC236}">
                  <a16:creationId xmlns:a16="http://schemas.microsoft.com/office/drawing/2014/main" id="{D31D2123-B363-42F3-8A04-43048C7BAC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id="{C60973D3-0B9D-465C-8FD3-266BBA49ED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16">
              <a:extLst>
                <a:ext uri="{FF2B5EF4-FFF2-40B4-BE49-F238E27FC236}">
                  <a16:creationId xmlns:a16="http://schemas.microsoft.com/office/drawing/2014/main" id="{C6655AC3-A1D6-4A0B-861F-F94CB5F0D1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id="{E8850C4A-AFA5-499E-8E1C-176A59C88B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18">
              <a:extLst>
                <a:ext uri="{FF2B5EF4-FFF2-40B4-BE49-F238E27FC236}">
                  <a16:creationId xmlns:a16="http://schemas.microsoft.com/office/drawing/2014/main" id="{8C06F8D4-97B5-4836-AD19-2151421B03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id="{89A2942D-1C1B-4AFF-9818-DA7B73EA48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id="{2B61C5D3-5852-403F-B4BA-A64B93312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id="{EF62A1A7-26C1-4804-93CB-A07F356CA3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id="{490A1082-3E3A-4C61-9613-910BB024A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3">
              <a:extLst>
                <a:ext uri="{FF2B5EF4-FFF2-40B4-BE49-F238E27FC236}">
                  <a16:creationId xmlns:a16="http://schemas.microsoft.com/office/drawing/2014/main" id="{5F452D69-A1DB-4A06-B933-896AED861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45D6626-A6F2-4475-922C-BE42D3365F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0ECFEB13-5D98-43DB-8DFF-78327AE138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29DA4AFD-8D10-4660-A842-40F4D1434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F2DBAFF0-48F5-43BB-87C6-CE56A16B63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43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D0630AE6-3958-41C6-9E83-E02CFEA9E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425" y="5199797"/>
            <a:ext cx="9435152" cy="789673"/>
          </a:xfrm>
        </p:spPr>
        <p:txBody>
          <a:bodyPr vert="horz" lIns="228600" tIns="228600" rIns="228600" bIns="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>
                <a:solidFill>
                  <a:schemeClr val="bg1"/>
                </a:solidFill>
              </a:rPr>
              <a:t>Informační revoluce</a:t>
            </a:r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A7795DFA-888F-47E2-B44E-DE1D3B3E4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058957"/>
          </a:xfrm>
          <a:custGeom>
            <a:avLst/>
            <a:gdLst>
              <a:gd name="connsiteX0" fmla="*/ 0 w 12192000"/>
              <a:gd name="connsiteY0" fmla="*/ 0 h 5058957"/>
              <a:gd name="connsiteX1" fmla="*/ 12192000 w 12192000"/>
              <a:gd name="connsiteY1" fmla="*/ 0 h 5058957"/>
              <a:gd name="connsiteX2" fmla="*/ 12192000 w 12192000"/>
              <a:gd name="connsiteY2" fmla="*/ 259692 h 5058957"/>
              <a:gd name="connsiteX3" fmla="*/ 12192000 w 12192000"/>
              <a:gd name="connsiteY3" fmla="*/ 3542069 h 5058957"/>
              <a:gd name="connsiteX4" fmla="*/ 12192000 w 12192000"/>
              <a:gd name="connsiteY4" fmla="*/ 3734194 h 5058957"/>
              <a:gd name="connsiteX5" fmla="*/ 12192000 w 12192000"/>
              <a:gd name="connsiteY5" fmla="*/ 4710012 h 5058957"/>
              <a:gd name="connsiteX6" fmla="*/ 12113803 w 12192000"/>
              <a:gd name="connsiteY6" fmla="*/ 4718295 h 5058957"/>
              <a:gd name="connsiteX7" fmla="*/ 6753597 w 12192000"/>
              <a:gd name="connsiteY7" fmla="*/ 5041852 h 5058957"/>
              <a:gd name="connsiteX8" fmla="*/ 400746 w 12192000"/>
              <a:gd name="connsiteY8" fmla="*/ 4870509 h 5058957"/>
              <a:gd name="connsiteX9" fmla="*/ 0 w 12192000"/>
              <a:gd name="connsiteY9" fmla="*/ 4833533 h 5058957"/>
              <a:gd name="connsiteX10" fmla="*/ 0 w 12192000"/>
              <a:gd name="connsiteY10" fmla="*/ 3734194 h 5058957"/>
              <a:gd name="connsiteX11" fmla="*/ 0 w 12192000"/>
              <a:gd name="connsiteY11" fmla="*/ 3542069 h 5058957"/>
              <a:gd name="connsiteX12" fmla="*/ 0 w 12192000"/>
              <a:gd name="connsiteY12" fmla="*/ 259692 h 5058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5058957">
                <a:moveTo>
                  <a:pt x="0" y="0"/>
                </a:moveTo>
                <a:lnTo>
                  <a:pt x="12192000" y="0"/>
                </a:lnTo>
                <a:lnTo>
                  <a:pt x="12192000" y="259692"/>
                </a:lnTo>
                <a:lnTo>
                  <a:pt x="12192000" y="3542069"/>
                </a:lnTo>
                <a:lnTo>
                  <a:pt x="12192000" y="3734194"/>
                </a:lnTo>
                <a:lnTo>
                  <a:pt x="12192000" y="4710012"/>
                </a:lnTo>
                <a:lnTo>
                  <a:pt x="12113803" y="4718295"/>
                </a:lnTo>
                <a:cubicBezTo>
                  <a:pt x="10139508" y="4916244"/>
                  <a:pt x="8237152" y="5009247"/>
                  <a:pt x="6753597" y="5041852"/>
                </a:cubicBezTo>
                <a:cubicBezTo>
                  <a:pt x="4940362" y="5081701"/>
                  <a:pt x="2657278" y="5062371"/>
                  <a:pt x="400746" y="4870509"/>
                </a:cubicBezTo>
                <a:lnTo>
                  <a:pt x="0" y="4833533"/>
                </a:lnTo>
                <a:lnTo>
                  <a:pt x="0" y="3734194"/>
                </a:lnTo>
                <a:lnTo>
                  <a:pt x="0" y="3542069"/>
                </a:lnTo>
                <a:lnTo>
                  <a:pt x="0" y="259692"/>
                </a:lnTo>
                <a:close/>
              </a:path>
            </a:pathLst>
          </a:custGeom>
          <a:solidFill>
            <a:schemeClr val="bg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9639FB-A124-4D3C-9092-3DFA353ED7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956079"/>
            <a:ext cx="5295896" cy="3177537"/>
          </a:xfrm>
          <a:prstGeom prst="rect">
            <a:avLst/>
          </a:prstGeom>
        </p:spPr>
      </p:pic>
      <p:pic>
        <p:nvPicPr>
          <p:cNvPr id="9" name="Obrázek 8" descr="Obsah obrázku text&#10;&#10;Popis byl vytvořen automaticky">
            <a:extLst>
              <a:ext uri="{FF2B5EF4-FFF2-40B4-BE49-F238E27FC236}">
                <a16:creationId xmlns:a16="http://schemas.microsoft.com/office/drawing/2014/main" id="{364139F8-7E30-4377-91A2-CBA52AD86D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867" y="1174416"/>
            <a:ext cx="5300660" cy="276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911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3CD8D6-C16F-4CAE-8478-C03ECF3CF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Čtvrtá revoluce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B0C0FB-643B-4998-90CD-69FFFE2E0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„Jakožto lidstvo netvoříme nehybný střed vesmíru (</a:t>
            </a:r>
            <a:r>
              <a:rPr lang="cs-CZ" b="1" dirty="0"/>
              <a:t>kopernikovská revoluce</a:t>
            </a:r>
            <a:r>
              <a:rPr lang="cs-CZ" dirty="0"/>
              <a:t>), nelišíme se nijak mimořádně od zbytku zvířecího světa (</a:t>
            </a:r>
            <a:r>
              <a:rPr lang="cs-CZ" b="1" dirty="0"/>
              <a:t>darwinovská revoluce</a:t>
            </a:r>
            <a:r>
              <a:rPr lang="cs-CZ" dirty="0"/>
              <a:t>) a zdaleka nejsme sami pro sebe ve svém vědomí zcela transparentní (</a:t>
            </a:r>
            <a:r>
              <a:rPr lang="cs-CZ" b="1" dirty="0"/>
              <a:t>freudovská revoluce</a:t>
            </a:r>
            <a:r>
              <a:rPr lang="cs-CZ" dirty="0"/>
              <a:t>). ICT nám nyní dávají najevo, že nepředstavujeme izolované, odpojené činitele, ale informační organismy, kteří spolu s jinými druhy těchto činitelů sdílejí globální prostředí, v konečném pohledu utvářené z informací, takzvanou </a:t>
            </a:r>
            <a:r>
              <a:rPr lang="cs-CZ" dirty="0" err="1"/>
              <a:t>infosféru</a:t>
            </a:r>
            <a:r>
              <a:rPr lang="cs-CZ" dirty="0"/>
              <a:t> (</a:t>
            </a:r>
            <a:r>
              <a:rPr lang="cs-CZ" b="1" dirty="0" err="1"/>
              <a:t>Turingova</a:t>
            </a:r>
            <a:r>
              <a:rPr lang="cs-CZ" b="1" dirty="0"/>
              <a:t> revoluce</a:t>
            </a:r>
            <a:r>
              <a:rPr lang="cs-CZ" dirty="0"/>
              <a:t>).“</a:t>
            </a:r>
          </a:p>
        </p:txBody>
      </p:sp>
    </p:spTree>
    <p:extLst>
      <p:ext uri="{BB962C8B-B14F-4D97-AF65-F5344CB8AC3E}">
        <p14:creationId xmlns:p14="http://schemas.microsoft.com/office/powerpoint/2010/main" val="3414669586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544</Words>
  <Application>Microsoft Office PowerPoint</Application>
  <PresentationFormat>Širokoúhlá obrazovka</PresentationFormat>
  <Paragraphs>59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 Light</vt:lpstr>
      <vt:lpstr>Rockwell</vt:lpstr>
      <vt:lpstr>Wingdings</vt:lpstr>
      <vt:lpstr>Atlas</vt:lpstr>
      <vt:lpstr>Informační revoluce</vt:lpstr>
      <vt:lpstr>Motivační intro</vt:lpstr>
      <vt:lpstr>Nepovedené předpovědi…</vt:lpstr>
      <vt:lpstr>V čem se dělají chyby…</vt:lpstr>
      <vt:lpstr>Informační společnost</vt:lpstr>
      <vt:lpstr>Průmyslová revoluce</vt:lpstr>
      <vt:lpstr>Od průmyslové k informační revoluci</vt:lpstr>
      <vt:lpstr>Informační revoluce</vt:lpstr>
      <vt:lpstr>Čtvrtá revoluce</vt:lpstr>
      <vt:lpstr>Čtvrtá revoluce</vt:lpstr>
      <vt:lpstr>1960 x 1995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revoluce</dc:title>
  <dc:creator>Michal Černý</dc:creator>
  <cp:lastModifiedBy>Michal Černý</cp:lastModifiedBy>
  <cp:revision>3</cp:revision>
  <dcterms:created xsi:type="dcterms:W3CDTF">2020-02-17T09:50:21Z</dcterms:created>
  <dcterms:modified xsi:type="dcterms:W3CDTF">2020-02-17T10:02:59Z</dcterms:modified>
</cp:coreProperties>
</file>