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6" r:id="rId17"/>
    <p:sldId id="297" r:id="rId18"/>
    <p:sldId id="29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1131B-0119-4FFC-AAE0-1817E1E41D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Technologické změny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9F8AAD-9C7D-4AD8-B1A7-F9297FAED2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438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Chytrá města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Systémy dopravy a parkování, zdravotnictví, politiky, služeb,…</a:t>
            </a:r>
          </a:p>
          <a:p>
            <a:r>
              <a:rPr lang="cs-CZ" dirty="0"/>
              <a:t>Digitální konektivitu a integraci mezi lidmi, místy a věcmi po celém městě</a:t>
            </a:r>
          </a:p>
          <a:p>
            <a:r>
              <a:rPr lang="cs-CZ" dirty="0" err="1"/>
              <a:t>Digitalitu</a:t>
            </a:r>
            <a:r>
              <a:rPr lang="cs-CZ" dirty="0"/>
              <a:t> jako standard pro všechny městské služby</a:t>
            </a:r>
          </a:p>
          <a:p>
            <a:r>
              <a:rPr lang="cs-CZ" dirty="0"/>
              <a:t>Analýzu městských digitálních dat pro lepší sladění nabídky s poptávkou, zlepšení služeb a udržitelnosti s cílem lépe předvídat a předcházet budoucím problémům</a:t>
            </a:r>
          </a:p>
          <a:p>
            <a:r>
              <a:rPr lang="cs-CZ" dirty="0"/>
              <a:t>Rozhodování na základě dat ne dojmů</a:t>
            </a:r>
          </a:p>
          <a:p>
            <a:r>
              <a:rPr lang="cs-CZ" dirty="0"/>
              <a:t>Těsný vztah k životnímu prostředí</a:t>
            </a:r>
          </a:p>
          <a:p>
            <a:r>
              <a:rPr lang="cs-CZ" dirty="0"/>
              <a:t>Chytré domácnosti?</a:t>
            </a:r>
          </a:p>
        </p:txBody>
      </p:sp>
    </p:spTree>
    <p:extLst>
      <p:ext uri="{BB962C8B-B14F-4D97-AF65-F5344CB8AC3E}">
        <p14:creationId xmlns:p14="http://schemas.microsoft.com/office/powerpoint/2010/main" val="425989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Asistivní</a:t>
            </a:r>
            <a:r>
              <a:rPr lang="cs-CZ" dirty="0"/>
              <a:t> technologie</a:t>
            </a:r>
          </a:p>
          <a:p>
            <a:r>
              <a:rPr lang="cs-CZ" dirty="0"/>
              <a:t>Analýza vhodných antibiotik</a:t>
            </a:r>
          </a:p>
          <a:p>
            <a:r>
              <a:rPr lang="cs-CZ" dirty="0"/>
              <a:t>Analýza léčebných postupů -&gt; vzdělávání a smlouvy s pojišťovnami</a:t>
            </a:r>
          </a:p>
          <a:p>
            <a:r>
              <a:rPr lang="cs-CZ" dirty="0" err="1"/>
              <a:t>Telekonzultace</a:t>
            </a:r>
            <a:endParaRPr lang="cs-CZ" dirty="0"/>
          </a:p>
          <a:p>
            <a:r>
              <a:rPr lang="cs-CZ" dirty="0"/>
              <a:t>Vzdálená měření</a:t>
            </a:r>
          </a:p>
          <a:p>
            <a:r>
              <a:rPr lang="cs-CZ" dirty="0"/>
              <a:t>Dostupnost zdravotní péče</a:t>
            </a:r>
          </a:p>
          <a:p>
            <a:r>
              <a:rPr lang="cs-CZ" dirty="0"/>
              <a:t>Operování pomocí robotů</a:t>
            </a:r>
          </a:p>
          <a:p>
            <a:r>
              <a:rPr lang="cs-CZ" dirty="0"/>
              <a:t>Operace na dálku</a:t>
            </a:r>
          </a:p>
          <a:p>
            <a:r>
              <a:rPr lang="cs-CZ" dirty="0"/>
              <a:t>Operace nanečisto</a:t>
            </a:r>
          </a:p>
          <a:p>
            <a:r>
              <a:rPr lang="cs-CZ" dirty="0"/>
              <a:t>CT, magnetická resonance,…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71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Automobilový průmysl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Automatizace ve výrobě – od Forda po automatické linky</a:t>
            </a:r>
          </a:p>
          <a:p>
            <a:r>
              <a:rPr lang="cs-CZ" dirty="0"/>
              <a:t>Automatizace v řízení:</a:t>
            </a:r>
          </a:p>
          <a:p>
            <a:pPr lvl="1"/>
            <a:r>
              <a:rPr lang="cs-CZ" dirty="0"/>
              <a:t>Automatické převodovky s predikcí</a:t>
            </a:r>
          </a:p>
          <a:p>
            <a:pPr lvl="1"/>
            <a:r>
              <a:rPr lang="cs-CZ" dirty="0"/>
              <a:t>Systémy řízení vlaků</a:t>
            </a:r>
          </a:p>
          <a:p>
            <a:pPr lvl="1"/>
            <a:r>
              <a:rPr lang="cs-CZ" dirty="0"/>
              <a:t>Autopilot v letadle</a:t>
            </a:r>
          </a:p>
          <a:p>
            <a:pPr lvl="1"/>
            <a:r>
              <a:rPr lang="cs-CZ" dirty="0"/>
              <a:t>Automatické parkování</a:t>
            </a:r>
          </a:p>
          <a:p>
            <a:pPr lvl="1"/>
            <a:r>
              <a:rPr lang="cs-CZ" dirty="0"/>
              <a:t>Google Car a podobní</a:t>
            </a:r>
          </a:p>
          <a:p>
            <a:r>
              <a:rPr lang="cs-CZ" dirty="0"/>
              <a:t>Mapové podklady</a:t>
            </a:r>
          </a:p>
          <a:p>
            <a:r>
              <a:rPr lang="cs-CZ" dirty="0"/>
              <a:t>Navigační systémy</a:t>
            </a:r>
          </a:p>
          <a:p>
            <a:r>
              <a:rPr lang="cs-CZ" dirty="0"/>
              <a:t>Parkovací systémy</a:t>
            </a:r>
          </a:p>
          <a:p>
            <a:r>
              <a:rPr lang="cs-CZ" dirty="0"/>
              <a:t>Řízení dopravy s přednostmi</a:t>
            </a:r>
          </a:p>
          <a:p>
            <a:r>
              <a:rPr lang="cs-CZ" dirty="0"/>
              <a:t>Bezpečnostní systémy</a:t>
            </a:r>
          </a:p>
          <a:p>
            <a:r>
              <a:rPr lang="cs-CZ" dirty="0"/>
              <a:t>Autonomní vozidla</a:t>
            </a:r>
          </a:p>
          <a:p>
            <a:endParaRPr lang="cs-CZ" dirty="0"/>
          </a:p>
        </p:txBody>
      </p:sp>
      <p:pic>
        <p:nvPicPr>
          <p:cNvPr id="5" name="Obrázek 4" descr="Obsah obrázku budova, auto, modrá, exteriér&#10;&#10;Popis byl vytvořen automaticky">
            <a:extLst>
              <a:ext uri="{FF2B5EF4-FFF2-40B4-BE49-F238E27FC236}">
                <a16:creationId xmlns:a16="http://schemas.microsoft.com/office/drawing/2014/main" id="{4DDD4BB7-60BE-4EB0-A991-23C362C06A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123" y="2930318"/>
            <a:ext cx="3641034" cy="204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69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Filmový průmysl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 divadla k filmu</a:t>
            </a:r>
          </a:p>
          <a:p>
            <a:r>
              <a:rPr lang="cs-CZ" dirty="0"/>
              <a:t>Od 8 mm kamer ke 4K, 8K, VR</a:t>
            </a:r>
          </a:p>
          <a:p>
            <a:r>
              <a:rPr lang="cs-CZ" dirty="0"/>
              <a:t>Od němého k </a:t>
            </a:r>
            <a:r>
              <a:rPr lang="cs-CZ" dirty="0" err="1"/>
              <a:t>Dolby</a:t>
            </a:r>
            <a:r>
              <a:rPr lang="cs-CZ" dirty="0"/>
              <a:t> Pro </a:t>
            </a:r>
            <a:r>
              <a:rPr lang="cs-CZ" dirty="0" err="1"/>
              <a:t>Logic</a:t>
            </a:r>
            <a:r>
              <a:rPr lang="cs-CZ" dirty="0"/>
              <a:t> </a:t>
            </a:r>
            <a:r>
              <a:rPr lang="cs-CZ" dirty="0" err="1"/>
              <a:t>Iiz</a:t>
            </a:r>
            <a:endParaRPr lang="cs-CZ" dirty="0"/>
          </a:p>
          <a:p>
            <a:r>
              <a:rPr lang="cs-CZ" dirty="0"/>
              <a:t>Změna postprodukce (při zachování původních pojmů)</a:t>
            </a:r>
          </a:p>
          <a:p>
            <a:r>
              <a:rPr lang="cs-CZ" dirty="0"/>
              <a:t>Role 3D animací</a:t>
            </a:r>
          </a:p>
          <a:p>
            <a:r>
              <a:rPr lang="cs-CZ" dirty="0"/>
              <a:t>Online zálohování a posílání dat</a:t>
            </a:r>
          </a:p>
          <a:p>
            <a:r>
              <a:rPr lang="cs-CZ" dirty="0"/>
              <a:t>Živé přenosy</a:t>
            </a:r>
          </a:p>
          <a:p>
            <a:r>
              <a:rPr lang="cs-CZ" dirty="0"/>
              <a:t>Změna distribuce</a:t>
            </a:r>
          </a:p>
          <a:p>
            <a:r>
              <a:rPr lang="cs-CZ" dirty="0"/>
              <a:t>Změna kinosálů</a:t>
            </a:r>
          </a:p>
          <a:p>
            <a:r>
              <a:rPr lang="cs-CZ" dirty="0"/>
              <a:t>Změna filmů jako takových</a:t>
            </a:r>
          </a:p>
          <a:p>
            <a:r>
              <a:rPr lang="cs-CZ" dirty="0"/>
              <a:t>Spory o digitalizaci starých filmů</a:t>
            </a:r>
          </a:p>
        </p:txBody>
      </p:sp>
    </p:spTree>
    <p:extLst>
      <p:ext uri="{BB962C8B-B14F-4D97-AF65-F5344CB8AC3E}">
        <p14:creationId xmlns:p14="http://schemas.microsoft.com/office/powerpoint/2010/main" val="362750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Vědecké přístroje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 mechanických k elektrotechnickým</a:t>
            </a:r>
          </a:p>
          <a:p>
            <a:r>
              <a:rPr lang="cs-CZ" dirty="0"/>
              <a:t>CERN</a:t>
            </a:r>
          </a:p>
          <a:p>
            <a:r>
              <a:rPr lang="cs-CZ" dirty="0"/>
              <a:t>NASA a </a:t>
            </a:r>
            <a:r>
              <a:rPr lang="cs-CZ" dirty="0" err="1"/>
              <a:t>Simbad</a:t>
            </a:r>
            <a:endParaRPr lang="cs-CZ" dirty="0"/>
          </a:p>
          <a:p>
            <a:r>
              <a:rPr lang="cs-CZ" dirty="0"/>
              <a:t>Některé zcela nové oblasti výzkumu: výpočty hvězdných jader a atmosfér, srážky galaxií,…</a:t>
            </a:r>
          </a:p>
          <a:p>
            <a:r>
              <a:rPr lang="cs-CZ" dirty="0"/>
              <a:t>Těsné spojení inženýrů a vědců</a:t>
            </a:r>
          </a:p>
          <a:p>
            <a:r>
              <a:rPr lang="cs-CZ" dirty="0"/>
              <a:t>Občanská věda</a:t>
            </a:r>
          </a:p>
          <a:p>
            <a:r>
              <a:rPr lang="cs-CZ" dirty="0"/>
              <a:t>Dostupnost dat</a:t>
            </a:r>
          </a:p>
          <a:p>
            <a:r>
              <a:rPr lang="cs-CZ" dirty="0"/>
              <a:t>Vzdálené experimenty</a:t>
            </a:r>
          </a:p>
          <a:p>
            <a:r>
              <a:rPr lang="cs-CZ" dirty="0"/>
              <a:t>Otevřenost komunity, dostupnost zdrojů</a:t>
            </a:r>
          </a:p>
          <a:p>
            <a:r>
              <a:rPr lang="cs-CZ" dirty="0"/>
              <a:t>Senzory a senzorické sítě</a:t>
            </a:r>
          </a:p>
          <a:p>
            <a:r>
              <a:rPr lang="cs-CZ" dirty="0"/>
              <a:t>Posun ke statistickým metodám</a:t>
            </a:r>
          </a:p>
        </p:txBody>
      </p:sp>
    </p:spTree>
    <p:extLst>
      <p:ext uri="{BB962C8B-B14F-4D97-AF65-F5344CB8AC3E}">
        <p14:creationId xmlns:p14="http://schemas.microsoft.com/office/powerpoint/2010/main" val="399730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23F0B-EFB2-4F4F-8566-3C9F1EE97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ve vědě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EDD7BD-807F-4B42-ACF7-A57F9FD19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Od otázky „Co“ k otázce „Jak“</a:t>
            </a:r>
          </a:p>
          <a:p>
            <a:r>
              <a:rPr lang="cs-CZ" dirty="0" err="1"/>
              <a:t>Floridi</a:t>
            </a:r>
            <a:r>
              <a:rPr lang="cs-CZ" dirty="0"/>
              <a:t>: žijeme v </a:t>
            </a:r>
            <a:r>
              <a:rPr lang="cs-CZ" dirty="0" err="1"/>
              <a:t>zetabajtové</a:t>
            </a:r>
            <a:r>
              <a:rPr lang="cs-CZ" dirty="0"/>
              <a:t> době, ve které vidíme jen velice malé </a:t>
            </a:r>
            <a:r>
              <a:rPr lang="cs-CZ" dirty="0" err="1"/>
              <a:t>paterny</a:t>
            </a:r>
            <a:r>
              <a:rPr lang="cs-CZ" dirty="0"/>
              <a:t>, ale netušíme, jak vypadá celkový obraz.</a:t>
            </a:r>
          </a:p>
          <a:p>
            <a:r>
              <a:rPr lang="cs-CZ" dirty="0" err="1"/>
              <a:t>Computerizace</a:t>
            </a:r>
            <a:r>
              <a:rPr lang="cs-CZ" dirty="0"/>
              <a:t> vědy v oblasti zpracování</a:t>
            </a:r>
          </a:p>
          <a:p>
            <a:r>
              <a:rPr lang="cs-CZ" dirty="0"/>
              <a:t>Nové technické možnosti</a:t>
            </a:r>
          </a:p>
          <a:p>
            <a:r>
              <a:rPr lang="cs-CZ" dirty="0"/>
              <a:t>Nové vědní obory (od …-informatika) po třeba stavbu hvězd nebo hvězdných atmosfér.</a:t>
            </a:r>
          </a:p>
          <a:p>
            <a:r>
              <a:rPr lang="cs-CZ" dirty="0"/>
              <a:t>Problémem není nedostatek dat, ale dobré otázky (srov. Mendel)</a:t>
            </a:r>
          </a:p>
          <a:p>
            <a:r>
              <a:rPr lang="cs-CZ" dirty="0"/>
              <a:t>Současná věda je matematizovaná, roste význam statistických metod</a:t>
            </a:r>
          </a:p>
          <a:p>
            <a:r>
              <a:rPr lang="cs-CZ" dirty="0"/>
              <a:t>Všichni potřebujeme výbornou znalost matematiky a statistiky</a:t>
            </a:r>
          </a:p>
        </p:txBody>
      </p:sp>
    </p:spTree>
    <p:extLst>
      <p:ext uri="{BB962C8B-B14F-4D97-AF65-F5344CB8AC3E}">
        <p14:creationId xmlns:p14="http://schemas.microsoft.com/office/powerpoint/2010/main" val="1193555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Slovo úvodem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Obtížná identifikace změn – mění se všechno</a:t>
            </a:r>
          </a:p>
          <a:p>
            <a:r>
              <a:rPr lang="cs-CZ" dirty="0"/>
              <a:t>Obtížná identifikace predikcí – téměř nic nevychází. Víme proč?</a:t>
            </a:r>
          </a:p>
          <a:p>
            <a:r>
              <a:rPr lang="cs-CZ" dirty="0" err="1"/>
              <a:t>Moorův</a:t>
            </a:r>
            <a:r>
              <a:rPr lang="cs-CZ" dirty="0"/>
              <a:t> zákon – vše se mění exponenciální</a:t>
            </a:r>
          </a:p>
          <a:p>
            <a:r>
              <a:rPr lang="cs-CZ" dirty="0"/>
              <a:t>Lze udělat jen malý exkurz do jednotlivých dílčích témat</a:t>
            </a:r>
          </a:p>
          <a:p>
            <a:r>
              <a:rPr lang="cs-CZ" dirty="0"/>
              <a:t>K jaké době vztahovat změny?</a:t>
            </a:r>
          </a:p>
          <a:p>
            <a:r>
              <a:rPr lang="cs-CZ" dirty="0"/>
              <a:t>Je změna pozitivní nebo negativní pojem? Funkcionalisté x </a:t>
            </a:r>
            <a:r>
              <a:rPr lang="cs-CZ" dirty="0" err="1"/>
              <a:t>technooptimisté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32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Problematika predikce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cs-CZ" dirty="0" err="1"/>
              <a:t>Ken</a:t>
            </a:r>
            <a:r>
              <a:rPr lang="cs-CZ" dirty="0"/>
              <a:t> </a:t>
            </a:r>
            <a:r>
              <a:rPr lang="cs-CZ" dirty="0" err="1"/>
              <a:t>Olsen</a:t>
            </a:r>
            <a:r>
              <a:rPr lang="cs-CZ" dirty="0"/>
              <a:t>: Není zde žádný důvod k tomu, aby se počítače rozšířily i do našich domácností. (1977)</a:t>
            </a:r>
          </a:p>
          <a:p>
            <a:pPr fontAlgn="base"/>
            <a:r>
              <a:rPr lang="cs-CZ" dirty="0"/>
              <a:t>John </a:t>
            </a:r>
            <a:r>
              <a:rPr lang="cs-CZ" dirty="0" err="1"/>
              <a:t>Roach</a:t>
            </a:r>
            <a:r>
              <a:rPr lang="cs-CZ" dirty="0"/>
              <a:t>: Nemyslím si, že to bude tak významné (1981)</a:t>
            </a:r>
          </a:p>
          <a:p>
            <a:pPr fontAlgn="base"/>
            <a:r>
              <a:rPr lang="cs-CZ" dirty="0"/>
              <a:t>Bill Gates: 640 kilobajtů paměti by mělo každému stačit</a:t>
            </a:r>
          </a:p>
          <a:p>
            <a:pPr fontAlgn="base"/>
            <a:r>
              <a:rPr lang="cs-CZ" dirty="0" err="1"/>
              <a:t>Steve</a:t>
            </a:r>
            <a:r>
              <a:rPr lang="cs-CZ" dirty="0"/>
              <a:t> </a:t>
            </a:r>
            <a:r>
              <a:rPr lang="cs-CZ" dirty="0" err="1"/>
              <a:t>Jobs</a:t>
            </a:r>
            <a:r>
              <a:rPr lang="cs-CZ" dirty="0"/>
              <a:t>: Chcete do konce života prodávat oslazenou vodu, nebo chcete změnit svět? (1983)</a:t>
            </a:r>
          </a:p>
          <a:p>
            <a:pPr fontAlgn="base"/>
            <a:r>
              <a:rPr lang="cs-CZ" dirty="0"/>
              <a:t>Bill Gates: Nikdy nevyrobíme 32-bitový operační systém (1989)</a:t>
            </a:r>
          </a:p>
          <a:p>
            <a:pPr fontAlgn="base"/>
            <a:r>
              <a:rPr lang="cs-CZ" dirty="0" err="1"/>
              <a:t>Hitachi</a:t>
            </a:r>
            <a:r>
              <a:rPr lang="cs-CZ" dirty="0"/>
              <a:t>: </a:t>
            </a:r>
            <a:r>
              <a:rPr lang="pt-BR" dirty="0"/>
              <a:t>Třípalcová disketa se stane novým standardem</a:t>
            </a:r>
            <a:r>
              <a:rPr lang="cs-CZ" dirty="0"/>
              <a:t> (1984)</a:t>
            </a:r>
            <a:endParaRPr lang="pt-BR" dirty="0"/>
          </a:p>
          <a:p>
            <a:pPr fontAlgn="base"/>
            <a:r>
              <a:rPr lang="cs-CZ" dirty="0"/>
              <a:t>Věra Pohlová: Tyhle aféry každého jenom otravují. Já bych všechny ty internety a počítače zakázala. (1999)</a:t>
            </a:r>
          </a:p>
          <a:p>
            <a:pPr fontAlgn="base"/>
            <a:r>
              <a:rPr lang="cs-CZ" dirty="0"/>
              <a:t>Bill Gates: Do dvou let bude nevyžádaná pošta minulostí (2004)</a:t>
            </a:r>
          </a:p>
        </p:txBody>
      </p:sp>
    </p:spTree>
    <p:extLst>
      <p:ext uri="{BB962C8B-B14F-4D97-AF65-F5344CB8AC3E}">
        <p14:creationId xmlns:p14="http://schemas.microsoft.com/office/powerpoint/2010/main" val="71137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Počítače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Jsou v domácnostech &gt; stolní počítače &gt; tablety? &gt; notebooky? &gt; chytré televize?</a:t>
            </a:r>
          </a:p>
          <a:p>
            <a:r>
              <a:rPr lang="cs-CZ" dirty="0"/>
              <a:t>Jsou laciné</a:t>
            </a:r>
          </a:p>
          <a:p>
            <a:r>
              <a:rPr lang="cs-CZ" dirty="0"/>
              <a:t>Jsou přenosné</a:t>
            </a:r>
          </a:p>
          <a:p>
            <a:r>
              <a:rPr lang="cs-CZ" dirty="0"/>
              <a:t>Prodeje padají</a:t>
            </a:r>
          </a:p>
          <a:p>
            <a:r>
              <a:rPr lang="cs-CZ" dirty="0"/>
              <a:t>Výkon nikoho nezajímá (mimo hráče her)</a:t>
            </a:r>
          </a:p>
          <a:p>
            <a:r>
              <a:rPr lang="cs-CZ" dirty="0"/>
              <a:t>Podle čeho si lidé vybírají PC?</a:t>
            </a:r>
          </a:p>
          <a:p>
            <a:r>
              <a:rPr lang="cs-CZ" dirty="0"/>
              <a:t>Nepoužívají je jen experti</a:t>
            </a:r>
          </a:p>
          <a:p>
            <a:r>
              <a:rPr lang="cs-CZ" dirty="0"/>
              <a:t>Omezuje se možnost upgrade</a:t>
            </a:r>
          </a:p>
          <a:p>
            <a:r>
              <a:rPr lang="cs-CZ" dirty="0"/>
              <a:t>Jsou online</a:t>
            </a:r>
          </a:p>
          <a:p>
            <a:r>
              <a:rPr lang="cs-CZ" b="1" dirty="0"/>
              <a:t>Počet programátorů roste jen velice pomalu</a:t>
            </a:r>
          </a:p>
        </p:txBody>
      </p:sp>
    </p:spTree>
    <p:extLst>
      <p:ext uri="{BB962C8B-B14F-4D97-AF65-F5344CB8AC3E}">
        <p14:creationId xmlns:p14="http://schemas.microsoft.com/office/powerpoint/2010/main" val="27823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Sítě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Kvůli telefonům nebude téměř vidět nebe…</a:t>
            </a:r>
          </a:p>
          <a:p>
            <a:r>
              <a:rPr lang="cs-CZ" dirty="0"/>
              <a:t>Spojení point to point nahrazuje paketová síť</a:t>
            </a:r>
          </a:p>
          <a:p>
            <a:r>
              <a:rPr lang="cs-CZ" dirty="0"/>
              <a:t>Roste rychlost i kapacita sítě</a:t>
            </a:r>
          </a:p>
          <a:p>
            <a:r>
              <a:rPr lang="cs-CZ" dirty="0"/>
              <a:t>Bezdrátové sítě</a:t>
            </a:r>
          </a:p>
          <a:p>
            <a:r>
              <a:rPr lang="cs-CZ" dirty="0"/>
              <a:t>Objevuje se otázka bezpečnosti</a:t>
            </a:r>
          </a:p>
          <a:p>
            <a:r>
              <a:rPr lang="cs-CZ" dirty="0"/>
              <a:t>Již telefon a telegraf zkrátily vzdálenosti</a:t>
            </a:r>
          </a:p>
          <a:p>
            <a:r>
              <a:rPr lang="cs-CZ" dirty="0"/>
              <a:t>Komunikace není jen výměna verbálních zpráv</a:t>
            </a:r>
          </a:p>
          <a:p>
            <a:r>
              <a:rPr lang="cs-CZ" dirty="0"/>
              <a:t>Nástup sítí 5G – změny v průmyslu, autonomní vozidla, zcela nové možnosti komunikace a technologií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73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Souhra v hudbě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Velmi vysoké nároky na nízké zpoždění celého řetězce:</a:t>
            </a:r>
          </a:p>
          <a:p>
            <a:pPr lvl="1"/>
            <a:r>
              <a:rPr lang="cs-CZ" dirty="0"/>
              <a:t>7.5 </a:t>
            </a:r>
            <a:r>
              <a:rPr lang="cs-CZ" dirty="0" err="1"/>
              <a:t>ms</a:t>
            </a:r>
            <a:r>
              <a:rPr lang="cs-CZ" dirty="0"/>
              <a:t> rozpoznatelné</a:t>
            </a:r>
          </a:p>
          <a:p>
            <a:pPr lvl="1"/>
            <a:r>
              <a:rPr lang="cs-CZ" dirty="0"/>
              <a:t>15 </a:t>
            </a:r>
            <a:r>
              <a:rPr lang="cs-CZ" dirty="0" err="1"/>
              <a:t>ms</a:t>
            </a:r>
            <a:r>
              <a:rPr lang="cs-CZ" dirty="0"/>
              <a:t> komfortní</a:t>
            </a:r>
          </a:p>
          <a:p>
            <a:pPr lvl="1"/>
            <a:r>
              <a:rPr lang="cs-CZ" dirty="0"/>
              <a:t>30 </a:t>
            </a:r>
            <a:r>
              <a:rPr lang="cs-CZ" dirty="0" err="1"/>
              <a:t>ms</a:t>
            </a:r>
            <a:r>
              <a:rPr lang="cs-CZ" dirty="0"/>
              <a:t> silné omezení výrazových prostředků (rubato, …)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400" y="3556281"/>
            <a:ext cx="7227592" cy="299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93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Distribuovaná divadelní představení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0761" y="1826043"/>
            <a:ext cx="8050478" cy="435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11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Distribuovaná divadelní představení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4552" y="2039506"/>
            <a:ext cx="6722899" cy="392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356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Mobilní telefony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9569" y="1826043"/>
            <a:ext cx="6938832" cy="4350205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Od 50. let v automobilech v USA</a:t>
            </a:r>
          </a:p>
          <a:p>
            <a:r>
              <a:rPr lang="cs-CZ" dirty="0"/>
              <a:t>Od 70. let první přenosné telefony</a:t>
            </a:r>
          </a:p>
          <a:p>
            <a:r>
              <a:rPr lang="cs-CZ" dirty="0"/>
              <a:t>Od 80. let GSM, ale jen pro pár vyvolených</a:t>
            </a:r>
          </a:p>
          <a:p>
            <a:r>
              <a:rPr lang="cs-CZ" dirty="0"/>
              <a:t>1998 WAP</a:t>
            </a:r>
          </a:p>
          <a:p>
            <a:r>
              <a:rPr lang="cs-CZ" dirty="0"/>
              <a:t>1998 3G</a:t>
            </a:r>
          </a:p>
          <a:p>
            <a:r>
              <a:rPr lang="cs-CZ" dirty="0"/>
              <a:t>2001 první poslaná fotografie</a:t>
            </a:r>
          </a:p>
          <a:p>
            <a:r>
              <a:rPr lang="cs-CZ" dirty="0"/>
              <a:t>2008 LTE</a:t>
            </a:r>
          </a:p>
          <a:p>
            <a:r>
              <a:rPr lang="cs-CZ" dirty="0"/>
              <a:t>Mobilních telefonů je podobný počet jako obyvatel planety</a:t>
            </a:r>
          </a:p>
          <a:p>
            <a:r>
              <a:rPr lang="cs-CZ" dirty="0"/>
              <a:t>Standardizace (frekvence sítí, napájení, operační systémy)</a:t>
            </a:r>
          </a:p>
          <a:p>
            <a:r>
              <a:rPr lang="cs-CZ" dirty="0"/>
              <a:t>Změny organisace práce a komunikace</a:t>
            </a:r>
          </a:p>
          <a:p>
            <a:r>
              <a:rPr lang="cs-CZ" dirty="0"/>
              <a:t>Těsná závislost na síle a kvalitě infrastruktury</a:t>
            </a:r>
          </a:p>
          <a:p>
            <a:r>
              <a:rPr lang="cs-CZ" dirty="0"/>
              <a:t>2019 první komerční 5G síť v národním měřítku (Jižní Korea)</a:t>
            </a:r>
          </a:p>
          <a:p>
            <a:r>
              <a:rPr lang="cs-CZ" dirty="0"/>
              <a:t>Silná je role národních regulátorů (Proč u nás (ne)funguje ČTU?)</a:t>
            </a:r>
          </a:p>
        </p:txBody>
      </p:sp>
      <p:pic>
        <p:nvPicPr>
          <p:cNvPr id="1028" name="Picture 4" descr="File:Mobile phone evolu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9215" y="1826043"/>
            <a:ext cx="3030039" cy="454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1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AB8DEC9FF416A479116BD814A36328C" ma:contentTypeVersion="19" ma:contentTypeDescription="Vytvoří nový dokument" ma:contentTypeScope="" ma:versionID="d53f80696017c7628c4da6e939c03567">
  <xsd:schema xmlns:xsd="http://www.w3.org/2001/XMLSchema" xmlns:xs="http://www.w3.org/2001/XMLSchema" xmlns:p="http://schemas.microsoft.com/office/2006/metadata/properties" xmlns:ns3="331ae675-2ade-4225-bbda-8c4f885ff9b8" xmlns:ns4="1548ec18-6bfb-4aa6-850b-c3711d2cbe9a" targetNamespace="http://schemas.microsoft.com/office/2006/metadata/properties" ma:root="true" ma:fieldsID="f81ab684afbe1ea3a3eb05e1739b0562" ns3:_="" ns4:_="">
    <xsd:import namespace="331ae675-2ade-4225-bbda-8c4f885ff9b8"/>
    <xsd:import namespace="1548ec18-6bfb-4aa6-850b-c3711d2cbe9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4:MediaServiceAutoTag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ae675-2ade-4225-bbda-8c4f885ff9b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2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48ec18-6bfb-4aa6-850b-c3711d2cbe9a" elementFormDefault="qualified">
    <xsd:import namespace="http://schemas.microsoft.com/office/2006/documentManagement/types"/>
    <xsd:import namespace="http://schemas.microsoft.com/office/infopath/2007/PartnerControls"/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_Registration_Enabled" ma:internalName="Self_Registration_Enabled">
      <xsd:simpleType>
        <xsd:restriction base="dms:Boolean"/>
      </xsd:simple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4" nillable="true" ma:displayName="Tags" ma:internalName="MediaServiceAutoTags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1548ec18-6bfb-4aa6-850b-c3711d2cbe9a" xsi:nil="true"/>
    <Invited_Teachers xmlns="1548ec18-6bfb-4aa6-850b-c3711d2cbe9a" xsi:nil="true"/>
    <Self_Registration_Enabled xmlns="1548ec18-6bfb-4aa6-850b-c3711d2cbe9a" xsi:nil="true"/>
    <Student_Groups xmlns="1548ec18-6bfb-4aa6-850b-c3711d2cbe9a">
      <UserInfo>
        <DisplayName/>
        <AccountId xsi:nil="true"/>
        <AccountType/>
      </UserInfo>
    </Student_Groups>
    <Invited_Students xmlns="1548ec18-6bfb-4aa6-850b-c3711d2cbe9a" xsi:nil="true"/>
    <FolderType xmlns="1548ec18-6bfb-4aa6-850b-c3711d2cbe9a" xsi:nil="true"/>
    <Teachers xmlns="1548ec18-6bfb-4aa6-850b-c3711d2cbe9a">
      <UserInfo>
        <DisplayName/>
        <AccountId xsi:nil="true"/>
        <AccountType/>
      </UserInfo>
    </Teachers>
    <Owner xmlns="1548ec18-6bfb-4aa6-850b-c3711d2cbe9a">
      <UserInfo>
        <DisplayName/>
        <AccountId xsi:nil="true"/>
        <AccountType/>
      </UserInfo>
    </Owner>
    <Students xmlns="1548ec18-6bfb-4aa6-850b-c3711d2cbe9a">
      <UserInfo>
        <DisplayName/>
        <AccountId xsi:nil="true"/>
        <AccountType/>
      </UserInfo>
    </Students>
    <DefaultSectionNames xmlns="1548ec18-6bfb-4aa6-850b-c3711d2cbe9a" xsi:nil="true"/>
    <NotebookType xmlns="1548ec18-6bfb-4aa6-850b-c3711d2cbe9a" xsi:nil="true"/>
  </documentManagement>
</p:properties>
</file>

<file path=customXml/itemProps1.xml><?xml version="1.0" encoding="utf-8"?>
<ds:datastoreItem xmlns:ds="http://schemas.openxmlformats.org/officeDocument/2006/customXml" ds:itemID="{C7A11D4D-FE18-4491-8088-EF5689FCBA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ae675-2ade-4225-bbda-8c4f885ff9b8"/>
    <ds:schemaRef ds:uri="1548ec18-6bfb-4aa6-850b-c3711d2cbe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B8893C-09B5-41FF-A7DB-2B3303BAD5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08028B-212A-4685-BDB1-20CD93865416}">
  <ds:schemaRefs>
    <ds:schemaRef ds:uri="http://schemas.microsoft.com/office/2006/metadata/properties"/>
    <ds:schemaRef ds:uri="http://schemas.microsoft.com/office/infopath/2007/PartnerControls"/>
    <ds:schemaRef ds:uri="1548ec18-6bfb-4aa6-850b-c3711d2cbe9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</TotalTime>
  <Words>756</Words>
  <Application>Microsoft Office PowerPoint</Application>
  <PresentationFormat>Širokoúhlá obrazovka</PresentationFormat>
  <Paragraphs>124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Calibri Light</vt:lpstr>
      <vt:lpstr>Rockwell</vt:lpstr>
      <vt:lpstr>Wingdings</vt:lpstr>
      <vt:lpstr>Atlas</vt:lpstr>
      <vt:lpstr>Technologické změny</vt:lpstr>
      <vt:lpstr>Slovo úvodem</vt:lpstr>
      <vt:lpstr>Problematika predikce</vt:lpstr>
      <vt:lpstr>Počítače</vt:lpstr>
      <vt:lpstr>Sítě</vt:lpstr>
      <vt:lpstr>Souhra v hudbě</vt:lpstr>
      <vt:lpstr>Distribuovaná divadelní představení</vt:lpstr>
      <vt:lpstr>Distribuovaná divadelní představení</vt:lpstr>
      <vt:lpstr>Mobilní telefony</vt:lpstr>
      <vt:lpstr>Chytrá města</vt:lpstr>
      <vt:lpstr>Zdravotnictví</vt:lpstr>
      <vt:lpstr>Automobilový průmysl</vt:lpstr>
      <vt:lpstr>Filmový průmysl</vt:lpstr>
      <vt:lpstr>Vědecké přístroje</vt:lpstr>
      <vt:lpstr>Změny ve vědě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Technologické změny</dc:title>
  <dc:creator>Michal Černý</dc:creator>
  <cp:lastModifiedBy>Michal Černý</cp:lastModifiedBy>
  <cp:revision>1</cp:revision>
  <dcterms:created xsi:type="dcterms:W3CDTF">2020-02-23T19:16:28Z</dcterms:created>
  <dcterms:modified xsi:type="dcterms:W3CDTF">2020-02-23T19:18:09Z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0x0101004AB8DEC9FF416A479116BD814A36328C</vt:lpwstr>
  </property>
</Properties>
</file>