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28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Ekonomické změny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5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produktivitě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Robert </a:t>
            </a:r>
            <a:r>
              <a:rPr lang="cs-CZ" dirty="0" err="1"/>
              <a:t>Solow</a:t>
            </a:r>
            <a:r>
              <a:rPr lang="cs-CZ" dirty="0"/>
              <a:t> (1987): „Počítačový věk můžete vidět všude, jen ne ve statistikách produktivity.“</a:t>
            </a:r>
          </a:p>
          <a:p>
            <a:r>
              <a:rPr lang="cs-CZ" dirty="0"/>
              <a:t>Jen málo závisí na ekonomické politice (v demokratickém tržním hospodářství)</a:t>
            </a:r>
          </a:p>
          <a:p>
            <a:r>
              <a:rPr lang="cs-CZ" dirty="0"/>
              <a:t>Technologický pokrok na politice závisí také relativně málo (byť infrastruktura, podnikatelské prostředí atp. dělají mnoho)</a:t>
            </a:r>
          </a:p>
          <a:p>
            <a:r>
              <a:rPr lang="cs-CZ" dirty="0"/>
              <a:t>Determinanty produktivity:</a:t>
            </a:r>
          </a:p>
          <a:p>
            <a:pPr lvl="1"/>
            <a:r>
              <a:rPr lang="cs-CZ" dirty="0"/>
              <a:t>Fyzické artefakty</a:t>
            </a:r>
          </a:p>
          <a:p>
            <a:pPr lvl="1"/>
            <a:r>
              <a:rPr lang="cs-CZ" dirty="0"/>
              <a:t>Zdroje</a:t>
            </a:r>
          </a:p>
          <a:p>
            <a:pPr lvl="1"/>
            <a:r>
              <a:rPr lang="cs-CZ" dirty="0"/>
              <a:t>Know-how</a:t>
            </a:r>
          </a:p>
          <a:p>
            <a:pPr lvl="1"/>
            <a:r>
              <a:rPr lang="cs-CZ" dirty="0"/>
              <a:t>Lidské zdroje (vzdělání, zaměstnanost, atp.)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55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Nejhodnotnější firmy světa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408" y="0"/>
            <a:ext cx="4156364" cy="2971800"/>
          </a:xfrm>
          <a:prstGeom prst="rect">
            <a:avLst/>
          </a:prstGeom>
        </p:spPr>
      </p:pic>
      <p:pic>
        <p:nvPicPr>
          <p:cNvPr id="1026" name="Picture 2" descr="Image result for top 10 companies in the world">
            <a:extLst>
              <a:ext uri="{FF2B5EF4-FFF2-40B4-BE49-F238E27FC236}">
                <a16:creationId xmlns:a16="http://schemas.microsoft.com/office/drawing/2014/main" id="{9DDC7064-A87E-475A-88FD-2FF1852613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523" y="3119600"/>
            <a:ext cx="6281738" cy="37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9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organisací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9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management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Nejvíce ohrožený změnami</a:t>
            </a:r>
          </a:p>
          <a:p>
            <a:r>
              <a:rPr lang="cs-CZ" dirty="0"/>
              <a:t>Nejméně flexibilní</a:t>
            </a:r>
          </a:p>
          <a:p>
            <a:r>
              <a:rPr lang="cs-CZ" dirty="0"/>
              <a:t>Nepřinášejí invence ani originalitu</a:t>
            </a:r>
          </a:p>
          <a:p>
            <a:r>
              <a:rPr lang="cs-CZ" dirty="0"/>
              <a:t>Většina „jiných modelů řízení“ se jich dotýká nejvíce</a:t>
            </a:r>
          </a:p>
        </p:txBody>
      </p:sp>
    </p:spTree>
    <p:extLst>
      <p:ext uri="{BB962C8B-B14F-4D97-AF65-F5344CB8AC3E}">
        <p14:creationId xmlns:p14="http://schemas.microsoft.com/office/powerpoint/2010/main" val="25235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Přísně hierarchická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firmy, mafiánské klany, industriální společnosti</a:t>
            </a:r>
          </a:p>
          <a:p>
            <a:r>
              <a:rPr lang="cs-CZ" dirty="0"/>
              <a:t>Jasný kariérní žebříček</a:t>
            </a:r>
          </a:p>
          <a:p>
            <a:r>
              <a:rPr lang="cs-CZ" dirty="0"/>
              <a:t>Jasný soubor nadřízených a podřízených</a:t>
            </a:r>
          </a:p>
          <a:p>
            <a:r>
              <a:rPr lang="cs-CZ" dirty="0"/>
              <a:t>Pocit jistoty a firemní kultury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Ale:</a:t>
            </a:r>
          </a:p>
          <a:p>
            <a:pPr lvl="1"/>
            <a:r>
              <a:rPr lang="cs-CZ" dirty="0"/>
              <a:t>Málo flexibilní</a:t>
            </a:r>
          </a:p>
          <a:p>
            <a:pPr lvl="1"/>
            <a:r>
              <a:rPr lang="cs-CZ" dirty="0"/>
              <a:t>Pomalu se adaptující</a:t>
            </a:r>
          </a:p>
          <a:p>
            <a:pPr lvl="1"/>
            <a:r>
              <a:rPr lang="cs-CZ" dirty="0"/>
              <a:t>Nefunguje v síťové či distribuované struktuře nebo je v ní velice nákladná</a:t>
            </a:r>
          </a:p>
        </p:txBody>
      </p:sp>
    </p:spTree>
    <p:extLst>
      <p:ext uri="{BB962C8B-B14F-4D97-AF65-F5344CB8AC3E}">
        <p14:creationId xmlns:p14="http://schemas.microsoft.com/office/powerpoint/2010/main" val="180512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Nehierarchické</a:t>
            </a:r>
            <a:r>
              <a:rPr lang="cs-CZ" dirty="0"/>
              <a:t> struktury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Překryvová struktura</a:t>
            </a:r>
          </a:p>
          <a:p>
            <a:r>
              <a:rPr lang="cs-CZ" dirty="0"/>
              <a:t>Ad hoc síťové struktury</a:t>
            </a:r>
          </a:p>
          <a:p>
            <a:r>
              <a:rPr lang="cs-CZ" dirty="0"/>
              <a:t>Týmová či projektová struktura</a:t>
            </a:r>
          </a:p>
          <a:p>
            <a:r>
              <a:rPr lang="cs-CZ" dirty="0"/>
              <a:t>Gridová struktura</a:t>
            </a:r>
          </a:p>
          <a:p>
            <a:endParaRPr lang="cs-CZ" dirty="0"/>
          </a:p>
          <a:p>
            <a:r>
              <a:rPr lang="cs-CZ" dirty="0"/>
              <a:t>Obecně jde o zploštění, ale to samo o sobě nestačí:</a:t>
            </a:r>
          </a:p>
          <a:p>
            <a:pPr lvl="1"/>
            <a:r>
              <a:rPr lang="cs-CZ" dirty="0"/>
              <a:t>Nutná změna struktury</a:t>
            </a:r>
          </a:p>
          <a:p>
            <a:pPr lvl="1"/>
            <a:r>
              <a:rPr lang="cs-CZ" dirty="0"/>
              <a:t>Nutná změna infrastruktury</a:t>
            </a:r>
          </a:p>
          <a:p>
            <a:pPr lvl="1"/>
            <a:r>
              <a:rPr lang="cs-CZ" dirty="0"/>
              <a:t>Nutná změna komunikace</a:t>
            </a:r>
          </a:p>
          <a:p>
            <a:pPr lvl="1"/>
            <a:r>
              <a:rPr lang="cs-CZ" dirty="0"/>
              <a:t>Nutná změna důvěry a kontroly</a:t>
            </a:r>
          </a:p>
          <a:p>
            <a:pPr lvl="1"/>
            <a:r>
              <a:rPr lang="cs-CZ" dirty="0"/>
              <a:t>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67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trhového vidění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národní či lokální trhy</a:t>
            </a:r>
          </a:p>
          <a:p>
            <a:r>
              <a:rPr lang="cs-CZ" dirty="0"/>
              <a:t>Globální trh</a:t>
            </a:r>
          </a:p>
          <a:p>
            <a:r>
              <a:rPr lang="cs-CZ" dirty="0"/>
              <a:t>Segment globálního trhu</a:t>
            </a:r>
          </a:p>
          <a:p>
            <a:r>
              <a:rPr lang="cs-CZ" dirty="0"/>
              <a:t>Globální niky</a:t>
            </a:r>
          </a:p>
          <a:p>
            <a:r>
              <a:rPr lang="cs-CZ" dirty="0"/>
              <a:t>Adaptace na potřeby uživatele</a:t>
            </a:r>
          </a:p>
          <a:p>
            <a:endParaRPr lang="cs-CZ" dirty="0"/>
          </a:p>
          <a:p>
            <a:r>
              <a:rPr lang="cs-CZ" dirty="0"/>
              <a:t>Čím užší oblast a větší přizpůsobení se, tím lépe</a:t>
            </a:r>
          </a:p>
        </p:txBody>
      </p:sp>
    </p:spTree>
    <p:extLst>
      <p:ext uri="{BB962C8B-B14F-4D97-AF65-F5344CB8AC3E}">
        <p14:creationId xmlns:p14="http://schemas.microsoft.com/office/powerpoint/2010/main" val="16898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manažerské pozice a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Datový management</a:t>
            </a:r>
          </a:p>
          <a:p>
            <a:r>
              <a:rPr lang="cs-CZ" dirty="0"/>
              <a:t>Informační management</a:t>
            </a:r>
          </a:p>
          <a:p>
            <a:r>
              <a:rPr lang="cs-CZ" dirty="0"/>
              <a:t>Znalostní management</a:t>
            </a:r>
          </a:p>
          <a:p>
            <a:r>
              <a:rPr lang="cs-CZ" dirty="0"/>
              <a:t>PR</a:t>
            </a:r>
          </a:p>
          <a:p>
            <a:r>
              <a:rPr lang="cs-CZ" dirty="0"/>
              <a:t>HR</a:t>
            </a:r>
          </a:p>
          <a:p>
            <a:r>
              <a:rPr lang="cs-CZ" dirty="0"/>
              <a:t>Manažer kreativity</a:t>
            </a:r>
          </a:p>
          <a:p>
            <a:r>
              <a:rPr lang="cs-CZ" dirty="0"/>
              <a:t>Mentoři a kouči</a:t>
            </a:r>
          </a:p>
          <a:p>
            <a:r>
              <a:rPr lang="cs-CZ" dirty="0"/>
              <a:t>Firemní vzdělavatelé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4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Dotazy, připomínky, komentáře…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příčiny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Nové technologie</a:t>
            </a:r>
          </a:p>
          <a:p>
            <a:r>
              <a:rPr lang="cs-CZ" dirty="0"/>
              <a:t>Chování lidí, nové formy zábavy</a:t>
            </a:r>
          </a:p>
          <a:p>
            <a:r>
              <a:rPr lang="cs-CZ" dirty="0"/>
              <a:t>Nové sektory</a:t>
            </a:r>
          </a:p>
          <a:p>
            <a:r>
              <a:rPr lang="cs-CZ" dirty="0"/>
              <a:t>Informační revoluce</a:t>
            </a:r>
          </a:p>
          <a:p>
            <a:r>
              <a:rPr lang="cs-CZ" dirty="0"/>
              <a:t>Vznik nového prostoru pro inovace</a:t>
            </a:r>
          </a:p>
        </p:txBody>
      </p:sp>
    </p:spTree>
    <p:extLst>
      <p:ext uri="{BB962C8B-B14F-4D97-AF65-F5344CB8AC3E}">
        <p14:creationId xmlns:p14="http://schemas.microsoft.com/office/powerpoint/2010/main" val="306553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 struktuře ekonomiky:</a:t>
            </a:r>
          </a:p>
          <a:p>
            <a:pPr lvl="1"/>
            <a:r>
              <a:rPr lang="cs-CZ" dirty="0"/>
              <a:t>Od zemědělství k průmyslu</a:t>
            </a:r>
          </a:p>
          <a:p>
            <a:pPr lvl="1"/>
            <a:r>
              <a:rPr lang="cs-CZ" dirty="0"/>
              <a:t>Od průmyslu ke službám</a:t>
            </a:r>
          </a:p>
          <a:p>
            <a:r>
              <a:rPr lang="cs-CZ" dirty="0"/>
              <a:t>V povaze práce:</a:t>
            </a:r>
          </a:p>
          <a:p>
            <a:pPr lvl="1"/>
            <a:r>
              <a:rPr lang="cs-CZ" dirty="0"/>
              <a:t>Od výrobních linek k počítačům, ale nejen k nim</a:t>
            </a:r>
          </a:p>
          <a:p>
            <a:pPr lvl="1"/>
            <a:r>
              <a:rPr lang="cs-CZ" dirty="0"/>
              <a:t>Staré profese doplněné o nové technologie (policie používá tablety na focení přestupků, automatická detekce SPZ, měření rychlost…)</a:t>
            </a:r>
          </a:p>
          <a:p>
            <a:pPr lvl="1"/>
            <a:r>
              <a:rPr lang="cs-CZ" dirty="0"/>
              <a:t>Změna struktury firem: gridové, projektové, </a:t>
            </a:r>
            <a:r>
              <a:rPr lang="cs-CZ" dirty="0" err="1"/>
              <a:t>adhokratické</a:t>
            </a:r>
            <a:r>
              <a:rPr lang="cs-CZ" dirty="0"/>
              <a:t> řízení</a:t>
            </a:r>
          </a:p>
          <a:p>
            <a:r>
              <a:rPr lang="cs-CZ" dirty="0"/>
              <a:t>V pracovních místech:</a:t>
            </a:r>
          </a:p>
          <a:p>
            <a:pPr lvl="1"/>
            <a:r>
              <a:rPr lang="cs-CZ" dirty="0"/>
              <a:t>Nové profese: UX, web designer, produktový manažer…</a:t>
            </a:r>
          </a:p>
          <a:p>
            <a:pPr lvl="1"/>
            <a:r>
              <a:rPr lang="cs-CZ" dirty="0"/>
              <a:t>Staré profese s novou náplní: programátor, programátor CNC strojů, sazeč,…</a:t>
            </a:r>
          </a:p>
          <a:p>
            <a:r>
              <a:rPr lang="cs-CZ" dirty="0"/>
              <a:t>V oblasti vzdělávání a přípravy na práci:</a:t>
            </a:r>
          </a:p>
          <a:p>
            <a:pPr lvl="1"/>
            <a:r>
              <a:rPr lang="cs-CZ" dirty="0"/>
              <a:t>Celoživotní učení</a:t>
            </a:r>
          </a:p>
          <a:p>
            <a:pPr lvl="1"/>
            <a:r>
              <a:rPr lang="cs-CZ" dirty="0"/>
              <a:t>Prodlužování edukačního procesu ve formálním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771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Zaměstnanost v USA dle sektorů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1300" y="174823"/>
            <a:ext cx="5440755" cy="342073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39639FB-A124-4D3C-9092-3DFA353ED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7" y="3505640"/>
            <a:ext cx="5295896" cy="317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Nerovnoměrnost a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je rozdělená nerovnoměrně:</a:t>
            </a:r>
          </a:p>
          <a:p>
            <a:pPr lvl="1"/>
            <a:r>
              <a:rPr lang="cs-CZ" dirty="0"/>
              <a:t>Severní polokoule je mnohem bohatší než jižní, </a:t>
            </a:r>
            <a:r>
              <a:rPr lang="cs-CZ" dirty="0" err="1"/>
              <a:t>EU+USA+Can</a:t>
            </a:r>
            <a:r>
              <a:rPr lang="cs-CZ" dirty="0"/>
              <a:t> jsou mnohem bohatší než zbytek, velké chudé regiony. Ale po roce 1991 konec </a:t>
            </a:r>
            <a:r>
              <a:rPr lang="cs-CZ" dirty="0" err="1"/>
              <a:t>biopolárního</a:t>
            </a:r>
            <a:r>
              <a:rPr lang="cs-CZ" dirty="0"/>
              <a:t> světa. Jaký svět máme dnes? (EU x USA x Čína?)</a:t>
            </a:r>
          </a:p>
          <a:p>
            <a:pPr lvl="1"/>
            <a:r>
              <a:rPr lang="cs-CZ" dirty="0"/>
              <a:t>Různé společenské vrstvy mají různý podíl na ekonomickém výkonu (sociální statut je provázán s povoláním)</a:t>
            </a:r>
          </a:p>
          <a:p>
            <a:pPr lvl="1"/>
            <a:r>
              <a:rPr lang="cs-CZ" dirty="0"/>
              <a:t>Roste demografická nerovnoměrnost: bohatí jsou stále bohatší</a:t>
            </a:r>
          </a:p>
          <a:p>
            <a:pPr lvl="1"/>
            <a:r>
              <a:rPr lang="cs-CZ" dirty="0"/>
              <a:t>Nerovnost mezi pohlavími</a:t>
            </a:r>
          </a:p>
          <a:p>
            <a:pPr lvl="1"/>
            <a:r>
              <a:rPr lang="cs-CZ" dirty="0"/>
              <a:t>Nerovnost mezi etnickými skupinami</a:t>
            </a:r>
          </a:p>
          <a:p>
            <a:pPr lvl="1"/>
            <a:r>
              <a:rPr lang="cs-CZ" dirty="0"/>
              <a:t>Nerovný přístup ke vzdělání</a:t>
            </a:r>
          </a:p>
          <a:p>
            <a:r>
              <a:rPr lang="cs-CZ" dirty="0"/>
              <a:t>Petr Pithart: Jsou zde poražení globalizací. Globalizace nemá jen vítěze.</a:t>
            </a:r>
          </a:p>
        </p:txBody>
      </p:sp>
    </p:spTree>
    <p:extLst>
      <p:ext uri="{BB962C8B-B14F-4D97-AF65-F5344CB8AC3E}">
        <p14:creationId xmlns:p14="http://schemas.microsoft.com/office/powerpoint/2010/main" val="308443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Rober</a:t>
            </a:r>
            <a:r>
              <a:rPr lang="cs-CZ" dirty="0"/>
              <a:t> B. Reich: Dílo národů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Symboličtí analytici: „lidé informační společnosti“</a:t>
            </a:r>
          </a:p>
          <a:p>
            <a:r>
              <a:rPr lang="cs-CZ" dirty="0"/>
              <a:t>Rutinní provozní služby: dělají práci, která se špatně dá nahradit stroji či algoritmizovat (např. instalatér, údržbář,…)</a:t>
            </a:r>
          </a:p>
          <a:p>
            <a:r>
              <a:rPr lang="cs-CZ" dirty="0"/>
              <a:t>Osobní služby: lidé jsou ochotni platit i za služby, které by bylo možné dělat automaticky (kadeřníci, trenér golfu), jen proto, že jsou to lidé</a:t>
            </a:r>
          </a:p>
          <a:p>
            <a:endParaRPr lang="cs-CZ" dirty="0"/>
          </a:p>
          <a:p>
            <a:r>
              <a:rPr lang="cs-CZ" dirty="0"/>
              <a:t>Ostatní profese nebudou potřeba</a:t>
            </a:r>
          </a:p>
        </p:txBody>
      </p:sp>
    </p:spTree>
    <p:extLst>
      <p:ext uri="{BB962C8B-B14F-4D97-AF65-F5344CB8AC3E}">
        <p14:creationId xmlns:p14="http://schemas.microsoft.com/office/powerpoint/2010/main" val="421548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Symboličtí analytici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Programátoři, vývojáři</a:t>
            </a:r>
          </a:p>
          <a:p>
            <a:r>
              <a:rPr lang="cs-CZ" dirty="0"/>
              <a:t>Učitelé</a:t>
            </a:r>
          </a:p>
          <a:p>
            <a:r>
              <a:rPr lang="cs-CZ" dirty="0"/>
              <a:t>Ekonomové a analytici</a:t>
            </a:r>
          </a:p>
          <a:p>
            <a:r>
              <a:rPr lang="cs-CZ" dirty="0"/>
              <a:t>Investiční bankéři</a:t>
            </a:r>
          </a:p>
          <a:p>
            <a:r>
              <a:rPr lang="cs-CZ" dirty="0"/>
              <a:t>Právníci</a:t>
            </a:r>
          </a:p>
          <a:p>
            <a:r>
              <a:rPr lang="cs-CZ" dirty="0"/>
              <a:t>Novináři</a:t>
            </a:r>
          </a:p>
          <a:p>
            <a:r>
              <a:rPr lang="cs-CZ" dirty="0"/>
              <a:t>PR a HR</a:t>
            </a:r>
          </a:p>
          <a:p>
            <a:r>
              <a:rPr lang="cs-CZ" dirty="0"/>
              <a:t>Vedoucí lidí</a:t>
            </a:r>
          </a:p>
          <a:p>
            <a:r>
              <a:rPr lang="cs-CZ" dirty="0"/>
              <a:t>Stratégové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9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místa v USA</a:t>
            </a:r>
          </a:p>
        </p:txBody>
      </p:sp>
      <p:pic>
        <p:nvPicPr>
          <p:cNvPr id="6" name="Zástupný obsah 5" descr="Obsah obrázku text, mapa, snímek obrazovky&#10;&#10;Popis byl vytvořen automaticky">
            <a:extLst>
              <a:ext uri="{FF2B5EF4-FFF2-40B4-BE49-F238E27FC236}">
                <a16:creationId xmlns:a16="http://schemas.microsoft.com/office/drawing/2014/main" id="{3045CA7B-03C4-4AB8-8023-E4BD47A5A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6099" y="0"/>
            <a:ext cx="5122863" cy="3073717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382" y="3333750"/>
            <a:ext cx="529204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4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produktivity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Užívání technologií zvyšuje produktivitu (na počítači člověk píše rychleji než psacím strojem nebo rukou, kopírka uspoří velké množství času atp.)</a:t>
            </a:r>
          </a:p>
          <a:p>
            <a:r>
              <a:rPr lang="cs-CZ" dirty="0"/>
              <a:t>Jak ale produktivitu měřit. Co je produktivita? Jaké je jeví vztah ke kvalitě?</a:t>
            </a:r>
          </a:p>
          <a:p>
            <a:r>
              <a:rPr lang="cs-CZ" dirty="0"/>
              <a:t>Úspora v oblasti administrativy je sporná, administrativních zaměstnanců je stále více -&gt; byrokratizace společnosti (Proč? Jde to jinak?)</a:t>
            </a:r>
          </a:p>
          <a:p>
            <a:r>
              <a:rPr lang="cs-CZ" dirty="0"/>
              <a:t>Lidé stále více odpočívají (a mají stále více psychických problémů), ale současně roste HDP i „produktivita“.</a:t>
            </a:r>
          </a:p>
        </p:txBody>
      </p:sp>
    </p:spTree>
    <p:extLst>
      <p:ext uri="{BB962C8B-B14F-4D97-AF65-F5344CB8AC3E}">
        <p14:creationId xmlns:p14="http://schemas.microsoft.com/office/powerpoint/2010/main" val="17633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0E221297-E41E-4FCE-9F21-3706E3543E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99B1A0-14E1-4F67-BAD3-900A3A6FA1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53FC86-568C-4990-905D-33F76C0E5237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10</TotalTime>
  <Words>647</Words>
  <Application>Microsoft Office PowerPoint</Application>
  <PresentationFormat>Širokoúhlá obrazovka</PresentationFormat>
  <Paragraphs>112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 Light</vt:lpstr>
      <vt:lpstr>Rockwell</vt:lpstr>
      <vt:lpstr>Wingdings</vt:lpstr>
      <vt:lpstr>Atlas</vt:lpstr>
      <vt:lpstr>Ekonomické změny</vt:lpstr>
      <vt:lpstr>Motivace a příčiny změn</vt:lpstr>
      <vt:lpstr>Oblasti změn</vt:lpstr>
      <vt:lpstr>Zaměstnanost v USA dle sektorů</vt:lpstr>
      <vt:lpstr>Nerovnoměrnost a globalizace</vt:lpstr>
      <vt:lpstr>Rober B. Reich: Dílo národů</vt:lpstr>
      <vt:lpstr>Symboličtí analytici</vt:lpstr>
      <vt:lpstr>Manažerská místa v USA</vt:lpstr>
      <vt:lpstr>Měření produktivity</vt:lpstr>
      <vt:lpstr>Poznámky k produktivitě</vt:lpstr>
      <vt:lpstr>Nejhodnotnější firmy světa</vt:lpstr>
      <vt:lpstr>Struktura organisací</vt:lpstr>
      <vt:lpstr>Střední management</vt:lpstr>
      <vt:lpstr>Přísně hierarchická struktura</vt:lpstr>
      <vt:lpstr>Nehierarchické struktury </vt:lpstr>
      <vt:lpstr>Změna trhového vidění</vt:lpstr>
      <vt:lpstr>Nové manažerské pozice a oblasti</vt:lpstr>
      <vt:lpstr>Dotazy, připomínky, komentáře…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2020-02-23T19:19:11Z</dcterms:created>
  <dcterms:modified xsi:type="dcterms:W3CDTF">2020-02-23T19:29:12Z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