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3" r:id="rId7"/>
    <p:sldId id="258" r:id="rId8"/>
    <p:sldId id="259" r:id="rId9"/>
    <p:sldId id="260" r:id="rId10"/>
    <p:sldId id="261" r:id="rId11"/>
    <p:sldId id="262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1EAEB-B4C1-467F-96FB-6E00976CD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Společenské změny, demokracie, občanská participace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A30790-19E2-49C5-BEBB-3CD2ACA645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56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CA389-F7B4-4B05-BA6B-1A7FE46C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technologie mění společnost jako takovou?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9CC66A-FAE7-4F92-8D2D-B1FA174FD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pracovního trhu, řízení a vzdělávání.</a:t>
            </a:r>
          </a:p>
          <a:p>
            <a:r>
              <a:rPr lang="cs-CZ" dirty="0"/>
              <a:t>Změny ve všech aspektech života, nelze je snadno separovat.</a:t>
            </a:r>
          </a:p>
          <a:p>
            <a:r>
              <a:rPr lang="cs-CZ" dirty="0"/>
              <a:t>Značně se zvyšuje citlivost na globální výzvy.</a:t>
            </a:r>
          </a:p>
          <a:p>
            <a:r>
              <a:rPr lang="cs-CZ" dirty="0"/>
              <a:t>Vše je nám blíže.</a:t>
            </a:r>
          </a:p>
          <a:p>
            <a:r>
              <a:rPr lang="cs-CZ" dirty="0"/>
              <a:t>Významně se zrychluje komunikace a sociální </a:t>
            </a:r>
            <a:r>
              <a:rPr lang="cs-CZ" dirty="0" err="1"/>
              <a:t>interkace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657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46225-53BF-4566-94B7-3DF52CBE0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Platformní společnost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B5F62-8477-4F5B-B7B3-0949A0A1F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konektivity – obecné ideály propojení.</a:t>
            </a:r>
          </a:p>
          <a:p>
            <a:r>
              <a:rPr lang="cs-CZ" dirty="0"/>
              <a:t>Společnost platformní:</a:t>
            </a:r>
          </a:p>
          <a:p>
            <a:pPr lvl="1"/>
            <a:r>
              <a:rPr lang="cs-CZ" dirty="0"/>
              <a:t>Big5</a:t>
            </a:r>
          </a:p>
          <a:p>
            <a:pPr lvl="1"/>
            <a:r>
              <a:rPr lang="cs-CZ" dirty="0"/>
              <a:t>Problémy s AI a daty</a:t>
            </a:r>
          </a:p>
          <a:p>
            <a:pPr lvl="1"/>
            <a:r>
              <a:rPr lang="cs-CZ" dirty="0"/>
              <a:t>Vztah veřejného prostoru a korporací</a:t>
            </a:r>
          </a:p>
          <a:p>
            <a:pPr lvl="1"/>
            <a:r>
              <a:rPr lang="cs-CZ" dirty="0"/>
              <a:t>Snaha algoritmů maximalizovat čas a interakce</a:t>
            </a:r>
          </a:p>
          <a:p>
            <a:pPr lvl="1"/>
            <a:r>
              <a:rPr lang="cs-CZ" dirty="0"/>
              <a:t>Problematická možnost migrace</a:t>
            </a:r>
          </a:p>
          <a:p>
            <a:pPr lvl="1"/>
            <a:r>
              <a:rPr lang="cs-CZ" dirty="0"/>
              <a:t>Minimální možnosti národních států na regulaci</a:t>
            </a:r>
          </a:p>
        </p:txBody>
      </p:sp>
    </p:spTree>
    <p:extLst>
      <p:ext uri="{BB962C8B-B14F-4D97-AF65-F5344CB8AC3E}">
        <p14:creationId xmlns:p14="http://schemas.microsoft.com/office/powerpoint/2010/main" val="3238897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042A1-9A57-4C30-8D74-7129C472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 kyberprostor novou formou kolonialismu nebo motorem demokracie?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B477AA-9B40-4964-AAF3-5E9002692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Kolonialismus:</a:t>
            </a:r>
          </a:p>
          <a:p>
            <a:pPr lvl="1"/>
            <a:r>
              <a:rPr lang="cs-CZ" dirty="0"/>
              <a:t>Projekty mimo právo.</a:t>
            </a:r>
          </a:p>
          <a:p>
            <a:pPr lvl="1"/>
            <a:r>
              <a:rPr lang="cs-CZ" dirty="0"/>
              <a:t>Export jedné preferované kultury.</a:t>
            </a:r>
          </a:p>
          <a:p>
            <a:pPr lvl="1"/>
            <a:r>
              <a:rPr lang="cs-CZ" dirty="0"/>
              <a:t>Vymizení místních specifik a kulturních odlišností.</a:t>
            </a:r>
          </a:p>
          <a:p>
            <a:pPr lvl="1"/>
            <a:r>
              <a:rPr lang="cs-CZ" dirty="0"/>
              <a:t>Export jednoho jazyka.</a:t>
            </a:r>
          </a:p>
          <a:p>
            <a:pPr lvl="1"/>
            <a:r>
              <a:rPr lang="cs-CZ" dirty="0"/>
              <a:t>Spojení s mocí.</a:t>
            </a:r>
          </a:p>
          <a:p>
            <a:pPr lvl="1"/>
            <a:r>
              <a:rPr lang="cs-CZ" dirty="0"/>
              <a:t>Budování paralelní nestátním struktury.</a:t>
            </a:r>
          </a:p>
          <a:p>
            <a:pPr lvl="1"/>
            <a:r>
              <a:rPr lang="cs-CZ" dirty="0"/>
              <a:t>Obtížná regulace.</a:t>
            </a:r>
          </a:p>
          <a:p>
            <a:pPr lvl="1"/>
            <a:r>
              <a:rPr lang="cs-CZ" dirty="0"/>
              <a:t>Ekonomika založená na nutnosti růst.</a:t>
            </a:r>
          </a:p>
          <a:p>
            <a:r>
              <a:rPr lang="cs-CZ" dirty="0"/>
              <a:t>Je něco, co lze namítnout?</a:t>
            </a:r>
          </a:p>
        </p:txBody>
      </p:sp>
    </p:spTree>
    <p:extLst>
      <p:ext uri="{BB962C8B-B14F-4D97-AF65-F5344CB8AC3E}">
        <p14:creationId xmlns:p14="http://schemas.microsoft.com/office/powerpoint/2010/main" val="24953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62096-8DA9-4647-BFC9-B5A530EB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Technologie jako motor pozitivních společenských změn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2A4598-49C9-43BF-B8D3-8C0AB4A38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jsou dostupné a obtížně cenzurovatelné; lidé jsou informovaní</a:t>
            </a:r>
          </a:p>
          <a:p>
            <a:r>
              <a:rPr lang="cs-CZ" dirty="0"/>
              <a:t>Mohou vznikat globální komunity sledující globální témata (ekologická krize by před internetem nedávala smysl)</a:t>
            </a:r>
          </a:p>
          <a:p>
            <a:r>
              <a:rPr lang="cs-CZ" dirty="0"/>
              <a:t>Snadno se pracuje s občanským aktivismem</a:t>
            </a:r>
          </a:p>
          <a:p>
            <a:r>
              <a:rPr lang="cs-CZ" dirty="0"/>
              <a:t>Volby (ne)vyhrávají sociální sítě</a:t>
            </a:r>
          </a:p>
          <a:p>
            <a:r>
              <a:rPr lang="cs-CZ" dirty="0"/>
              <a:t>Rozvíjí se crowdfunding</a:t>
            </a:r>
          </a:p>
          <a:p>
            <a:r>
              <a:rPr lang="cs-CZ" dirty="0"/>
              <a:t>Možnost pracovat s internetovými peticemi (ale…)</a:t>
            </a:r>
          </a:p>
          <a:p>
            <a:r>
              <a:rPr lang="cs-CZ" dirty="0"/>
              <a:t>Otevřené a participativní rozpočty</a:t>
            </a:r>
          </a:p>
        </p:txBody>
      </p:sp>
    </p:spTree>
    <p:extLst>
      <p:ext uri="{BB962C8B-B14F-4D97-AF65-F5344CB8AC3E}">
        <p14:creationId xmlns:p14="http://schemas.microsoft.com/office/powerpoint/2010/main" val="224608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ACB15-19AA-4E9D-8857-21DEDEFC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právo na zapomnění?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84D569-3B88-4B76-A87D-F83555006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zapomnění říká, že pokud je o nás na internetu uvedena informace, jejímiž původci nejsme mi sami a poškozuje nás, můžeme požádat vyhledávač o to, aby danou informaci (stránku) při vyhledávání nezobrazoval.</a:t>
            </a:r>
          </a:p>
          <a:p>
            <a:r>
              <a:rPr lang="cs-CZ" dirty="0"/>
              <a:t>Co je více – internet jako kolektivní paměť, která pomáhá určovat své bytí celé společnosti, nebo partikulární zájem jedince?</a:t>
            </a:r>
          </a:p>
          <a:p>
            <a:r>
              <a:rPr lang="cs-CZ" dirty="0"/>
              <a:t>GDPR – data patří tomu, o kom jsou.</a:t>
            </a:r>
          </a:p>
        </p:txBody>
      </p:sp>
    </p:spTree>
    <p:extLst>
      <p:ext uri="{BB962C8B-B14F-4D97-AF65-F5344CB8AC3E}">
        <p14:creationId xmlns:p14="http://schemas.microsoft.com/office/powerpoint/2010/main" val="665290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4F211-5FFA-4377-B2E6-8E8E1AFB8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cenzura?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BB10A9-1054-4125-938A-9C6F276DE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Cenzura může mít různé podoby, v moderním formě je známá v podstatě od vzniku novin.</a:t>
            </a:r>
          </a:p>
          <a:p>
            <a:r>
              <a:rPr lang="cs-CZ" dirty="0"/>
              <a:t>Online cenzura – neindexované informace, nelegální zdroje.</a:t>
            </a:r>
          </a:p>
          <a:p>
            <a:r>
              <a:rPr lang="cs-CZ" dirty="0"/>
              <a:t>Proč mají někteří lidé pocit, že…. Je pravda cenzurovaná a existuje nějaká „alternativní“?</a:t>
            </a:r>
          </a:p>
          <a:p>
            <a:r>
              <a:rPr lang="cs-CZ" dirty="0"/>
              <a:t>Velkou neznámou jsou </a:t>
            </a:r>
            <a:r>
              <a:rPr lang="cs-CZ" dirty="0" err="1"/>
              <a:t>doporučovací</a:t>
            </a:r>
            <a:r>
              <a:rPr lang="cs-CZ" dirty="0"/>
              <a:t> algoritmy na sociálních sítích.</a:t>
            </a:r>
          </a:p>
        </p:txBody>
      </p:sp>
    </p:spTree>
    <p:extLst>
      <p:ext uri="{BB962C8B-B14F-4D97-AF65-F5344CB8AC3E}">
        <p14:creationId xmlns:p14="http://schemas.microsoft.com/office/powerpoint/2010/main" val="1520727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76454-CB53-4237-9FCF-B850F74B6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Jak technologie umožňují nové chápání demokracie a občanské participace?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6A974E-07BB-4845-9809-D1DBCC9CA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E-volby různého druhu.</a:t>
            </a:r>
          </a:p>
          <a:p>
            <a:r>
              <a:rPr lang="cs-CZ" dirty="0"/>
              <a:t>Možnost podpoření přímé demokracie x demokratický dluh. Co vlastně chceme?</a:t>
            </a:r>
          </a:p>
          <a:p>
            <a:r>
              <a:rPr lang="cs-CZ" dirty="0"/>
              <a:t>Veřejné diskuse k zákonům a nařízením (EP)</a:t>
            </a:r>
          </a:p>
          <a:p>
            <a:r>
              <a:rPr lang="cs-CZ" dirty="0"/>
              <a:t>Veřejné expertní skupiny a panely.</a:t>
            </a:r>
          </a:p>
          <a:p>
            <a:r>
              <a:rPr lang="cs-CZ" dirty="0"/>
              <a:t>Vztah k veřejnoprávním médiím (ČTK, ČRo, ČT)</a:t>
            </a:r>
          </a:p>
          <a:p>
            <a:r>
              <a:rPr lang="cs-CZ" dirty="0"/>
              <a:t>Možnost spojování se. </a:t>
            </a:r>
          </a:p>
        </p:txBody>
      </p:sp>
    </p:spTree>
    <p:extLst>
      <p:ext uri="{BB962C8B-B14F-4D97-AF65-F5344CB8AC3E}">
        <p14:creationId xmlns:p14="http://schemas.microsoft.com/office/powerpoint/2010/main" val="412851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BFD76-C2FF-44A4-8732-85749E30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Jakým způsobem naložit s e-governmentem?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E74C5-D2F9-4846-88B6-54D4412DD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Estonsko</a:t>
            </a:r>
          </a:p>
          <a:p>
            <a:r>
              <a:rPr lang="cs-CZ" dirty="0"/>
              <a:t>Portál občana</a:t>
            </a:r>
          </a:p>
          <a:p>
            <a:r>
              <a:rPr lang="cs-CZ" dirty="0"/>
              <a:t>Digitální Česko</a:t>
            </a:r>
          </a:p>
          <a:p>
            <a:r>
              <a:rPr lang="cs-CZ" dirty="0"/>
              <a:t>Vládní zmocněnec pro informační technologie a digitalizaci x ministr informatiky</a:t>
            </a:r>
          </a:p>
          <a:p>
            <a:r>
              <a:rPr lang="cs-CZ" dirty="0"/>
              <a:t>Co s těmi, kdo jsou na dně propasti?</a:t>
            </a:r>
          </a:p>
        </p:txBody>
      </p:sp>
    </p:spTree>
    <p:extLst>
      <p:ext uri="{BB962C8B-B14F-4D97-AF65-F5344CB8AC3E}">
        <p14:creationId xmlns:p14="http://schemas.microsoft.com/office/powerpoint/2010/main" val="163005058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19" ma:contentTypeDescription="Vytvoří nový dokument" ma:contentTypeScope="" ma:versionID="d53f80696017c7628c4da6e939c03567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f81ab684afbe1ea3a3eb05e1739b0562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Props1.xml><?xml version="1.0" encoding="utf-8"?>
<ds:datastoreItem xmlns:ds="http://schemas.openxmlformats.org/officeDocument/2006/customXml" ds:itemID="{992C7D2D-C085-4D85-8ED9-9FB3C6C5DF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DCBF32-A8A8-4621-994D-05D5566BD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D44B6A-F278-4011-97FC-9369E11B9356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36</TotalTime>
  <Words>431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Calibri Light</vt:lpstr>
      <vt:lpstr>Rockwell</vt:lpstr>
      <vt:lpstr>Wingdings</vt:lpstr>
      <vt:lpstr>Atlas</vt:lpstr>
      <vt:lpstr>Společenské změny, demokracie, občanská participace</vt:lpstr>
      <vt:lpstr>Jak technologie mění společnost jako takovou?</vt:lpstr>
      <vt:lpstr>Platformní společnost</vt:lpstr>
      <vt:lpstr>Je kyberprostor novou formou kolonialismu nebo motorem demokracie? </vt:lpstr>
      <vt:lpstr>Technologie jako motor pozitivních společenských změn</vt:lpstr>
      <vt:lpstr>Co je to právo na zapomnění?</vt:lpstr>
      <vt:lpstr>Jak funguje cenzura?</vt:lpstr>
      <vt:lpstr>Jak technologie umožňují nové chápání demokracie a občanské participace?</vt:lpstr>
      <vt:lpstr>Jakým způsobem naložit s e-governmentem?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Společenské změny, demokracie, občanská participace</dc:title>
  <dc:creator>Michal Černý</dc:creator>
  <cp:lastModifiedBy>Michal Černý</cp:lastModifiedBy>
  <cp:revision>4</cp:revision>
  <dcterms:created xsi:type="dcterms:W3CDTF">2020-02-23T19:49:10Z</dcterms:created>
  <dcterms:modified xsi:type="dcterms:W3CDTF">2020-02-23T20:25:16Z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